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rels" ContentType="application/vnd.openxmlformats-package.relationships+xml"/>
  <Default Extension="xml" ContentType="application/xml"/>
  <Default Extension="fntdata" ContentType="application/x-fontdata"/>
  <Default Extension="vml" ContentType="application/vnd.openxmlformats-officedocument.vmlDrawing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28"/>
  </p:notesMasterIdLst>
  <p:sldIdLst>
    <p:sldId id="256" r:id="rId2"/>
    <p:sldId id="2496" r:id="rId3"/>
    <p:sldId id="744" r:id="rId4"/>
    <p:sldId id="2485" r:id="rId5"/>
    <p:sldId id="749" r:id="rId6"/>
    <p:sldId id="2079" r:id="rId7"/>
    <p:sldId id="2078" r:id="rId8"/>
    <p:sldId id="2080" r:id="rId9"/>
    <p:sldId id="2441" r:id="rId10"/>
    <p:sldId id="2442" r:id="rId11"/>
    <p:sldId id="2406" r:id="rId12"/>
    <p:sldId id="2415" r:id="rId13"/>
    <p:sldId id="2443" r:id="rId14"/>
    <p:sldId id="2481" r:id="rId15"/>
    <p:sldId id="2461" r:id="rId16"/>
    <p:sldId id="2467" r:id="rId17"/>
    <p:sldId id="2478" r:id="rId18"/>
    <p:sldId id="2479" r:id="rId19"/>
    <p:sldId id="2463" r:id="rId20"/>
    <p:sldId id="2480" r:id="rId21"/>
    <p:sldId id="2477" r:id="rId22"/>
    <p:sldId id="2470" r:id="rId23"/>
    <p:sldId id="2473" r:id="rId24"/>
    <p:sldId id="2472" r:id="rId25"/>
    <p:sldId id="2474" r:id="rId26"/>
    <p:sldId id="2414" r:id="rId27"/>
    <p:sldId id="2488" r:id="rId28"/>
    <p:sldId id="2575" r:id="rId29"/>
    <p:sldId id="2552" r:id="rId30"/>
    <p:sldId id="2402" r:id="rId31"/>
    <p:sldId id="2404" r:id="rId32"/>
    <p:sldId id="262" r:id="rId33"/>
    <p:sldId id="415" r:id="rId34"/>
    <p:sldId id="2408" r:id="rId35"/>
    <p:sldId id="275" r:id="rId36"/>
    <p:sldId id="2393" r:id="rId37"/>
    <p:sldId id="2592" r:id="rId38"/>
    <p:sldId id="2486" r:id="rId39"/>
    <p:sldId id="2573" r:id="rId40"/>
    <p:sldId id="2584" r:id="rId41"/>
    <p:sldId id="2585" r:id="rId42"/>
    <p:sldId id="2593" r:id="rId43"/>
    <p:sldId id="2586" r:id="rId44"/>
    <p:sldId id="2594" r:id="rId45"/>
    <p:sldId id="2595" r:id="rId46"/>
    <p:sldId id="866" r:id="rId47"/>
    <p:sldId id="876" r:id="rId48"/>
    <p:sldId id="2601" r:id="rId49"/>
    <p:sldId id="414" r:id="rId50"/>
    <p:sldId id="369" r:id="rId51"/>
    <p:sldId id="2591" r:id="rId52"/>
    <p:sldId id="380" r:id="rId53"/>
    <p:sldId id="2596" r:id="rId54"/>
    <p:sldId id="2597" r:id="rId55"/>
    <p:sldId id="846" r:id="rId56"/>
    <p:sldId id="847" r:id="rId57"/>
    <p:sldId id="2598" r:id="rId58"/>
    <p:sldId id="885" r:id="rId59"/>
    <p:sldId id="1127" r:id="rId60"/>
    <p:sldId id="2428" r:id="rId61"/>
    <p:sldId id="753" r:id="rId62"/>
    <p:sldId id="2511" r:id="rId63"/>
    <p:sldId id="2454" r:id="rId64"/>
    <p:sldId id="2457" r:id="rId65"/>
    <p:sldId id="2599" r:id="rId66"/>
    <p:sldId id="2580" r:id="rId67"/>
    <p:sldId id="2579" r:id="rId68"/>
    <p:sldId id="2581" r:id="rId69"/>
    <p:sldId id="2583" r:id="rId70"/>
    <p:sldId id="2590" r:id="rId71"/>
    <p:sldId id="350" r:id="rId72"/>
    <p:sldId id="355" r:id="rId73"/>
    <p:sldId id="351" r:id="rId74"/>
    <p:sldId id="352" r:id="rId75"/>
    <p:sldId id="353" r:id="rId76"/>
    <p:sldId id="354" r:id="rId77"/>
    <p:sldId id="356" r:id="rId78"/>
    <p:sldId id="2621" r:id="rId79"/>
    <p:sldId id="370" r:id="rId80"/>
    <p:sldId id="371" r:id="rId81"/>
    <p:sldId id="358" r:id="rId82"/>
    <p:sldId id="2602" r:id="rId83"/>
    <p:sldId id="901" r:id="rId84"/>
    <p:sldId id="902" r:id="rId85"/>
    <p:sldId id="903" r:id="rId86"/>
    <p:sldId id="2608" r:id="rId87"/>
    <p:sldId id="904" r:id="rId88"/>
    <p:sldId id="905" r:id="rId89"/>
    <p:sldId id="906" r:id="rId90"/>
    <p:sldId id="927" r:id="rId91"/>
    <p:sldId id="933" r:id="rId92"/>
    <p:sldId id="937" r:id="rId93"/>
    <p:sldId id="956" r:id="rId94"/>
    <p:sldId id="957" r:id="rId95"/>
    <p:sldId id="959" r:id="rId96"/>
    <p:sldId id="952" r:id="rId97"/>
    <p:sldId id="953" r:id="rId98"/>
    <p:sldId id="954" r:id="rId99"/>
    <p:sldId id="982" r:id="rId100"/>
    <p:sldId id="990" r:id="rId101"/>
    <p:sldId id="1001" r:id="rId102"/>
    <p:sldId id="1007" r:id="rId103"/>
    <p:sldId id="1114" r:id="rId104"/>
    <p:sldId id="1008" r:id="rId105"/>
    <p:sldId id="1018" r:id="rId106"/>
    <p:sldId id="1019" r:id="rId107"/>
    <p:sldId id="1020" r:id="rId108"/>
    <p:sldId id="1048" r:id="rId109"/>
    <p:sldId id="2603" r:id="rId110"/>
    <p:sldId id="2588" r:id="rId111"/>
    <p:sldId id="2518" r:id="rId112"/>
    <p:sldId id="2513" r:id="rId113"/>
    <p:sldId id="2514" r:id="rId114"/>
    <p:sldId id="2515" r:id="rId115"/>
    <p:sldId id="2516" r:id="rId116"/>
    <p:sldId id="2520" r:id="rId117"/>
    <p:sldId id="2335" r:id="rId118"/>
    <p:sldId id="2609" r:id="rId119"/>
    <p:sldId id="2460" r:id="rId120"/>
    <p:sldId id="2569" r:id="rId121"/>
    <p:sldId id="2462" r:id="rId122"/>
    <p:sldId id="1082" r:id="rId123"/>
    <p:sldId id="1090" r:id="rId124"/>
    <p:sldId id="1091" r:id="rId125"/>
    <p:sldId id="2619" r:id="rId126"/>
    <p:sldId id="2622" r:id="rId127"/>
  </p:sldIdLst>
  <p:sldSz cx="9144000" cy="5143500" type="screen16x9"/>
  <p:notesSz cx="6858000" cy="9144000"/>
  <p:embeddedFontLst>
    <p:embeddedFont>
      <p:font typeface="Verdana" panose="020B0604030504040204" pitchFamily="34" charset="0"/>
      <p:regular r:id="rId129"/>
      <p:bold r:id="rId130"/>
      <p:italic r:id="rId131"/>
      <p:boldItalic r:id="rId132"/>
    </p:embeddedFont>
    <p:embeddedFont>
      <p:font typeface="Tahoma" panose="020B0604030504040204" pitchFamily="34" charset="0"/>
      <p:regular r:id="rId133"/>
      <p:bold r:id="rId134"/>
    </p:embeddedFont>
    <p:embeddedFont>
      <p:font typeface="Arial Black" panose="020B0A04020102020204" pitchFamily="34" charset="0"/>
      <p:bold r:id="rId135"/>
    </p:embeddedFont>
    <p:embeddedFont>
      <p:font typeface="Play" panose="020B0604020202020204" charset="0"/>
      <p:regular r:id="rId136"/>
      <p:bold r:id="rId137"/>
    </p:embeddedFont>
    <p:embeddedFont>
      <p:font typeface="Calibri" panose="020F0502020204030204" pitchFamily="34" charset="0"/>
      <p:regular r:id="rId138"/>
      <p:bold r:id="rId139"/>
      <p:italic r:id="rId140"/>
      <p:boldItalic r:id="rId14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43"/>
  </p:normalViewPr>
  <p:slideViewPr>
    <p:cSldViewPr snapToGrid="0" snapToObjects="1" showGuides="1">
      <p:cViewPr varScale="1">
        <p:scale>
          <a:sx n="88" d="100"/>
          <a:sy n="88" d="100"/>
        </p:scale>
        <p:origin x="966" y="18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255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font" Target="fonts/font10.fntdata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53" Type="http://schemas.openxmlformats.org/officeDocument/2006/relationships/slide" Target="slides/slide52.xml"/><Relationship Id="rId74" Type="http://schemas.openxmlformats.org/officeDocument/2006/relationships/slide" Target="slides/slide73.xml"/><Relationship Id="rId128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font" Target="fonts/font6.fntdata"/><Relationship Id="rId139" Type="http://schemas.openxmlformats.org/officeDocument/2006/relationships/font" Target="fonts/font11.fntdata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font" Target="fonts/font1.fntdata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font" Target="fonts/font12.fntdata"/><Relationship Id="rId14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font" Target="fonts/font2.fntdata"/><Relationship Id="rId135" Type="http://schemas.openxmlformats.org/officeDocument/2006/relationships/font" Target="fonts/font7.fntdata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141" Type="http://schemas.openxmlformats.org/officeDocument/2006/relationships/font" Target="fonts/font13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font" Target="fonts/font3.fntdata"/><Relationship Id="rId136" Type="http://schemas.openxmlformats.org/officeDocument/2006/relationships/font" Target="fonts/font8.fntdata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142" Type="http://schemas.openxmlformats.org/officeDocument/2006/relationships/presProps" Target="presProps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font" Target="fonts/font9.fntdata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font" Target="fonts/font4.fntdata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143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font" Target="fonts/font5.fntdata"/><Relationship Id="rId16" Type="http://schemas.openxmlformats.org/officeDocument/2006/relationships/slide" Target="slides/slide15.xml"/><Relationship Id="rId37" Type="http://schemas.openxmlformats.org/officeDocument/2006/relationships/slide" Target="slides/slide36.xml"/><Relationship Id="rId58" Type="http://schemas.openxmlformats.org/officeDocument/2006/relationships/slide" Target="slides/slide57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4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‹N›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15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7955495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16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324366160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17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818005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18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120822654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22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83632973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23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54425246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24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357643126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defTabSz="989013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11CCF416-0979-47D0-AE8E-76698A77FD5D}" type="slidenum">
              <a:rPr lang="it-IT" altLang="it-IT" smtClean="0"/>
              <a:pPr eaLnBrk="1" hangingPunct="1">
                <a:spcBef>
                  <a:spcPct val="0"/>
                </a:spcBef>
              </a:pPr>
              <a:t>25</a:t>
            </a:fld>
            <a:endParaRPr lang="it-IT" altLang="it-IT"/>
          </a:p>
        </p:txBody>
      </p:sp>
      <p:sp>
        <p:nvSpPr>
          <p:cNvPr id="49155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49156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240320958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29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90905108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30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54081568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81F181DD-E9FA-4FF5-BC07-5A093F7884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C7FF2-4A96-4C6B-B151-8F0314425605}" type="slidenum">
              <a:rPr lang="it-IT" altLang="it-IT"/>
              <a:pPr>
                <a:spcBef>
                  <a:spcPct val="0"/>
                </a:spcBef>
              </a:pPr>
              <a:t>2</a:t>
            </a:fld>
            <a:endParaRPr lang="it-IT" altLang="it-IT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F88AF15E-B630-4991-A2F9-4E470273E1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F71DED30-1EDE-4801-87AB-1DEC307B7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42518343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Google Shape;120;g55f8ce8ea4_0_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21" name="Google Shape;121;g55f8ce8ea4_0_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26033814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889">
              <a:defRPr sz="1100" b="1" u="sng">
                <a:solidFill>
                  <a:srgbClr val="5A93B6"/>
                </a:solidFill>
                <a:latin typeface="Arial" charset="0"/>
              </a:defRPr>
            </a:lvl1pPr>
            <a:lvl2pPr marL="685817" indent="-263776" defTabSz="915889">
              <a:defRPr sz="1100" b="1" u="sng">
                <a:solidFill>
                  <a:srgbClr val="5A93B6"/>
                </a:solidFill>
                <a:latin typeface="Arial" charset="0"/>
              </a:defRPr>
            </a:lvl2pPr>
            <a:lvl3pPr marL="1055103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3pPr>
            <a:lvl4pPr marL="1477145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4pPr>
            <a:lvl5pPr marL="1899186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5pPr>
            <a:lvl6pPr marL="2321227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6pPr>
            <a:lvl7pPr marL="2743269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7pPr>
            <a:lvl8pPr marL="3165310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8pPr>
            <a:lvl9pPr marL="3587351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200" b="0" u="none">
                <a:solidFill>
                  <a:schemeClr val="tx1"/>
                </a:solidFill>
                <a:latin typeface="Times New Roman" pitchFamily="18" charset="0"/>
              </a:rPr>
              <a:pPr/>
              <a:t>33</a:t>
            </a:fld>
            <a:endParaRPr lang="it-IT" altLang="it-IT" sz="12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15525" y="4344358"/>
            <a:ext cx="5026951" cy="4111750"/>
          </a:xfrm>
          <a:noFill/>
        </p:spPr>
        <p:txBody>
          <a:bodyPr wrap="none" lIns="91422" tIns="45713" rIns="91422" bIns="45713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1049338" y="74613"/>
            <a:ext cx="6076950" cy="3419475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67834995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Google Shape;208;g50fa105e9f_0_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9" name="Google Shape;209;g50fa105e9f_0_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6484514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0F38FB20-6DD2-4934-B904-F97E35EA0E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D51E185-EF5B-4A82-9531-404EDB8D390D}" type="slidenum">
              <a:rPr lang="it-IT" altLang="it-IT" sz="1300"/>
              <a:pPr/>
              <a:t>38</a:t>
            </a:fld>
            <a:endParaRPr lang="it-IT" altLang="it-IT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9A750B08-F7C5-442D-8CFA-9B405269CB7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6A2093A9-FD16-41C3-8A70-B7DA6EAC3915}"/>
              </a:ext>
            </a:extLst>
          </p:cNvPr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36124346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55f8ce8ea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1" name="Google Shape;91;g55f8ce8e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4180986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40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811163299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41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1865027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42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416283471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43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128128208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44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43656847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81F181DD-E9FA-4FF5-BC07-5A093F7884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C7FF2-4A96-4C6B-B151-8F0314425605}" type="slidenum">
              <a:rPr lang="it-IT" altLang="it-IT"/>
              <a:pPr>
                <a:spcBef>
                  <a:spcPct val="0"/>
                </a:spcBef>
              </a:pPr>
              <a:t>3</a:t>
            </a:fld>
            <a:endParaRPr lang="it-IT" altLang="it-IT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F88AF15E-B630-4991-A2F9-4E470273E1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F71DED30-1EDE-4801-87AB-1DEC307B7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>
            <a:extLst>
              <a:ext uri="{FF2B5EF4-FFF2-40B4-BE49-F238E27FC236}">
                <a16:creationId xmlns:a16="http://schemas.microsoft.com/office/drawing/2014/main" id="{6D198C2E-3561-476A-9E5C-5A36910E7C79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94F3F82-1FC9-4C73-991F-B8440EC3FDB8}" type="slidenum">
              <a:rPr lang="it-IT" altLang="it-IT"/>
              <a:pPr>
                <a:spcBef>
                  <a:spcPct val="0"/>
                </a:spcBef>
              </a:pPr>
              <a:t>46</a:t>
            </a:fld>
            <a:endParaRPr lang="it-IT" altLang="it-IT"/>
          </a:p>
        </p:txBody>
      </p:sp>
      <p:sp>
        <p:nvSpPr>
          <p:cNvPr id="68611" name="Rectangle 2">
            <a:extLst>
              <a:ext uri="{FF2B5EF4-FFF2-40B4-BE49-F238E27FC236}">
                <a16:creationId xmlns:a16="http://schemas.microsoft.com/office/drawing/2014/main" id="{32A87FF1-65FF-4EC6-B23A-05ADEE4147F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97061" tIns="47676" rIns="97061" bIns="47676"/>
          <a:lstStyle/>
          <a:p>
            <a:pPr eaLnBrk="1" hangingPunct="1"/>
            <a:endParaRPr lang="it-IT" altLang="it-IT"/>
          </a:p>
        </p:txBody>
      </p:sp>
      <p:sp>
        <p:nvSpPr>
          <p:cNvPr id="68612" name="Rectangle 3">
            <a:extLst>
              <a:ext uri="{FF2B5EF4-FFF2-40B4-BE49-F238E27FC236}">
                <a16:creationId xmlns:a16="http://schemas.microsoft.com/office/drawing/2014/main" id="{192EB635-1942-4B2E-A71D-6C85A6AACEE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noFill/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1pPr>
            <a:lvl2pPr marL="685817" indent="-263776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2pPr>
            <a:lvl3pPr marL="1055103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3pPr>
            <a:lvl4pPr marL="1477145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4pPr>
            <a:lvl5pPr marL="1899186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5pPr>
            <a:lvl6pPr marL="2321227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6pPr>
            <a:lvl7pPr marL="2743269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7pPr>
            <a:lvl8pPr marL="3165310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8pPr>
            <a:lvl9pPr marL="3587351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2A4254BF-4D08-4D69-ADD0-325029F03CB7}" type="slidenum">
              <a:rPr lang="it-IT" altLang="it-IT" smtClean="0"/>
              <a:pPr eaLnBrk="1" hangingPunct="1">
                <a:spcBef>
                  <a:spcPct val="0"/>
                </a:spcBef>
              </a:pPr>
              <a:t>49</a:t>
            </a:fld>
            <a:endParaRPr lang="it-IT" altLang="it-IT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/>
          </p:nvPr>
        </p:nvSpPr>
        <p:spPr>
          <a:xfrm>
            <a:off x="913991" y="4344358"/>
            <a:ext cx="5022351" cy="4111750"/>
          </a:xfrm>
          <a:noFill/>
        </p:spPr>
        <p:txBody>
          <a:bodyPr wrap="none" lIns="283359" tIns="141679" rIns="283359" bIns="141679" anchor="ctr"/>
          <a:lstStyle/>
          <a:p>
            <a:pPr eaLnBrk="1" hangingPunct="1"/>
            <a:endParaRPr lang="it-IT" altLang="it-IT"/>
          </a:p>
        </p:txBody>
      </p:sp>
      <p:sp>
        <p:nvSpPr>
          <p:cNvPr id="33796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1044575" y="73025"/>
            <a:ext cx="6081713" cy="3421063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50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9069" y="3877725"/>
            <a:ext cx="4088423" cy="3558601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9597" tIns="44010" rIns="89597" bIns="44010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6163" y="73025"/>
            <a:ext cx="6081712" cy="342106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1pPr>
            <a:lvl2pPr marL="685817" indent="-263776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2pPr>
            <a:lvl3pPr marL="1055103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3pPr>
            <a:lvl4pPr marL="1477145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4pPr>
            <a:lvl5pPr marL="1899186" indent="-211021" defTabSz="912958" eaLnBrk="0" hangingPunct="0">
              <a:spcBef>
                <a:spcPct val="30000"/>
              </a:spcBef>
              <a:defRPr sz="1100">
                <a:solidFill>
                  <a:schemeClr val="tx1"/>
                </a:solidFill>
                <a:latin typeface="Times New Roman" pitchFamily="18" charset="0"/>
              </a:defRPr>
            </a:lvl5pPr>
            <a:lvl6pPr marL="2321227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6pPr>
            <a:lvl7pPr marL="2743269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7pPr>
            <a:lvl8pPr marL="3165310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8pPr>
            <a:lvl9pPr marL="3587351" indent="-211021" defTabSz="912958" eaLnBrk="0" fontAlgn="base" hangingPunct="0">
              <a:spcBef>
                <a:spcPct val="30000"/>
              </a:spcBef>
              <a:spcAft>
                <a:spcPct val="0"/>
              </a:spcAft>
              <a:defRPr sz="11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02868F-7ABD-4898-97C9-F0D6173F160A}" type="slidenum">
              <a:rPr lang="it-IT" altLang="it-IT" smtClean="0"/>
              <a:pPr eaLnBrk="1" hangingPunct="1">
                <a:spcBef>
                  <a:spcPct val="0"/>
                </a:spcBef>
              </a:pPr>
              <a:t>52</a:t>
            </a:fld>
            <a:endParaRPr lang="it-IT" altLang="it-IT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/>
          </p:nvPr>
        </p:nvSpPr>
        <p:spPr>
          <a:xfrm>
            <a:off x="913991" y="4344358"/>
            <a:ext cx="5022351" cy="4111750"/>
          </a:xfrm>
          <a:noFill/>
        </p:spPr>
        <p:txBody>
          <a:bodyPr wrap="none" lIns="283359" tIns="141679" rIns="283359" bIns="141679" anchor="ctr"/>
          <a:lstStyle/>
          <a:p>
            <a:pPr eaLnBrk="1" hangingPunct="1"/>
            <a:endParaRPr lang="it-IT" altLang="it-IT"/>
          </a:p>
        </p:txBody>
      </p:sp>
      <p:sp>
        <p:nvSpPr>
          <p:cNvPr id="33796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1044575" y="73025"/>
            <a:ext cx="6081713" cy="3421063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7">
            <a:extLst>
              <a:ext uri="{FF2B5EF4-FFF2-40B4-BE49-F238E27FC236}">
                <a16:creationId xmlns:a16="http://schemas.microsoft.com/office/drawing/2014/main" id="{99B3E132-99CB-49B7-90F2-1A7193F37392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178743D8-FE11-4059-9362-21194E616E37}" type="slidenum">
              <a:rPr lang="it-IT" altLang="it-IT"/>
              <a:pPr>
                <a:spcBef>
                  <a:spcPct val="0"/>
                </a:spcBef>
              </a:pPr>
              <a:t>61</a:t>
            </a:fld>
            <a:endParaRPr lang="it-IT" altLang="it-IT"/>
          </a:p>
        </p:txBody>
      </p:sp>
      <p:sp>
        <p:nvSpPr>
          <p:cNvPr id="44035" name="Rectangle 2">
            <a:extLst>
              <a:ext uri="{FF2B5EF4-FFF2-40B4-BE49-F238E27FC236}">
                <a16:creationId xmlns:a16="http://schemas.microsoft.com/office/drawing/2014/main" id="{0E279A8D-2E82-4214-8B4D-6107139792F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44036" name="Rectangle 3">
            <a:extLst>
              <a:ext uri="{FF2B5EF4-FFF2-40B4-BE49-F238E27FC236}">
                <a16:creationId xmlns:a16="http://schemas.microsoft.com/office/drawing/2014/main" id="{2B5C2864-3817-4CDE-AB66-EDC64800EE4E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62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66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16611411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67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471351854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68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2840482638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69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12931846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7">
            <a:extLst>
              <a:ext uri="{FF2B5EF4-FFF2-40B4-BE49-F238E27FC236}">
                <a16:creationId xmlns:a16="http://schemas.microsoft.com/office/drawing/2014/main" id="{6B837ADD-F1DC-4C1D-8639-1462F0EC6826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EF99D1C-A18E-4E8F-8B46-219936DC4300}" type="slidenum">
              <a:rPr lang="it-IT" altLang="it-IT"/>
              <a:pPr>
                <a:spcBef>
                  <a:spcPct val="0"/>
                </a:spcBef>
              </a:pPr>
              <a:t>5</a:t>
            </a:fld>
            <a:endParaRPr lang="it-IT" altLang="it-IT"/>
          </a:p>
        </p:txBody>
      </p:sp>
      <p:sp>
        <p:nvSpPr>
          <p:cNvPr id="27651" name="Rectangle 2">
            <a:extLst>
              <a:ext uri="{FF2B5EF4-FFF2-40B4-BE49-F238E27FC236}">
                <a16:creationId xmlns:a16="http://schemas.microsoft.com/office/drawing/2014/main" id="{417E4BFA-1ED1-444A-9B28-870A4E03815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27652" name="Rectangle 3">
            <a:extLst>
              <a:ext uri="{FF2B5EF4-FFF2-40B4-BE49-F238E27FC236}">
                <a16:creationId xmlns:a16="http://schemas.microsoft.com/office/drawing/2014/main" id="{FBC99C80-682C-4866-9179-B9324C5D747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70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  <p:extLst>
      <p:ext uri="{BB962C8B-B14F-4D97-AF65-F5344CB8AC3E}">
        <p14:creationId xmlns:p14="http://schemas.microsoft.com/office/powerpoint/2010/main" val="428665787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CED5F7DF-8E0B-4EA1-9ECE-EBABBCBCEBEF}" type="slidenum">
              <a:rPr lang="it-IT" altLang="it-IT" smtClean="0"/>
              <a:pPr>
                <a:defRPr/>
              </a:pPr>
              <a:t>71</a:t>
            </a:fld>
            <a:endParaRPr lang="it-IT" altLang="it-IT"/>
          </a:p>
        </p:txBody>
      </p:sp>
    </p:spTree>
    <p:extLst>
      <p:ext uri="{BB962C8B-B14F-4D97-AF65-F5344CB8AC3E}">
        <p14:creationId xmlns:p14="http://schemas.microsoft.com/office/powerpoint/2010/main" val="1758488341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15889">
              <a:defRPr sz="1100" b="1" u="sng">
                <a:solidFill>
                  <a:srgbClr val="5A93B6"/>
                </a:solidFill>
                <a:latin typeface="Arial" charset="0"/>
              </a:defRPr>
            </a:lvl1pPr>
            <a:lvl2pPr marL="685817" indent="-263776" defTabSz="915889">
              <a:defRPr sz="1100" b="1" u="sng">
                <a:solidFill>
                  <a:srgbClr val="5A93B6"/>
                </a:solidFill>
                <a:latin typeface="Arial" charset="0"/>
              </a:defRPr>
            </a:lvl2pPr>
            <a:lvl3pPr marL="1055103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3pPr>
            <a:lvl4pPr marL="1477145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4pPr>
            <a:lvl5pPr marL="1899186" indent="-211021" defTabSz="915889">
              <a:defRPr sz="1100" b="1" u="sng">
                <a:solidFill>
                  <a:srgbClr val="5A93B6"/>
                </a:solidFill>
                <a:latin typeface="Arial" charset="0"/>
              </a:defRPr>
            </a:lvl5pPr>
            <a:lvl6pPr marL="2321227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6pPr>
            <a:lvl7pPr marL="2743269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7pPr>
            <a:lvl8pPr marL="3165310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8pPr>
            <a:lvl9pPr marL="3587351" indent="-211021" algn="r" defTabSz="915889" eaLnBrk="0" fontAlgn="base" hangingPunct="0">
              <a:spcBef>
                <a:spcPct val="0"/>
              </a:spcBef>
              <a:spcAft>
                <a:spcPct val="0"/>
              </a:spcAft>
              <a:defRPr sz="11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200" b="0" u="none">
                <a:solidFill>
                  <a:schemeClr val="tx1"/>
                </a:solidFill>
                <a:latin typeface="Times New Roman" pitchFamily="18" charset="0"/>
              </a:rPr>
              <a:pPr/>
              <a:t>72</a:t>
            </a:fld>
            <a:endParaRPr lang="it-IT" altLang="it-IT" sz="12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15525" y="4344358"/>
            <a:ext cx="5026951" cy="4111750"/>
          </a:xfrm>
          <a:noFill/>
        </p:spPr>
        <p:txBody>
          <a:bodyPr wrap="none" lIns="91422" tIns="45713" rIns="91422" bIns="45713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1049338" y="74613"/>
            <a:ext cx="6076950" cy="3419475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78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9069" y="3877725"/>
            <a:ext cx="4088423" cy="3558601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9597" tIns="44010" rIns="89597" bIns="44010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6163" y="73025"/>
            <a:ext cx="6081712" cy="342106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79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9069" y="3877725"/>
            <a:ext cx="4088423" cy="3558601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9597" tIns="44010" rIns="89597" bIns="44010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6163" y="73025"/>
            <a:ext cx="6081712" cy="342106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80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1969069" y="3877725"/>
            <a:ext cx="4088423" cy="3558601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89597" tIns="44010" rIns="89597" bIns="44010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046163" y="73025"/>
            <a:ext cx="6081712" cy="3421063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2082" name="Rectangle 7">
            <a:extLst>
              <a:ext uri="{FF2B5EF4-FFF2-40B4-BE49-F238E27FC236}">
                <a16:creationId xmlns:a16="http://schemas.microsoft.com/office/drawing/2014/main" id="{94ED0C48-7E02-4C06-BE05-6C4A9E85249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817B0B80-F311-487C-A57E-423C3C78FFBF}" type="slidenum">
              <a:rPr lang="it-IT" altLang="it-IT"/>
              <a:pPr>
                <a:spcBef>
                  <a:spcPct val="0"/>
                </a:spcBef>
              </a:pPr>
              <a:t>95</a:t>
            </a:fld>
            <a:endParaRPr lang="it-IT" altLang="it-IT"/>
          </a:p>
        </p:txBody>
      </p:sp>
      <p:sp>
        <p:nvSpPr>
          <p:cNvPr id="302083" name="Rectangle 2">
            <a:extLst>
              <a:ext uri="{FF2B5EF4-FFF2-40B4-BE49-F238E27FC236}">
                <a16:creationId xmlns:a16="http://schemas.microsoft.com/office/drawing/2014/main" id="{04F539A7-85C8-41D9-A2C6-A2D3C878B0C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9938" y="4338638"/>
            <a:ext cx="4230687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15" tIns="47705" rIns="97115" bIns="47705"/>
          <a:lstStyle/>
          <a:p>
            <a:pPr eaLnBrk="1" hangingPunct="1"/>
            <a:endParaRPr lang="it-IT" altLang="it-IT"/>
          </a:p>
        </p:txBody>
      </p:sp>
      <p:sp>
        <p:nvSpPr>
          <p:cNvPr id="302084" name="Rectangle 3">
            <a:extLst>
              <a:ext uri="{FF2B5EF4-FFF2-40B4-BE49-F238E27FC236}">
                <a16:creationId xmlns:a16="http://schemas.microsoft.com/office/drawing/2014/main" id="{A9AAFCF4-2561-40CA-B484-4FC2B073C2C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4138"/>
            <a:ext cx="6797675" cy="3824287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914" name="Rectangle 7">
            <a:extLst>
              <a:ext uri="{FF2B5EF4-FFF2-40B4-BE49-F238E27FC236}">
                <a16:creationId xmlns:a16="http://schemas.microsoft.com/office/drawing/2014/main" id="{52C0E2D9-0F3D-4390-B27F-6B03F3D8FC4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65DA7C4C-0F76-43D1-8A2C-CC4C17068756}" type="slidenum">
              <a:rPr lang="it-IT" altLang="it-IT"/>
              <a:pPr>
                <a:spcBef>
                  <a:spcPct val="0"/>
                </a:spcBef>
              </a:pPr>
              <a:t>98</a:t>
            </a:fld>
            <a:endParaRPr lang="it-IT" altLang="it-IT"/>
          </a:p>
        </p:txBody>
      </p:sp>
      <p:sp>
        <p:nvSpPr>
          <p:cNvPr id="294915" name="Rectangle 2">
            <a:extLst>
              <a:ext uri="{FF2B5EF4-FFF2-40B4-BE49-F238E27FC236}">
                <a16:creationId xmlns:a16="http://schemas.microsoft.com/office/drawing/2014/main" id="{93C349CF-E902-41EE-8CAB-6DC0F68AA2D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9938" y="4338638"/>
            <a:ext cx="4230687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15" tIns="47705" rIns="97115" bIns="47705"/>
          <a:lstStyle/>
          <a:p>
            <a:pPr eaLnBrk="1" hangingPunct="1"/>
            <a:endParaRPr lang="it-IT" altLang="it-IT"/>
          </a:p>
        </p:txBody>
      </p:sp>
      <p:sp>
        <p:nvSpPr>
          <p:cNvPr id="294916" name="Rectangle 3">
            <a:extLst>
              <a:ext uri="{FF2B5EF4-FFF2-40B4-BE49-F238E27FC236}">
                <a16:creationId xmlns:a16="http://schemas.microsoft.com/office/drawing/2014/main" id="{001F5BB7-0493-4EFD-A080-7C31E054250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4138"/>
            <a:ext cx="6797675" cy="3824287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066" name="Rectangle 7">
            <a:extLst>
              <a:ext uri="{FF2B5EF4-FFF2-40B4-BE49-F238E27FC236}">
                <a16:creationId xmlns:a16="http://schemas.microsoft.com/office/drawing/2014/main" id="{E8A058BB-B28E-49DD-996E-37B5B593ECAB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C7B6BBA9-28FB-45B0-9C58-1FF7A2A75801}" type="slidenum">
              <a:rPr lang="it-IT" altLang="it-IT"/>
              <a:pPr>
                <a:spcBef>
                  <a:spcPct val="0"/>
                </a:spcBef>
              </a:pPr>
              <a:t>100</a:t>
            </a:fld>
            <a:endParaRPr lang="it-IT" altLang="it-IT"/>
          </a:p>
        </p:txBody>
      </p:sp>
      <p:sp>
        <p:nvSpPr>
          <p:cNvPr id="344067" name="Rectangle 2">
            <a:extLst>
              <a:ext uri="{FF2B5EF4-FFF2-40B4-BE49-F238E27FC236}">
                <a16:creationId xmlns:a16="http://schemas.microsoft.com/office/drawing/2014/main" id="{63267E88-53AB-44F6-91C9-3968FCA78BEC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344068" name="Rectangle 3">
            <a:extLst>
              <a:ext uri="{FF2B5EF4-FFF2-40B4-BE49-F238E27FC236}">
                <a16:creationId xmlns:a16="http://schemas.microsoft.com/office/drawing/2014/main" id="{C7C0D85B-9576-49C2-8A63-A0DE73BE7486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110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314995423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6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8891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1pPr>
            <a:lvl2pPr marL="742877" indent="-285722" defTabSz="98891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2pPr>
            <a:lvl3pPr marL="1142888" indent="-228578" defTabSz="98891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3pPr>
            <a:lvl4pPr marL="1600043" indent="-228578" defTabSz="98891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4pPr>
            <a:lvl5pPr marL="2057198" indent="-228578" defTabSz="988916" eaLnBrk="0" hangingPunct="0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itchFamily="18" charset="0"/>
              </a:defRPr>
            </a:lvl5pPr>
            <a:lvl6pPr marL="2514353" indent="-228578" defTabSz="98891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6pPr>
            <a:lvl7pPr marL="2971509" indent="-228578" defTabSz="98891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7pPr>
            <a:lvl8pPr marL="3428664" indent="-228578" defTabSz="98891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8pPr>
            <a:lvl9pPr marL="3885819" indent="-228578" defTabSz="988916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</a:pPr>
            <a:fld id="{7602868F-7ABD-4898-97C9-F0D6173F160A}" type="slidenum">
              <a:rPr lang="it-IT" altLang="it-IT" smtClean="0"/>
              <a:pPr eaLnBrk="1" hangingPunct="1">
                <a:spcBef>
                  <a:spcPct val="0"/>
                </a:spcBef>
              </a:pPr>
              <a:t>111</a:t>
            </a:fld>
            <a:endParaRPr lang="it-IT" altLang="it-IT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body"/>
          </p:nvPr>
        </p:nvSpPr>
        <p:spPr>
          <a:xfrm>
            <a:off x="946151" y="4862513"/>
            <a:ext cx="5199063" cy="4602162"/>
          </a:xfrm>
          <a:noFill/>
        </p:spPr>
        <p:txBody>
          <a:bodyPr wrap="none" lIns="306934" tIns="153467" rIns="306934" bIns="153467" anchor="ctr"/>
          <a:lstStyle/>
          <a:p>
            <a:pPr eaLnBrk="1" hangingPunct="1"/>
            <a:endParaRPr lang="it-IT" altLang="it-IT"/>
          </a:p>
        </p:txBody>
      </p:sp>
      <p:sp>
        <p:nvSpPr>
          <p:cNvPr id="33796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25500" y="80963"/>
            <a:ext cx="6807200" cy="3830637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112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113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114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8C4DB4-F0E9-4600-A5DF-66B3F02DF24F}" type="slidenum">
              <a:rPr lang="it-IT" altLang="it-IT"/>
              <a:pPr/>
              <a:t>115</a:t>
            </a:fld>
            <a:endParaRPr lang="it-IT" altLang="it-IT"/>
          </a:p>
        </p:txBody>
      </p:sp>
      <p:sp>
        <p:nvSpPr>
          <p:cNvPr id="200089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2038350" y="4340225"/>
            <a:ext cx="4232275" cy="3983038"/>
          </a:xfrm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97061" tIns="47676" rIns="97061" bIns="47676"/>
          <a:lstStyle/>
          <a:p>
            <a:endParaRPr lang="it-IT" altLang="it-IT"/>
          </a:p>
        </p:txBody>
      </p:sp>
      <p:sp>
        <p:nvSpPr>
          <p:cNvPr id="2000899" name="Rectangle 3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27088" y="82550"/>
            <a:ext cx="6807200" cy="3829050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117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7">
            <a:extLst>
              <a:ext uri="{FF2B5EF4-FFF2-40B4-BE49-F238E27FC236}">
                <a16:creationId xmlns:a16="http://schemas.microsoft.com/office/drawing/2014/main" id="{81F181DD-E9FA-4FF5-BC07-5A093F7884C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89013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89013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788C7FF2-4A96-4C6B-B151-8F0314425605}" type="slidenum">
              <a:rPr lang="it-IT" altLang="it-IT"/>
              <a:pPr>
                <a:spcBef>
                  <a:spcPct val="0"/>
                </a:spcBef>
              </a:pPr>
              <a:t>125</a:t>
            </a:fld>
            <a:endParaRPr lang="it-IT" altLang="it-IT"/>
          </a:p>
        </p:txBody>
      </p:sp>
      <p:sp>
        <p:nvSpPr>
          <p:cNvPr id="17411" name="Rectangle 2">
            <a:extLst>
              <a:ext uri="{FF2B5EF4-FFF2-40B4-BE49-F238E27FC236}">
                <a16:creationId xmlns:a16="http://schemas.microsoft.com/office/drawing/2014/main" id="{F88AF15E-B630-4991-A2F9-4E470273E1F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038350" y="4338638"/>
            <a:ext cx="4232275" cy="39862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7102" tIns="47699" rIns="97102" bIns="47699"/>
          <a:lstStyle/>
          <a:p>
            <a:pPr eaLnBrk="1" hangingPunct="1"/>
            <a:endParaRPr lang="it-IT" altLang="it-IT"/>
          </a:p>
        </p:txBody>
      </p:sp>
      <p:sp>
        <p:nvSpPr>
          <p:cNvPr id="17412" name="Rectangle 3">
            <a:extLst>
              <a:ext uri="{FF2B5EF4-FFF2-40B4-BE49-F238E27FC236}">
                <a16:creationId xmlns:a16="http://schemas.microsoft.com/office/drawing/2014/main" id="{F71DED30-1EDE-4801-87AB-1DEC307B7EA4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33438" y="82550"/>
            <a:ext cx="6799262" cy="3825875"/>
          </a:xfrm>
          <a:ln w="12700" cap="flat">
            <a:solidFill>
              <a:schemeClr val="tx1"/>
            </a:solidFill>
          </a:ln>
        </p:spPr>
      </p:sp>
    </p:spTree>
    <p:extLst>
      <p:ext uri="{BB962C8B-B14F-4D97-AF65-F5344CB8AC3E}">
        <p14:creationId xmlns:p14="http://schemas.microsoft.com/office/powerpoint/2010/main" val="47134706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76843132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7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92188">
              <a:defRPr sz="1200" b="1" u="sng">
                <a:solidFill>
                  <a:srgbClr val="5A93B6"/>
                </a:solidFill>
                <a:latin typeface="Arial" charset="0"/>
              </a:defRPr>
            </a:lvl1pPr>
            <a:lvl2pPr marL="742950" indent="-285750" defTabSz="992188">
              <a:defRPr sz="1200" b="1" u="sng">
                <a:solidFill>
                  <a:srgbClr val="5A93B6"/>
                </a:solidFill>
                <a:latin typeface="Arial" charset="0"/>
              </a:defRPr>
            </a:lvl2pPr>
            <a:lvl3pPr marL="11430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3pPr>
            <a:lvl4pPr marL="16002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4pPr>
            <a:lvl5pPr marL="2057400" indent="-228600" defTabSz="992188">
              <a:defRPr sz="1200" b="1" u="sng">
                <a:solidFill>
                  <a:srgbClr val="5A93B6"/>
                </a:solidFill>
                <a:latin typeface="Arial" charset="0"/>
              </a:defRPr>
            </a:lvl5pPr>
            <a:lvl6pPr marL="25146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6pPr>
            <a:lvl7pPr marL="29718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7pPr>
            <a:lvl8pPr marL="34290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8pPr>
            <a:lvl9pPr marL="3886200" indent="-228600" algn="r" defTabSz="992188" eaLnBrk="0" fontAlgn="base" hangingPunct="0">
              <a:spcBef>
                <a:spcPct val="0"/>
              </a:spcBef>
              <a:spcAft>
                <a:spcPct val="0"/>
              </a:spcAft>
              <a:defRPr sz="1200" b="1" u="sng">
                <a:solidFill>
                  <a:srgbClr val="5A93B6"/>
                </a:solidFill>
                <a:latin typeface="Arial" charset="0"/>
              </a:defRPr>
            </a:lvl9pPr>
          </a:lstStyle>
          <a:p>
            <a:fld id="{6FBC20B9-2458-4D39-9BF0-74F833B35A72}" type="slidenum">
              <a:rPr lang="it-IT" altLang="it-IT" sz="1300" b="0" u="none" smtClean="0">
                <a:solidFill>
                  <a:schemeClr val="tx1"/>
                </a:solidFill>
                <a:latin typeface="Times New Roman" pitchFamily="18" charset="0"/>
              </a:rPr>
              <a:pPr/>
              <a:t>8</a:t>
            </a:fld>
            <a:endParaRPr lang="it-IT" altLang="it-IT" sz="1300" b="0" u="none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55299" name="Rectangle 2"/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55300" name="Rectangle 3"/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7">
            <a:extLst>
              <a:ext uri="{FF2B5EF4-FFF2-40B4-BE49-F238E27FC236}">
                <a16:creationId xmlns:a16="http://schemas.microsoft.com/office/drawing/2014/main" id="{5FFE4781-E11E-4DEE-91CA-EB485183ECA7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157E4E45-A962-422C-A7E7-DA22F725DEB9}" type="slidenum">
              <a:rPr lang="it-IT" altLang="it-IT" sz="1300"/>
              <a:pPr/>
              <a:t>9</a:t>
            </a:fld>
            <a:endParaRPr lang="it-IT" altLang="it-IT" sz="1300"/>
          </a:p>
        </p:txBody>
      </p:sp>
      <p:sp>
        <p:nvSpPr>
          <p:cNvPr id="33795" name="Rectangle 2">
            <a:extLst>
              <a:ext uri="{FF2B5EF4-FFF2-40B4-BE49-F238E27FC236}">
                <a16:creationId xmlns:a16="http://schemas.microsoft.com/office/drawing/2014/main" id="{3F29F200-10EC-495A-977F-40DF3248EBDC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33796" name="Rectangle 3">
            <a:extLst>
              <a:ext uri="{FF2B5EF4-FFF2-40B4-BE49-F238E27FC236}">
                <a16:creationId xmlns:a16="http://schemas.microsoft.com/office/drawing/2014/main" id="{A70D6E16-321B-4E8C-A56F-C7F12C92FA1D}"/>
              </a:ext>
            </a:extLst>
          </p:cNvPr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>
            <a:extLst>
              <a:ext uri="{FF2B5EF4-FFF2-40B4-BE49-F238E27FC236}">
                <a16:creationId xmlns:a16="http://schemas.microsoft.com/office/drawing/2014/main" id="{0F38FB20-6DD2-4934-B904-F97E35EA0E0A}"/>
              </a:ext>
            </a:extLst>
          </p:cNvPr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92188"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92188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fld id="{CD51E185-EF5B-4A82-9531-404EDB8D390D}" type="slidenum">
              <a:rPr lang="it-IT" altLang="it-IT" sz="1300"/>
              <a:pPr/>
              <a:t>10</a:t>
            </a:fld>
            <a:endParaRPr lang="it-IT" altLang="it-IT" sz="1300"/>
          </a:p>
        </p:txBody>
      </p:sp>
      <p:sp>
        <p:nvSpPr>
          <p:cNvPr id="35843" name="Rectangle 2">
            <a:extLst>
              <a:ext uri="{FF2B5EF4-FFF2-40B4-BE49-F238E27FC236}">
                <a16:creationId xmlns:a16="http://schemas.microsoft.com/office/drawing/2014/main" id="{9A750B08-F7C5-442D-8CFA-9B405269CB70}"/>
              </a:ext>
            </a:extLst>
          </p:cNvPr>
          <p:cNvSpPr>
            <a:spLocks noGrp="1" noChangeArrowheads="1"/>
          </p:cNvSpPr>
          <p:nvPr>
            <p:ph type="body"/>
          </p:nvPr>
        </p:nvSpPr>
        <p:spPr>
          <a:xfrm>
            <a:off x="947738" y="4862513"/>
            <a:ext cx="5203825" cy="460216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9038" tIns="49521" rIns="99038" bIns="49521" anchor="ctr"/>
          <a:lstStyle/>
          <a:p>
            <a:endParaRPr lang="it-IT" altLang="it-IT"/>
          </a:p>
        </p:txBody>
      </p:sp>
      <p:sp>
        <p:nvSpPr>
          <p:cNvPr id="35844" name="Rectangle 3">
            <a:extLst>
              <a:ext uri="{FF2B5EF4-FFF2-40B4-BE49-F238E27FC236}">
                <a16:creationId xmlns:a16="http://schemas.microsoft.com/office/drawing/2014/main" id="{6A2093A9-FD16-41C3-8A70-B7DA6EAC3915}"/>
              </a:ext>
            </a:extLst>
          </p:cNvPr>
          <p:cNvSpPr>
            <a:spLocks noGrp="1" noRot="1" noChangeAspect="1" noChangeArrowheads="1" noTextEdit="1"/>
          </p:cNvSpPr>
          <p:nvPr>
            <p:ph type="sldImg" idx="1"/>
          </p:nvPr>
        </p:nvSpPr>
        <p:spPr>
          <a:xfrm>
            <a:off x="830263" y="84138"/>
            <a:ext cx="6802437" cy="3827462"/>
          </a:xfrm>
          <a:solidFill>
            <a:srgbClr val="FFFFFF"/>
          </a:solidFill>
          <a:ln/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>
  <p:cSld name="OBJECT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264856" y="0"/>
            <a:ext cx="8613672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b="1">
                <a:latin typeface="Play" panose="020B0604020202020204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264855" y="1143077"/>
            <a:ext cx="8613673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>
                <a:latin typeface="Play" panose="020B0604020202020204" charset="0"/>
              </a:defRPr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 dirty="0"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9197B6A-5DD5-46B5-94E3-D1A60BD1EB42}"/>
              </a:ext>
            </a:extLst>
          </p:cNvPr>
          <p:cNvSpPr txBox="1"/>
          <p:nvPr userDrawn="1"/>
        </p:nvSpPr>
        <p:spPr>
          <a:xfrm>
            <a:off x="6922772" y="4863643"/>
            <a:ext cx="20574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Giulio Destri – Linda - </a:t>
            </a:r>
            <a:fld id="{00000000-1234-1234-1234-123412341234}" type="slidenum">
              <a:rPr lang="it-IT" sz="1200" smtClean="0"/>
              <a:pPr/>
              <a:t>‹N›</a:t>
            </a:fld>
            <a:endParaRPr lang="it-IT" sz="1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AAA1CB1-100A-4BB6-9A96-DBDD62E5EA80}"/>
              </a:ext>
            </a:extLst>
          </p:cNvPr>
          <p:cNvSpPr txBox="1"/>
          <p:nvPr userDrawn="1"/>
        </p:nvSpPr>
        <p:spPr>
          <a:xfrm>
            <a:off x="81975" y="4863644"/>
            <a:ext cx="24003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Introduzione alla Cybersecurity</a:t>
            </a:r>
          </a:p>
        </p:txBody>
      </p:sp>
      <p:sp>
        <p:nvSpPr>
          <p:cNvPr id="9" name="Rettangolo 8"/>
          <p:cNvSpPr/>
          <p:nvPr userDrawn="1"/>
        </p:nvSpPr>
        <p:spPr>
          <a:xfrm>
            <a:off x="7358653" y="4440235"/>
            <a:ext cx="649005" cy="389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Slide Number Placeholder 5"/>
          <p:cNvSpPr txBox="1">
            <a:spLocks/>
          </p:cNvSpPr>
          <p:nvPr userDrawn="1"/>
        </p:nvSpPr>
        <p:spPr>
          <a:xfrm>
            <a:off x="8052769" y="4440235"/>
            <a:ext cx="805481" cy="389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uto con didascalia" type="objTx">
  <p:cSld name="OBJECT_WITH_CAPTION_TEXT">
    <p:spTree>
      <p:nvGrpSpPr>
        <p:cNvPr id="1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9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body" idx="1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61" name="Google Shape;61;p9"/>
          <p:cNvSpPr txBox="1">
            <a:spLocks noGrp="1"/>
          </p:cNvSpPr>
          <p:nvPr>
            <p:ph type="body" idx="2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2" name="Google Shape;62;p9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9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4" name="Google Shape;64;p9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magine con didascalia" type="picTx">
  <p:cSld name="PICTURE_WITH_CAPTION_TEXT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0"/>
          <p:cNvSpPr txBox="1">
            <a:spLocks noGrp="1"/>
          </p:cNvSpPr>
          <p:nvPr>
            <p:ph type="title"/>
          </p:nvPr>
        </p:nvSpPr>
        <p:spPr>
          <a:xfrm>
            <a:off x="629841" y="342900"/>
            <a:ext cx="2949300" cy="1200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>
            <a:spLocks noGrp="1"/>
          </p:cNvSpPr>
          <p:nvPr>
            <p:ph type="pic" idx="2"/>
          </p:nvPr>
        </p:nvSpPr>
        <p:spPr>
          <a:xfrm>
            <a:off x="3887391" y="740569"/>
            <a:ext cx="4629000" cy="36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68" name="Google Shape;68;p10"/>
          <p:cNvSpPr txBox="1">
            <a:spLocks noGrp="1"/>
          </p:cNvSpPr>
          <p:nvPr>
            <p:ph type="body" idx="1"/>
          </p:nvPr>
        </p:nvSpPr>
        <p:spPr>
          <a:xfrm>
            <a:off x="629841" y="1543050"/>
            <a:ext cx="2949300" cy="28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9" name="Google Shape;69;p10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0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1" name="Google Shape;71;p10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testo verticale" type="vertTx">
  <p:cSld name="VERTICAL_TEXT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4" name="Google Shape;74;p11"/>
          <p:cNvSpPr txBox="1">
            <a:spLocks noGrp="1"/>
          </p:cNvSpPr>
          <p:nvPr>
            <p:ph type="body" idx="1"/>
          </p:nvPr>
        </p:nvSpPr>
        <p:spPr>
          <a:xfrm rot="5400000">
            <a:off x="2940300" y="-942431"/>
            <a:ext cx="3263400" cy="788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5" name="Google Shape;75;p1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7" name="Google Shape;77;p1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olo e testo verticale" type="vertTitleAndTx">
  <p:cSld name="VERTICAL_TITLE_AND_VERTICAL_TEXT"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2"/>
          <p:cNvSpPr txBox="1">
            <a:spLocks noGrp="1"/>
          </p:cNvSpPr>
          <p:nvPr>
            <p:ph type="title"/>
          </p:nvPr>
        </p:nvSpPr>
        <p:spPr>
          <a:xfrm rot="5400000">
            <a:off x="5350050" y="1467544"/>
            <a:ext cx="4359000" cy="1971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0" name="Google Shape;80;p12"/>
          <p:cNvSpPr txBox="1">
            <a:spLocks noGrp="1"/>
          </p:cNvSpPr>
          <p:nvPr>
            <p:ph type="body" idx="1"/>
          </p:nvPr>
        </p:nvSpPr>
        <p:spPr>
          <a:xfrm rot="5400000">
            <a:off x="1349475" y="-447056"/>
            <a:ext cx="4359000" cy="5800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1" name="Google Shape;81;p1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2" name="Google Shape;82;p1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3" name="Google Shape;83;p1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 preserve="1">
  <p:cSld name="Titolo e contenuto INDIC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264856" y="0"/>
            <a:ext cx="8613672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3600" b="1">
                <a:latin typeface="Courier New" panose="02070309020205020404" pitchFamily="49" charset="0"/>
                <a:cs typeface="Courier New" panose="02070309020205020404" pitchFamily="49" charset="0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264855" y="1143077"/>
            <a:ext cx="8613673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 dirty="0"/>
          </a:p>
        </p:txBody>
      </p:sp>
      <p:sp>
        <p:nvSpPr>
          <p:cNvPr id="7" name="Slide Number Placeholder 5"/>
          <p:cNvSpPr txBox="1">
            <a:spLocks/>
          </p:cNvSpPr>
          <p:nvPr userDrawn="1"/>
        </p:nvSpPr>
        <p:spPr>
          <a:xfrm>
            <a:off x="7841347" y="4392045"/>
            <a:ext cx="855592" cy="3896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  <p:sp>
        <p:nvSpPr>
          <p:cNvPr id="8" name="Rettangolo 7"/>
          <p:cNvSpPr/>
          <p:nvPr userDrawn="1"/>
        </p:nvSpPr>
        <p:spPr>
          <a:xfrm>
            <a:off x="7162147" y="4399261"/>
            <a:ext cx="649005" cy="3896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483704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olo e contenuto" type="obj" preserve="1">
  <p:cSld name="Titolo e contenuto BIS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2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2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18" name="Google Shape;18;p2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19" name="Google Shape;19;p2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 dirty="0"/>
          </a:p>
        </p:txBody>
      </p:sp>
      <p:sp>
        <p:nvSpPr>
          <p:cNvPr id="2" name="CasellaDiTesto 1">
            <a:extLst>
              <a:ext uri="{FF2B5EF4-FFF2-40B4-BE49-F238E27FC236}">
                <a16:creationId xmlns:a16="http://schemas.microsoft.com/office/drawing/2014/main" id="{59197B6A-5DD5-46B5-94E3-D1A60BD1EB42}"/>
              </a:ext>
            </a:extLst>
          </p:cNvPr>
          <p:cNvSpPr txBox="1"/>
          <p:nvPr userDrawn="1"/>
        </p:nvSpPr>
        <p:spPr>
          <a:xfrm>
            <a:off x="8058151" y="4773408"/>
            <a:ext cx="4572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fld id="{00000000-1234-1234-1234-123412341234}" type="slidenum">
              <a:rPr lang="it-IT" sz="1200" smtClean="0"/>
              <a:pPr/>
              <a:t>‹N›</a:t>
            </a:fld>
            <a:endParaRPr lang="it-IT" sz="1200" dirty="0"/>
          </a:p>
        </p:txBody>
      </p:sp>
      <p:sp>
        <p:nvSpPr>
          <p:cNvPr id="8" name="CasellaDiTesto 7">
            <a:extLst>
              <a:ext uri="{FF2B5EF4-FFF2-40B4-BE49-F238E27FC236}">
                <a16:creationId xmlns:a16="http://schemas.microsoft.com/office/drawing/2014/main" id="{3AAA1CB1-100A-4BB6-9A96-DBDD62E5EA80}"/>
              </a:ext>
            </a:extLst>
          </p:cNvPr>
          <p:cNvSpPr txBox="1"/>
          <p:nvPr userDrawn="1"/>
        </p:nvSpPr>
        <p:spPr>
          <a:xfrm>
            <a:off x="628649" y="4767263"/>
            <a:ext cx="219320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/>
              <a:t>Comunicare la Cybersecurity</a:t>
            </a:r>
          </a:p>
        </p:txBody>
      </p:sp>
    </p:spTree>
    <p:extLst>
      <p:ext uri="{BB962C8B-B14F-4D97-AF65-F5344CB8AC3E}">
        <p14:creationId xmlns:p14="http://schemas.microsoft.com/office/powerpoint/2010/main" val="22235501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7" name="Rettangolo 6"/>
          <p:cNvSpPr/>
          <p:nvPr userDrawn="1"/>
        </p:nvSpPr>
        <p:spPr>
          <a:xfrm>
            <a:off x="7121561" y="4587590"/>
            <a:ext cx="649005" cy="389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811152" y="4587590"/>
            <a:ext cx="855592" cy="389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ntestazione sezione" type="secHead" preserve="1">
  <p:cSld name="FRONTESPIZIO GLOBALE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4"/>
          <p:cNvSpPr txBox="1">
            <a:spLocks noGrp="1"/>
          </p:cNvSpPr>
          <p:nvPr>
            <p:ph type="title"/>
          </p:nvPr>
        </p:nvSpPr>
        <p:spPr>
          <a:xfrm>
            <a:off x="623888" y="1282304"/>
            <a:ext cx="7886700" cy="2139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 b="1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29" name="Google Shape;29;p4"/>
          <p:cNvSpPr txBox="1">
            <a:spLocks noGrp="1"/>
          </p:cNvSpPr>
          <p:nvPr>
            <p:ph type="body" idx="1"/>
          </p:nvPr>
        </p:nvSpPr>
        <p:spPr>
          <a:xfrm>
            <a:off x="623888" y="3442097"/>
            <a:ext cx="7886700" cy="112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 dirty="0"/>
          </a:p>
        </p:txBody>
      </p:sp>
      <p:sp>
        <p:nvSpPr>
          <p:cNvPr id="30" name="Google Shape;30;p4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 dirty="0"/>
          </a:p>
        </p:txBody>
      </p:sp>
      <p:sp>
        <p:nvSpPr>
          <p:cNvPr id="31" name="Google Shape;31;p4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4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7" name="Rettangolo 6"/>
          <p:cNvSpPr/>
          <p:nvPr userDrawn="1"/>
        </p:nvSpPr>
        <p:spPr>
          <a:xfrm>
            <a:off x="7071042" y="4587590"/>
            <a:ext cx="649005" cy="389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738445" y="4587590"/>
            <a:ext cx="855592" cy="389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9863905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e contenuti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5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5"/>
          <p:cNvSpPr txBox="1">
            <a:spLocks noGrp="1"/>
          </p:cNvSpPr>
          <p:nvPr>
            <p:ph type="body" idx="2"/>
          </p:nvPr>
        </p:nvSpPr>
        <p:spPr>
          <a:xfrm>
            <a:off x="4629150" y="1369219"/>
            <a:ext cx="38862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5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5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5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front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"/>
          <p:cNvSpPr txBox="1">
            <a:spLocks noGrp="1"/>
          </p:cNvSpPr>
          <p:nvPr>
            <p:ph type="title"/>
          </p:nvPr>
        </p:nvSpPr>
        <p:spPr>
          <a:xfrm>
            <a:off x="629841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body" idx="1"/>
          </p:nvPr>
        </p:nvSpPr>
        <p:spPr>
          <a:xfrm>
            <a:off x="629841" y="1260872"/>
            <a:ext cx="38682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body" idx="2"/>
          </p:nvPr>
        </p:nvSpPr>
        <p:spPr>
          <a:xfrm>
            <a:off x="629841" y="1878806"/>
            <a:ext cx="38682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body" idx="3"/>
          </p:nvPr>
        </p:nvSpPr>
        <p:spPr>
          <a:xfrm>
            <a:off x="4629150" y="1260872"/>
            <a:ext cx="3887400" cy="618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/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6"/>
          <p:cNvSpPr txBox="1">
            <a:spLocks noGrp="1"/>
          </p:cNvSpPr>
          <p:nvPr>
            <p:ph type="body" idx="4"/>
          </p:nvPr>
        </p:nvSpPr>
        <p:spPr>
          <a:xfrm>
            <a:off x="4629150" y="1878806"/>
            <a:ext cx="3887400" cy="2763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6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6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6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lo tito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7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7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7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7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7" name="Rettangolo 6"/>
          <p:cNvSpPr/>
          <p:nvPr userDrawn="1"/>
        </p:nvSpPr>
        <p:spPr>
          <a:xfrm>
            <a:off x="7162147" y="4651513"/>
            <a:ext cx="649005" cy="389650"/>
          </a:xfrm>
          <a:prstGeom prst="rect">
            <a:avLst/>
          </a:prstGeom>
          <a:blipFill>
            <a:blip r:embed="rId2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Slide Number Placeholder 5"/>
          <p:cNvSpPr txBox="1">
            <a:spLocks/>
          </p:cNvSpPr>
          <p:nvPr userDrawn="1"/>
        </p:nvSpPr>
        <p:spPr>
          <a:xfrm>
            <a:off x="7868689" y="4651513"/>
            <a:ext cx="805481" cy="389650"/>
          </a:xfrm>
          <a:prstGeom prst="rect">
            <a:avLst/>
          </a:prstGeom>
          <a:blipFill dpi="0" rotWithShape="1">
            <a:blip r:embed="rId3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uota" type="blank">
  <p:cSld name="BLANK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8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8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7" name="Google Shape;57;p8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it-IT"/>
              <a:t>‹N›</a:t>
            </a:fld>
            <a:endParaRPr/>
          </a:p>
        </p:txBody>
      </p:sp>
      <p:sp>
        <p:nvSpPr>
          <p:cNvPr id="5" name="Slide Number Placeholder 5"/>
          <p:cNvSpPr txBox="1">
            <a:spLocks/>
          </p:cNvSpPr>
          <p:nvPr userDrawn="1"/>
        </p:nvSpPr>
        <p:spPr>
          <a:xfrm>
            <a:off x="7709869" y="4651513"/>
            <a:ext cx="805481" cy="389650"/>
          </a:xfrm>
          <a:prstGeom prst="rect">
            <a:avLst/>
          </a:prstGeom>
          <a:blipFill dpi="0" rotWithShape="1">
            <a:blip r:embed="rId2"/>
            <a:srcRect/>
            <a:stretch>
              <a:fillRect/>
            </a:stretch>
          </a:blipFill>
          <a:ln>
            <a:noFill/>
          </a:ln>
        </p:spPr>
        <p:txBody>
          <a:bodyPr vert="horz" lIns="91440" tIns="45720" rIns="91440" bIns="45720" rtlCol="0" anchor="ctr"/>
          <a:lstStyle>
            <a:defPPr>
              <a:defRPr lang="en-US"/>
            </a:defPPr>
            <a:lvl1pPr marL="0" algn="r" defTabSz="457200" rtl="0" eaLnBrk="1" latinLnBrk="0" hangingPunct="1">
              <a:defRPr sz="1200" kern="1200" baseline="0">
                <a:solidFill>
                  <a:schemeClr val="accent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t-IT" dirty="0"/>
          </a:p>
        </p:txBody>
      </p:sp>
      <p:sp>
        <p:nvSpPr>
          <p:cNvPr id="6" name="Rettangolo 5"/>
          <p:cNvSpPr/>
          <p:nvPr userDrawn="1"/>
        </p:nvSpPr>
        <p:spPr>
          <a:xfrm>
            <a:off x="6989868" y="4651513"/>
            <a:ext cx="649005" cy="389650"/>
          </a:xfrm>
          <a:prstGeom prst="rect">
            <a:avLst/>
          </a:prstGeom>
          <a:blipFill>
            <a:blip r:embed="rId3"/>
            <a:stretch>
              <a:fillRect/>
            </a:stretch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1"/>
          <p:cNvSpPr txBox="1">
            <a:spLocks noGrp="1"/>
          </p:cNvSpPr>
          <p:nvPr>
            <p:ph type="title"/>
          </p:nvPr>
        </p:nvSpPr>
        <p:spPr>
          <a:xfrm>
            <a:off x="628650" y="273844"/>
            <a:ext cx="7886700" cy="994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 dirty="0"/>
          </a:p>
        </p:txBody>
      </p:sp>
      <p:sp>
        <p:nvSpPr>
          <p:cNvPr id="11" name="Google Shape;11;p1"/>
          <p:cNvSpPr txBox="1">
            <a:spLocks noGrp="1"/>
          </p:cNvSpPr>
          <p:nvPr>
            <p:ph type="body" idx="1"/>
          </p:nvPr>
        </p:nvSpPr>
        <p:spPr>
          <a:xfrm>
            <a:off x="628650" y="1369219"/>
            <a:ext cx="7886700" cy="32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/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dirty="0"/>
          </a:p>
        </p:txBody>
      </p:sp>
      <p:sp>
        <p:nvSpPr>
          <p:cNvPr id="12" name="Google Shape;12;p1"/>
          <p:cNvSpPr txBox="1">
            <a:spLocks noGrp="1"/>
          </p:cNvSpPr>
          <p:nvPr>
            <p:ph type="dt" idx="10"/>
          </p:nvPr>
        </p:nvSpPr>
        <p:spPr>
          <a:xfrm>
            <a:off x="6286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Play" panose="020B0604020202020204" charset="0"/>
                <a:ea typeface="Play" panose="020B0604020202020204" charset="0"/>
                <a:cs typeface="Play" panose="020B0604020202020204" charset="0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it-IT"/>
          </a:p>
        </p:txBody>
      </p:sp>
      <p:sp>
        <p:nvSpPr>
          <p:cNvPr id="13" name="Google Shape;13;p1"/>
          <p:cNvSpPr txBox="1">
            <a:spLocks noGrp="1"/>
          </p:cNvSpPr>
          <p:nvPr>
            <p:ph type="ftr" idx="11"/>
          </p:nvPr>
        </p:nvSpPr>
        <p:spPr>
          <a:xfrm>
            <a:off x="3028950" y="4767263"/>
            <a:ext cx="30861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/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Play" panose="020B0604020202020204" charset="0"/>
                <a:ea typeface="Play" panose="020B0604020202020204" charset="0"/>
                <a:cs typeface="Play" panose="020B0604020202020204" charset="0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 lang="it-IT"/>
          </a:p>
        </p:txBody>
      </p:sp>
      <p:sp>
        <p:nvSpPr>
          <p:cNvPr id="14" name="Google Shape;14;p1"/>
          <p:cNvSpPr txBox="1">
            <a:spLocks noGrp="1"/>
          </p:cNvSpPr>
          <p:nvPr>
            <p:ph type="sldNum" idx="12"/>
          </p:nvPr>
        </p:nvSpPr>
        <p:spPr>
          <a:xfrm>
            <a:off x="6457950" y="4767263"/>
            <a:ext cx="2057400" cy="273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Play" panose="020B0604020202020204" charset="0"/>
                <a:ea typeface="Play" panose="020B0604020202020204" charset="0"/>
                <a:cs typeface="Play" panose="020B0604020202020204" charset="0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fld id="{00000000-1234-1234-1234-123412341234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62" r:id="rId2"/>
    <p:sldLayoutId id="2147483661" r:id="rId3"/>
    <p:sldLayoutId id="2147483650" r:id="rId4"/>
    <p:sldLayoutId id="2147483660" r:id="rId5"/>
    <p:sldLayoutId id="2147483651" r:id="rId6"/>
    <p:sldLayoutId id="2147483652" r:id="rId7"/>
    <p:sldLayoutId id="2147483653" r:id="rId8"/>
    <p:sldLayoutId id="2147483654" r:id="rId9"/>
    <p:sldLayoutId id="2147483655" r:id="rId10"/>
    <p:sldLayoutId id="2147483656" r:id="rId11"/>
    <p:sldLayoutId id="2147483657" r:id="rId12"/>
    <p:sldLayoutId id="2147483658" r:id="rId13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Play" panose="020B0604020202020204" charset="0"/>
          <a:ea typeface="Play" panose="020B060402020202020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Play" panose="020B0604020202020204" charset="0"/>
          <a:ea typeface="Play" panose="020B0604020202020204" charset="0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jp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wmf"/><Relationship Id="rId2" Type="http://schemas.openxmlformats.org/officeDocument/2006/relationships/image" Target="../media/image29.wmf"/><Relationship Id="rId1" Type="http://schemas.openxmlformats.org/officeDocument/2006/relationships/slideLayout" Target="../slideLayouts/slideLayout1.xml"/></Relationships>
</file>

<file path=ppt/slides/_rels/slide10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wmf"/><Relationship Id="rId2" Type="http://schemas.openxmlformats.org/officeDocument/2006/relationships/image" Target="../media/image30.wmf"/><Relationship Id="rId1" Type="http://schemas.openxmlformats.org/officeDocument/2006/relationships/slideLayout" Target="../slideLayouts/slideLayout1.xml"/></Relationships>
</file>

<file path=ppt/slides/_rels/slide10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7.png"/></Relationships>
</file>

<file path=ppt/slides/_rels/slide10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1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.xml"/></Relationships>
</file>

<file path=ppt/slides/_rels/slide1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.xml"/></Relationships>
</file>

<file path=ppt/slides/_rels/slide1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.xml"/></Relationships>
</file>

<file path=ppt/slides/_rels/slide1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.xml"/></Relationships>
</file>

<file path=ppt/slides/_rels/slide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1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.xml"/></Relationships>
</file>

<file path=ppt/slides/_rels/slide1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8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5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.xml"/></Relationships>
</file>

<file path=ppt/slides/_rels/slide8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image" Target="../media/image26.png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oleObject" Target="../embeddings/oleObject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7.bin"/><Relationship Id="rId5" Type="http://schemas.openxmlformats.org/officeDocument/2006/relationships/oleObject" Target="../embeddings/oleObject6.bin"/><Relationship Id="rId4" Type="http://schemas.openxmlformats.org/officeDocument/2006/relationships/image" Target="../media/image26.png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6.png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26.png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12.bin"/><Relationship Id="rId5" Type="http://schemas.openxmlformats.org/officeDocument/2006/relationships/image" Target="../media/image26.png"/><Relationship Id="rId4" Type="http://schemas.openxmlformats.org/officeDocument/2006/relationships/oleObject" Target="../embeddings/oleObject11.bin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6.vml"/><Relationship Id="rId5" Type="http://schemas.openxmlformats.org/officeDocument/2006/relationships/oleObject" Target="../embeddings/oleObject14.bin"/><Relationship Id="rId4" Type="http://schemas.openxmlformats.org/officeDocument/2006/relationships/image" Target="../media/image26.png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5" Type="http://schemas.openxmlformats.org/officeDocument/2006/relationships/oleObject" Target="../embeddings/oleObject16.bin"/><Relationship Id="rId4" Type="http://schemas.openxmlformats.org/officeDocument/2006/relationships/image" Target="../media/image26.png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18.bin"/><Relationship Id="rId5" Type="http://schemas.openxmlformats.org/officeDocument/2006/relationships/image" Target="../media/image26.png"/><Relationship Id="rId4" Type="http://schemas.openxmlformats.org/officeDocument/2006/relationships/oleObject" Target="../embeddings/oleObject17.bin"/></Relationships>
</file>

<file path=ppt/slides/_rels/slide9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image" Target="../media/image27.wmf"/><Relationship Id="rId7" Type="http://schemas.openxmlformats.org/officeDocument/2006/relationships/oleObject" Target="../embeddings/oleObject20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26.png"/><Relationship Id="rId5" Type="http://schemas.openxmlformats.org/officeDocument/2006/relationships/oleObject" Target="../embeddings/oleObject19.bin"/><Relationship Id="rId4" Type="http://schemas.openxmlformats.org/officeDocument/2006/relationships/image" Target="../media/image28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499688" y="1077788"/>
            <a:ext cx="8135100" cy="33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Play"/>
              <a:buNone/>
            </a:pPr>
            <a:r>
              <a:rPr lang="it-IT" sz="6000" b="1" dirty="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Introduzione a </a:t>
            </a:r>
            <a:r>
              <a:rPr lang="it-IT" sz="6000" b="1" dirty="0" err="1">
                <a:solidFill>
                  <a:srgbClr val="FF0000"/>
                </a:solidFill>
                <a:latin typeface="Play"/>
                <a:ea typeface="Play"/>
                <a:cs typeface="Play"/>
                <a:sym typeface="Play"/>
              </a:rPr>
              <a:t>CyberSecurity</a:t>
            </a:r>
            <a:endParaRPr lang="it-IT" sz="6000" b="1" dirty="0">
              <a:solidFill>
                <a:srgbClr val="FF0000"/>
              </a:solidFill>
              <a:latin typeface="Play"/>
              <a:ea typeface="Play"/>
              <a:cs typeface="Play"/>
              <a:sym typeface="Play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Play"/>
              <a:buNone/>
            </a:pPr>
            <a:r>
              <a:rPr lang="it-IT" sz="6000" b="1" dirty="0">
                <a:solidFill>
                  <a:srgbClr val="FF0000"/>
                </a:solidFill>
                <a:latin typeface="Play"/>
                <a:sym typeface="Play"/>
              </a:rPr>
              <a:t>e Privacy</a:t>
            </a:r>
            <a:endParaRPr sz="6000" dirty="0">
              <a:solidFill>
                <a:srgbClr val="FF0000"/>
              </a:solidFill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BCD6177-DE92-4898-AE36-2B6F8DF06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928" y="4004747"/>
            <a:ext cx="7886700" cy="1125300"/>
          </a:xfrm>
        </p:spPr>
        <p:txBody>
          <a:bodyPr/>
          <a:lstStyle/>
          <a:p>
            <a:r>
              <a:rPr lang="it-IT" b="1" dirty="0">
                <a:latin typeface="Play" panose="020B0604020202020204" charset="0"/>
              </a:rPr>
              <a:t>                Ing. Giulio Destri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A2EA41E-B45B-7F75-97DA-60F91A296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29853" y="0"/>
            <a:ext cx="3752850" cy="162877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D87747-0F30-CAF6-7581-DA04616B1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6278" y="4065713"/>
            <a:ext cx="2178057" cy="7703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8AEA2B7-7133-4643-9C9A-3F001B185D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>
                <a:latin typeface="Play" panose="020B0604020202020204" charset="0"/>
              </a:rPr>
              <a:t>Sicurezza (ICT) indiretta</a:t>
            </a:r>
          </a:p>
        </p:txBody>
      </p:sp>
      <p:sp>
        <p:nvSpPr>
          <p:cNvPr id="34819" name="Rectangle 3">
            <a:extLst>
              <a:ext uri="{FF2B5EF4-FFF2-40B4-BE49-F238E27FC236}">
                <a16:creationId xmlns:a16="http://schemas.microsoft.com/office/drawing/2014/main" id="{85CB4759-BF14-4C6F-824D-DA4D42AE655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6" y="1114723"/>
            <a:ext cx="8613672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114300" indent="0">
              <a:buNone/>
            </a:pPr>
            <a:r>
              <a:rPr lang="it-IT" altLang="it-IT" sz="2400" dirty="0">
                <a:latin typeface="Play" panose="020B0604020202020204" charset="0"/>
              </a:rPr>
              <a:t>Tutto ciò che riguarda </a:t>
            </a:r>
          </a:p>
          <a:p>
            <a:r>
              <a:rPr lang="it-IT" altLang="it-IT" sz="2400" dirty="0">
                <a:latin typeface="Play" panose="020B0604020202020204" charset="0"/>
              </a:rPr>
              <a:t>La prevenzione dell’uso di sistemi ICT come strumento ponte per condurre un attacco verso altri apparati che sono connessi a tali sistemi e anche (almeno in parte)</a:t>
            </a:r>
          </a:p>
          <a:p>
            <a:r>
              <a:rPr lang="it-IT" altLang="it-IT" sz="2400" dirty="0">
                <a:latin typeface="Play" panose="020B0604020202020204" charset="0"/>
              </a:rPr>
              <a:t>La prevenzione che problemi nei sistemi ICT, dovuti magari ad eventi casuali, possano estendersi agli altri apparati connessi. </a:t>
            </a:r>
            <a:endParaRPr lang="en-GB" altLang="it-IT" sz="2400" dirty="0">
              <a:latin typeface="Play" panose="020B060402020202020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3042" name="Rectangle 2">
            <a:extLst>
              <a:ext uri="{FF2B5EF4-FFF2-40B4-BE49-F238E27FC236}">
                <a16:creationId xmlns:a16="http://schemas.microsoft.com/office/drawing/2014/main" id="{49390350-202B-4BEF-B9CD-A2C4574E413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US" altLang="it-IT" sz="3600" dirty="0" err="1"/>
              <a:t>Protocollo</a:t>
            </a:r>
            <a:r>
              <a:rPr lang="en-US" altLang="it-IT" sz="3600" dirty="0"/>
              <a:t> TLS/SSL: </a:t>
            </a:r>
            <a:r>
              <a:rPr lang="en-US" altLang="it-IT" sz="3600" dirty="0" err="1"/>
              <a:t>l’architettura</a:t>
            </a:r>
            <a:endParaRPr lang="en-US" altLang="it-IT" sz="3600" dirty="0"/>
          </a:p>
        </p:txBody>
      </p:sp>
      <p:sp>
        <p:nvSpPr>
          <p:cNvPr id="343043" name="Rectangle 3">
            <a:extLst>
              <a:ext uri="{FF2B5EF4-FFF2-40B4-BE49-F238E27FC236}">
                <a16:creationId xmlns:a16="http://schemas.microsoft.com/office/drawing/2014/main" id="{AB679E1A-8C02-4B8E-B181-02F27B152E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1650" y="1771651"/>
            <a:ext cx="1371600" cy="507206"/>
          </a:xfrm>
          <a:prstGeom prst="rect">
            <a:avLst/>
          </a:prstGeom>
          <a:solidFill>
            <a:srgbClr val="90B1D6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343044" name="Rectangle 4">
            <a:extLst>
              <a:ext uri="{FF2B5EF4-FFF2-40B4-BE49-F238E27FC236}">
                <a16:creationId xmlns:a16="http://schemas.microsoft.com/office/drawing/2014/main" id="{1866D0E6-A401-4DE0-8560-1F83766254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0" y="2971800"/>
            <a:ext cx="1504950" cy="857250"/>
          </a:xfrm>
          <a:prstGeom prst="rect">
            <a:avLst/>
          </a:prstGeom>
          <a:solidFill>
            <a:srgbClr val="339966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27000" tIns="54007" rIns="27000" bIns="54007" anchor="ctr" anchorCtr="1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05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SSL Layer</a:t>
            </a: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675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3045" name="Rectangle 5">
            <a:extLst>
              <a:ext uri="{FF2B5EF4-FFF2-40B4-BE49-F238E27FC236}">
                <a16:creationId xmlns:a16="http://schemas.microsoft.com/office/drawing/2014/main" id="{1E3317DC-F089-4474-81F6-4582FBB9DD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7351" y="3943350"/>
            <a:ext cx="1508522" cy="57745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Normal TCP/IP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Socket</a:t>
            </a:r>
          </a:p>
        </p:txBody>
      </p:sp>
      <p:cxnSp>
        <p:nvCxnSpPr>
          <p:cNvPr id="343046" name="AutoShape 6">
            <a:extLst>
              <a:ext uri="{FF2B5EF4-FFF2-40B4-BE49-F238E27FC236}">
                <a16:creationId xmlns:a16="http://schemas.microsoft.com/office/drawing/2014/main" id="{1C0472F4-06B7-4BFF-B71B-6D02F09D719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200400" y="4114800"/>
            <a:ext cx="2286000" cy="7144"/>
          </a:xfrm>
          <a:prstGeom prst="straightConnector1">
            <a:avLst/>
          </a:prstGeom>
          <a:noFill/>
          <a:ln w="38100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3047" name="Text Box 7">
            <a:extLst>
              <a:ext uri="{FF2B5EF4-FFF2-40B4-BE49-F238E27FC236}">
                <a16:creationId xmlns:a16="http://schemas.microsoft.com/office/drawing/2014/main" id="{3ADCE5C7-FF86-495C-A946-04FDC88C420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24085" y="3486150"/>
            <a:ext cx="1319592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350" b="1">
                <a:latin typeface="Arial" panose="020B0604020202020204" pitchFamily="34" charset="0"/>
              </a:rPr>
              <a:t>Canale sicuro</a:t>
            </a:r>
          </a:p>
        </p:txBody>
      </p:sp>
      <p:cxnSp>
        <p:nvCxnSpPr>
          <p:cNvPr id="343048" name="AutoShape 8">
            <a:extLst>
              <a:ext uri="{FF2B5EF4-FFF2-40B4-BE49-F238E27FC236}">
                <a16:creationId xmlns:a16="http://schemas.microsoft.com/office/drawing/2014/main" id="{3B466F2A-1033-42B3-8171-6295A2E83B0B}"/>
              </a:ext>
            </a:extLst>
          </p:cNvPr>
          <p:cNvCxnSpPr>
            <a:cxnSpLocks noChangeShapeType="1"/>
          </p:cNvCxnSpPr>
          <p:nvPr/>
        </p:nvCxnSpPr>
        <p:spPr bwMode="auto">
          <a:xfrm flipV="1">
            <a:off x="3200400" y="3371850"/>
            <a:ext cx="2286000" cy="7144"/>
          </a:xfrm>
          <a:prstGeom prst="straightConnector1">
            <a:avLst/>
          </a:prstGeom>
          <a:noFill/>
          <a:ln w="38100" cap="rnd">
            <a:solidFill>
              <a:schemeClr val="tx1"/>
            </a:solidFill>
            <a:prstDash val="sysDot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cxnSp>
      <p:sp>
        <p:nvSpPr>
          <p:cNvPr id="343049" name="Text Box 9">
            <a:extLst>
              <a:ext uri="{FF2B5EF4-FFF2-40B4-BE49-F238E27FC236}">
                <a16:creationId xmlns:a16="http://schemas.microsoft.com/office/drawing/2014/main" id="{DE8963A0-A811-46E8-9244-7866E832AE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96093" y="4229100"/>
            <a:ext cx="1204177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350" b="1">
                <a:latin typeface="Arial" panose="020B0604020202020204" pitchFamily="34" charset="0"/>
              </a:rPr>
              <a:t>Canale reale</a:t>
            </a:r>
          </a:p>
        </p:txBody>
      </p:sp>
      <p:sp>
        <p:nvSpPr>
          <p:cNvPr id="343050" name="Line 10">
            <a:extLst>
              <a:ext uri="{FF2B5EF4-FFF2-40B4-BE49-F238E27FC236}">
                <a16:creationId xmlns:a16="http://schemas.microsoft.com/office/drawing/2014/main" id="{4D8D63D5-A2D6-4C78-AFC7-1CC62F89B76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457450" y="2343150"/>
            <a:ext cx="0" cy="62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343051" name="Rectangle 11">
            <a:extLst>
              <a:ext uri="{FF2B5EF4-FFF2-40B4-BE49-F238E27FC236}">
                <a16:creationId xmlns:a16="http://schemas.microsoft.com/office/drawing/2014/main" id="{F07EB75E-5991-493E-8E20-33F0151C03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00700" y="1828801"/>
            <a:ext cx="1371600" cy="507206"/>
          </a:xfrm>
          <a:prstGeom prst="rect">
            <a:avLst/>
          </a:prstGeom>
          <a:solidFill>
            <a:srgbClr val="90B1D6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Application</a:t>
            </a:r>
          </a:p>
        </p:txBody>
      </p:sp>
      <p:sp>
        <p:nvSpPr>
          <p:cNvPr id="343052" name="Rectangle 12">
            <a:extLst>
              <a:ext uri="{FF2B5EF4-FFF2-40B4-BE49-F238E27FC236}">
                <a16:creationId xmlns:a16="http://schemas.microsoft.com/office/drawing/2014/main" id="{AF0DAD79-BC7F-4353-BDB5-DAAC6E620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028950"/>
            <a:ext cx="1504950" cy="857250"/>
          </a:xfrm>
          <a:prstGeom prst="rect">
            <a:avLst/>
          </a:prstGeom>
          <a:solidFill>
            <a:srgbClr val="339966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317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27000" tIns="54007" rIns="27000" bIns="54007" anchor="ctr" anchorCtr="1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05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SSL Layer</a:t>
            </a: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1200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825" b="1">
              <a:solidFill>
                <a:schemeClr val="bg1"/>
              </a:solidFill>
              <a:latin typeface="Arial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Tx/>
              <a:buNone/>
            </a:pPr>
            <a:endParaRPr kumimoji="1" lang="en-US" altLang="it-IT" sz="675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  <p:sp>
        <p:nvSpPr>
          <p:cNvPr id="343053" name="Rectangle 13">
            <a:extLst>
              <a:ext uri="{FF2B5EF4-FFF2-40B4-BE49-F238E27FC236}">
                <a16:creationId xmlns:a16="http://schemas.microsoft.com/office/drawing/2014/main" id="{12C1E673-DEA4-4FCB-B802-0D23C7E95A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1" y="4000500"/>
            <a:ext cx="1508522" cy="577454"/>
          </a:xfrm>
          <a:prstGeom prst="rect">
            <a:avLst/>
          </a:prstGeom>
          <a:solidFill>
            <a:schemeClr val="accent2"/>
          </a:solidFill>
          <a:ln>
            <a:noFill/>
          </a:ln>
          <a:effectLst>
            <a:outerShdw dist="35921" dir="2700000" algn="ctr" rotWithShape="0">
              <a:srgbClr val="808080"/>
            </a:outerShdw>
          </a:effectLst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Normal TCP/IP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kumimoji="1" lang="en-US" altLang="it-IT" sz="1200" b="1">
                <a:solidFill>
                  <a:schemeClr val="bg1"/>
                </a:solidFill>
                <a:latin typeface="Arial" panose="020B0604020202020204" pitchFamily="34" charset="0"/>
              </a:rPr>
              <a:t>Socket</a:t>
            </a:r>
          </a:p>
        </p:txBody>
      </p:sp>
      <p:sp>
        <p:nvSpPr>
          <p:cNvPr id="343054" name="Line 14">
            <a:extLst>
              <a:ext uri="{FF2B5EF4-FFF2-40B4-BE49-F238E27FC236}">
                <a16:creationId xmlns:a16="http://schemas.microsoft.com/office/drawing/2014/main" id="{B857ADF9-6161-488A-A8BE-01622802B34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286500" y="2400300"/>
            <a:ext cx="0" cy="6286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</p:spTree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450" name="Rectangle 2">
            <a:extLst>
              <a:ext uri="{FF2B5EF4-FFF2-40B4-BE49-F238E27FC236}">
                <a16:creationId xmlns:a16="http://schemas.microsoft.com/office/drawing/2014/main" id="{878E42BE-997E-424E-B0D2-6D6ECB73617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US" altLang="it-IT" dirty="0"/>
              <a:t>VPN</a:t>
            </a:r>
            <a:endParaRPr lang="it-IT" altLang="it-IT" dirty="0"/>
          </a:p>
        </p:txBody>
      </p:sp>
      <p:sp>
        <p:nvSpPr>
          <p:cNvPr id="360451" name="Rectangle 3">
            <a:extLst>
              <a:ext uri="{FF2B5EF4-FFF2-40B4-BE49-F238E27FC236}">
                <a16:creationId xmlns:a16="http://schemas.microsoft.com/office/drawing/2014/main" id="{EECF73B2-B8DB-4B17-8EC7-3963B40F1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626" y="514350"/>
            <a:ext cx="6365081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100" b="1">
              <a:solidFill>
                <a:schemeClr val="tx2"/>
              </a:solidFill>
            </a:endParaRPr>
          </a:p>
        </p:txBody>
      </p:sp>
      <p:sp>
        <p:nvSpPr>
          <p:cNvPr id="360452" name="Rectangle 4">
            <a:extLst>
              <a:ext uri="{FF2B5EF4-FFF2-40B4-BE49-F238E27FC236}">
                <a16:creationId xmlns:a16="http://schemas.microsoft.com/office/drawing/2014/main" id="{F9609B73-22DB-44B1-A051-097A502C14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744" y="1198813"/>
            <a:ext cx="4850606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endParaRPr lang="it-IT" altLang="it-IT" sz="2100"/>
          </a:p>
        </p:txBody>
      </p:sp>
      <p:grpSp>
        <p:nvGrpSpPr>
          <p:cNvPr id="360453" name="Group 5">
            <a:extLst>
              <a:ext uri="{FF2B5EF4-FFF2-40B4-BE49-F238E27FC236}">
                <a16:creationId xmlns:a16="http://schemas.microsoft.com/office/drawing/2014/main" id="{7298ED34-2521-4C9D-8E2A-79447468D130}"/>
              </a:ext>
            </a:extLst>
          </p:cNvPr>
          <p:cNvGrpSpPr>
            <a:grpSpLocks/>
          </p:cNvGrpSpPr>
          <p:nvPr/>
        </p:nvGrpSpPr>
        <p:grpSpPr bwMode="auto">
          <a:xfrm>
            <a:off x="1714500" y="1656013"/>
            <a:ext cx="342900" cy="285750"/>
            <a:chOff x="201" y="1398"/>
            <a:chExt cx="616" cy="363"/>
          </a:xfrm>
        </p:grpSpPr>
        <p:sp>
          <p:nvSpPr>
            <p:cNvPr id="360491" name="Rectangle 6">
              <a:extLst>
                <a:ext uri="{FF2B5EF4-FFF2-40B4-BE49-F238E27FC236}">
                  <a16:creationId xmlns:a16="http://schemas.microsoft.com/office/drawing/2014/main" id="{FBE4196D-907E-4A22-AEF4-A297360981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459"/>
              <a:ext cx="616" cy="241"/>
            </a:xfrm>
            <a:prstGeom prst="rect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60492" name="Oval 7">
              <a:extLst>
                <a:ext uri="{FF2B5EF4-FFF2-40B4-BE49-F238E27FC236}">
                  <a16:creationId xmlns:a16="http://schemas.microsoft.com/office/drawing/2014/main" id="{6BF80864-C6FA-4AD0-8D64-6B5978412A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398"/>
              <a:ext cx="616" cy="121"/>
            </a:xfrm>
            <a:prstGeom prst="ellipse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60493" name="Oval 8">
              <a:extLst>
                <a:ext uri="{FF2B5EF4-FFF2-40B4-BE49-F238E27FC236}">
                  <a16:creationId xmlns:a16="http://schemas.microsoft.com/office/drawing/2014/main" id="{4DE6ADD9-2439-473D-AC17-117B5CA218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640"/>
              <a:ext cx="616" cy="121"/>
            </a:xfrm>
            <a:prstGeom prst="ellipse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pic>
        <p:nvPicPr>
          <p:cNvPr id="360454" name="Picture 9">
            <a:extLst>
              <a:ext uri="{FF2B5EF4-FFF2-40B4-BE49-F238E27FC236}">
                <a16:creationId xmlns:a16="http://schemas.microsoft.com/office/drawing/2014/main" id="{6DF7A7DE-DE1A-49D1-BC4B-3AF1E633E80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198813"/>
            <a:ext cx="391716" cy="8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0455" name="Line 10">
            <a:extLst>
              <a:ext uri="{FF2B5EF4-FFF2-40B4-BE49-F238E27FC236}">
                <a16:creationId xmlns:a16="http://schemas.microsoft.com/office/drawing/2014/main" id="{6E5C8CA4-8250-4D61-8D3B-26C56375159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1750" y="1313113"/>
            <a:ext cx="1085850" cy="5715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 type="none" w="sm" len="sm"/>
                <a:tailEnd type="triangl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/>
          <a:p>
            <a:endParaRPr lang="it-IT" sz="1050"/>
          </a:p>
        </p:txBody>
      </p:sp>
      <p:sp>
        <p:nvSpPr>
          <p:cNvPr id="360456" name="Rectangle 11">
            <a:extLst>
              <a:ext uri="{FF2B5EF4-FFF2-40B4-BE49-F238E27FC236}">
                <a16:creationId xmlns:a16="http://schemas.microsoft.com/office/drawing/2014/main" id="{AB5B5BA6-5835-4E93-838E-89C075E2AE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0" y="2174498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60457" name="Rectangle 12">
            <a:extLst>
              <a:ext uri="{FF2B5EF4-FFF2-40B4-BE49-F238E27FC236}">
                <a16:creationId xmlns:a16="http://schemas.microsoft.com/office/drawing/2014/main" id="{A3535F55-CDC7-4CBD-AF9F-1B6F3F7940D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050" y="2231648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60458" name="Rectangle 13">
            <a:extLst>
              <a:ext uri="{FF2B5EF4-FFF2-40B4-BE49-F238E27FC236}">
                <a16:creationId xmlns:a16="http://schemas.microsoft.com/office/drawing/2014/main" id="{2A36F3A7-D0F5-4A42-B601-8FAAC69FE7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1600" y="1260098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60459" name="Rectangle 14">
            <a:extLst>
              <a:ext uri="{FF2B5EF4-FFF2-40B4-BE49-F238E27FC236}">
                <a16:creationId xmlns:a16="http://schemas.microsoft.com/office/drawing/2014/main" id="{5B809CAC-06B3-48FA-B7C3-302211C1A3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488823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pic>
        <p:nvPicPr>
          <p:cNvPr id="360460" name="Picture 15">
            <a:extLst>
              <a:ext uri="{FF2B5EF4-FFF2-40B4-BE49-F238E27FC236}">
                <a16:creationId xmlns:a16="http://schemas.microsoft.com/office/drawing/2014/main" id="{E735CEA0-7DBC-4D24-80F7-0F82286F6EAE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3250" y="855913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0461" name="Picture 16">
            <a:extLst>
              <a:ext uri="{FF2B5EF4-FFF2-40B4-BE49-F238E27FC236}">
                <a16:creationId xmlns:a16="http://schemas.microsoft.com/office/drawing/2014/main" id="{60C370DA-4E98-4CEB-8216-C9B90480316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8900" y="855913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0462" name="Oval 17">
            <a:extLst>
              <a:ext uri="{FF2B5EF4-FFF2-40B4-BE49-F238E27FC236}">
                <a16:creationId xmlns:a16="http://schemas.microsoft.com/office/drawing/2014/main" id="{686A0CE2-B2E0-4940-91EF-31885C6815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4550" y="1370263"/>
            <a:ext cx="1257300" cy="571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Ethernet</a:t>
            </a:r>
          </a:p>
        </p:txBody>
      </p:sp>
      <p:sp>
        <p:nvSpPr>
          <p:cNvPr id="360463" name="Rectangle 18">
            <a:extLst>
              <a:ext uri="{FF2B5EF4-FFF2-40B4-BE49-F238E27FC236}">
                <a16:creationId xmlns:a16="http://schemas.microsoft.com/office/drawing/2014/main" id="{169D43DE-5B9F-4236-B8BE-A4DCC0548C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86100" y="1941763"/>
            <a:ext cx="1143000" cy="3429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Router</a:t>
            </a:r>
          </a:p>
        </p:txBody>
      </p:sp>
      <p:sp>
        <p:nvSpPr>
          <p:cNvPr id="360464" name="Rectangle 19">
            <a:extLst>
              <a:ext uri="{FF2B5EF4-FFF2-40B4-BE49-F238E27FC236}">
                <a16:creationId xmlns:a16="http://schemas.microsoft.com/office/drawing/2014/main" id="{52A200DA-50A8-4BE1-8D6D-31974B9442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798763"/>
            <a:ext cx="3028950" cy="1657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1800">
              <a:latin typeface="R Frutiger Roman" charset="0"/>
            </a:endParaRPr>
          </a:p>
        </p:txBody>
      </p:sp>
      <p:sp>
        <p:nvSpPr>
          <p:cNvPr id="360465" name="Rectangle 20">
            <a:extLst>
              <a:ext uri="{FF2B5EF4-FFF2-40B4-BE49-F238E27FC236}">
                <a16:creationId xmlns:a16="http://schemas.microsoft.com/office/drawing/2014/main" id="{864AF7BF-2433-40A0-9A2E-CD58564AF6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14450" y="2113213"/>
            <a:ext cx="1143000" cy="3429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LAN</a:t>
            </a:r>
          </a:p>
        </p:txBody>
      </p:sp>
      <p:sp>
        <p:nvSpPr>
          <p:cNvPr id="360466" name="Line 21">
            <a:extLst>
              <a:ext uri="{FF2B5EF4-FFF2-40B4-BE49-F238E27FC236}">
                <a16:creationId xmlns:a16="http://schemas.microsoft.com/office/drawing/2014/main" id="{D6A04713-C605-434B-9649-11AFDA42A73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114800" y="1484563"/>
            <a:ext cx="1885950" cy="6858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grpSp>
        <p:nvGrpSpPr>
          <p:cNvPr id="360467" name="Group 22">
            <a:extLst>
              <a:ext uri="{FF2B5EF4-FFF2-40B4-BE49-F238E27FC236}">
                <a16:creationId xmlns:a16="http://schemas.microsoft.com/office/drawing/2014/main" id="{2BD9AB28-0732-487C-B7D9-2162DB590AA9}"/>
              </a:ext>
            </a:extLst>
          </p:cNvPr>
          <p:cNvGrpSpPr>
            <a:grpSpLocks/>
          </p:cNvGrpSpPr>
          <p:nvPr/>
        </p:nvGrpSpPr>
        <p:grpSpPr bwMode="auto">
          <a:xfrm>
            <a:off x="3143250" y="1884613"/>
            <a:ext cx="1143000" cy="514350"/>
            <a:chOff x="1008" y="3168"/>
            <a:chExt cx="960" cy="432"/>
          </a:xfrm>
        </p:grpSpPr>
        <p:sp>
          <p:nvSpPr>
            <p:cNvPr id="360489" name="modem">
              <a:extLst>
                <a:ext uri="{FF2B5EF4-FFF2-40B4-BE49-F238E27FC236}">
                  <a16:creationId xmlns:a16="http://schemas.microsoft.com/office/drawing/2014/main" id="{5C3E9295-6F8B-41E5-A05C-2172850D587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08" y="3168"/>
              <a:ext cx="768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94 w 21600"/>
                <a:gd name="T31" fmla="*/ 22388 h 21600"/>
                <a:gd name="T32" fmla="*/ 21206 w 21600"/>
                <a:gd name="T33" fmla="*/ 2998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360490" name="Rectangle 24">
              <a:extLst>
                <a:ext uri="{FF2B5EF4-FFF2-40B4-BE49-F238E27FC236}">
                  <a16:creationId xmlns:a16="http://schemas.microsoft.com/office/drawing/2014/main" id="{29AD30BC-D3D9-458A-AFE0-477B0F3C6D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31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R Frutiger Roman" charset="0"/>
                </a:rPr>
                <a:t>Router</a:t>
              </a:r>
            </a:p>
          </p:txBody>
        </p:sp>
      </p:grpSp>
      <p:sp>
        <p:nvSpPr>
          <p:cNvPr id="360468" name="Line 25">
            <a:extLst>
              <a:ext uri="{FF2B5EF4-FFF2-40B4-BE49-F238E27FC236}">
                <a16:creationId xmlns:a16="http://schemas.microsoft.com/office/drawing/2014/main" id="{57FBB68A-D216-42F8-A4A6-D0D460998888}"/>
              </a:ext>
            </a:extLst>
          </p:cNvPr>
          <p:cNvSpPr>
            <a:spLocks noChangeShapeType="1"/>
          </p:cNvSpPr>
          <p:nvPr/>
        </p:nvSpPr>
        <p:spPr bwMode="auto">
          <a:xfrm>
            <a:off x="2400300" y="2970463"/>
            <a:ext cx="914400" cy="6286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/>
          <a:p>
            <a:endParaRPr lang="it-IT" sz="1050"/>
          </a:p>
        </p:txBody>
      </p:sp>
      <p:sp>
        <p:nvSpPr>
          <p:cNvPr id="360469" name="Rectangle 26">
            <a:extLst>
              <a:ext uri="{FF2B5EF4-FFF2-40B4-BE49-F238E27FC236}">
                <a16:creationId xmlns:a16="http://schemas.microsoft.com/office/drawing/2014/main" id="{A42EB374-A8F5-4813-B02F-71442482D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2970463"/>
            <a:ext cx="3028950" cy="1657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1800">
              <a:latin typeface="R Frutiger Roman" charset="0"/>
            </a:endParaRPr>
          </a:p>
        </p:txBody>
      </p:sp>
      <p:pic>
        <p:nvPicPr>
          <p:cNvPr id="360470" name="Picture 27">
            <a:extLst>
              <a:ext uri="{FF2B5EF4-FFF2-40B4-BE49-F238E27FC236}">
                <a16:creationId xmlns:a16="http://schemas.microsoft.com/office/drawing/2014/main" id="{471EA277-BA6D-467C-9909-7B31D2129F93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800" y="3999163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0471" name="Picture 28">
            <a:extLst>
              <a:ext uri="{FF2B5EF4-FFF2-40B4-BE49-F238E27FC236}">
                <a16:creationId xmlns:a16="http://schemas.microsoft.com/office/drawing/2014/main" id="{3002DFDB-EC05-459B-8494-28A2DCCF9042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4500" y="3427663"/>
            <a:ext cx="391716" cy="8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0472" name="Oval 29">
            <a:extLst>
              <a:ext uri="{FF2B5EF4-FFF2-40B4-BE49-F238E27FC236}">
                <a16:creationId xmlns:a16="http://schemas.microsoft.com/office/drawing/2014/main" id="{0BB1BF18-22B3-4FE8-8440-81F483E556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3484813"/>
            <a:ext cx="1257300" cy="571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Ethernet</a:t>
            </a:r>
          </a:p>
        </p:txBody>
      </p:sp>
      <p:sp>
        <p:nvSpPr>
          <p:cNvPr id="360473" name="Rectangle 30">
            <a:extLst>
              <a:ext uri="{FF2B5EF4-FFF2-40B4-BE49-F238E27FC236}">
                <a16:creationId xmlns:a16="http://schemas.microsoft.com/office/drawing/2014/main" id="{9699A314-C531-4AA2-8224-7BDBB6190F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4284913"/>
            <a:ext cx="1143000" cy="3429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LAN</a:t>
            </a:r>
          </a:p>
        </p:txBody>
      </p:sp>
      <p:pic>
        <p:nvPicPr>
          <p:cNvPr id="360474" name="Picture 31">
            <a:extLst>
              <a:ext uri="{FF2B5EF4-FFF2-40B4-BE49-F238E27FC236}">
                <a16:creationId xmlns:a16="http://schemas.microsoft.com/office/drawing/2014/main" id="{1794B664-5EC1-4D5C-BB31-1E1C2698ACDD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00450" y="3999163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60475" name="Picture 32">
            <a:extLst>
              <a:ext uri="{FF2B5EF4-FFF2-40B4-BE49-F238E27FC236}">
                <a16:creationId xmlns:a16="http://schemas.microsoft.com/office/drawing/2014/main" id="{6B521D04-6698-46E6-8F69-694AEC79ED55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4550" y="3027613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60476" name="Group 33">
            <a:extLst>
              <a:ext uri="{FF2B5EF4-FFF2-40B4-BE49-F238E27FC236}">
                <a16:creationId xmlns:a16="http://schemas.microsoft.com/office/drawing/2014/main" id="{4B5C3DE3-EF27-47C0-9845-96FFBD657FEC}"/>
              </a:ext>
            </a:extLst>
          </p:cNvPr>
          <p:cNvGrpSpPr>
            <a:grpSpLocks/>
          </p:cNvGrpSpPr>
          <p:nvPr/>
        </p:nvGrpSpPr>
        <p:grpSpPr bwMode="auto">
          <a:xfrm>
            <a:off x="3486150" y="2970463"/>
            <a:ext cx="1143000" cy="514350"/>
            <a:chOff x="1008" y="3168"/>
            <a:chExt cx="960" cy="432"/>
          </a:xfrm>
        </p:grpSpPr>
        <p:sp>
          <p:nvSpPr>
            <p:cNvPr id="360487" name="modem">
              <a:extLst>
                <a:ext uri="{FF2B5EF4-FFF2-40B4-BE49-F238E27FC236}">
                  <a16:creationId xmlns:a16="http://schemas.microsoft.com/office/drawing/2014/main" id="{04F80423-5A97-48BA-B1CD-D5BAF88D5BC6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08" y="3168"/>
              <a:ext cx="768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94 w 21600"/>
                <a:gd name="T31" fmla="*/ 22388 h 21600"/>
                <a:gd name="T32" fmla="*/ 21206 w 21600"/>
                <a:gd name="T33" fmla="*/ 2998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360488" name="Rectangle 35">
              <a:extLst>
                <a:ext uri="{FF2B5EF4-FFF2-40B4-BE49-F238E27FC236}">
                  <a16:creationId xmlns:a16="http://schemas.microsoft.com/office/drawing/2014/main" id="{029044BB-AB20-49A9-B068-4962634E0C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31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R Frutiger Roman" charset="0"/>
                </a:rPr>
                <a:t>Router</a:t>
              </a:r>
            </a:p>
          </p:txBody>
        </p:sp>
      </p:grpSp>
      <p:grpSp>
        <p:nvGrpSpPr>
          <p:cNvPr id="360477" name="Group 36">
            <a:extLst>
              <a:ext uri="{FF2B5EF4-FFF2-40B4-BE49-F238E27FC236}">
                <a16:creationId xmlns:a16="http://schemas.microsoft.com/office/drawing/2014/main" id="{4B3E2BB1-16E7-4677-ADC1-600FF52E0B6C}"/>
              </a:ext>
            </a:extLst>
          </p:cNvPr>
          <p:cNvGrpSpPr>
            <a:grpSpLocks/>
          </p:cNvGrpSpPr>
          <p:nvPr/>
        </p:nvGrpSpPr>
        <p:grpSpPr bwMode="auto">
          <a:xfrm>
            <a:off x="6000750" y="1198813"/>
            <a:ext cx="1143000" cy="514350"/>
            <a:chOff x="1008" y="3168"/>
            <a:chExt cx="960" cy="432"/>
          </a:xfrm>
        </p:grpSpPr>
        <p:sp>
          <p:nvSpPr>
            <p:cNvPr id="360485" name="modem">
              <a:extLst>
                <a:ext uri="{FF2B5EF4-FFF2-40B4-BE49-F238E27FC236}">
                  <a16:creationId xmlns:a16="http://schemas.microsoft.com/office/drawing/2014/main" id="{460DE66F-85D5-4BC5-AB8A-58A2BE75B95F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08" y="3168"/>
              <a:ext cx="768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94 w 21600"/>
                <a:gd name="T31" fmla="*/ 22388 h 21600"/>
                <a:gd name="T32" fmla="*/ 21206 w 21600"/>
                <a:gd name="T33" fmla="*/ 2998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360486" name="Rectangle 38">
              <a:extLst>
                <a:ext uri="{FF2B5EF4-FFF2-40B4-BE49-F238E27FC236}">
                  <a16:creationId xmlns:a16="http://schemas.microsoft.com/office/drawing/2014/main" id="{E61A50DF-BA7E-45D8-86B7-6844702EB3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31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R Frutiger Roman" charset="0"/>
                </a:rPr>
                <a:t>Router</a:t>
              </a:r>
            </a:p>
          </p:txBody>
        </p:sp>
      </p:grpSp>
      <p:grpSp>
        <p:nvGrpSpPr>
          <p:cNvPr id="360478" name="Group 39">
            <a:extLst>
              <a:ext uri="{FF2B5EF4-FFF2-40B4-BE49-F238E27FC236}">
                <a16:creationId xmlns:a16="http://schemas.microsoft.com/office/drawing/2014/main" id="{9342D9F0-5BDB-4DA2-A9B9-CE596DBF8444}"/>
              </a:ext>
            </a:extLst>
          </p:cNvPr>
          <p:cNvGrpSpPr>
            <a:grpSpLocks/>
          </p:cNvGrpSpPr>
          <p:nvPr/>
        </p:nvGrpSpPr>
        <p:grpSpPr bwMode="auto">
          <a:xfrm>
            <a:off x="5943600" y="3199063"/>
            <a:ext cx="1143000" cy="514350"/>
            <a:chOff x="1008" y="3168"/>
            <a:chExt cx="960" cy="432"/>
          </a:xfrm>
        </p:grpSpPr>
        <p:sp>
          <p:nvSpPr>
            <p:cNvPr id="360483" name="modem">
              <a:extLst>
                <a:ext uri="{FF2B5EF4-FFF2-40B4-BE49-F238E27FC236}">
                  <a16:creationId xmlns:a16="http://schemas.microsoft.com/office/drawing/2014/main" id="{7DAA46CD-B07E-426B-903C-14DD88933CD4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008" y="3168"/>
              <a:ext cx="768" cy="38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w 21600"/>
                <a:gd name="T9" fmla="*/ 0 h 21600"/>
                <a:gd name="T10" fmla="*/ 0 w 21600"/>
                <a:gd name="T11" fmla="*/ 0 h 21600"/>
                <a:gd name="T12" fmla="*/ 0 w 21600"/>
                <a:gd name="T13" fmla="*/ 0 h 21600"/>
                <a:gd name="T14" fmla="*/ 0 w 21600"/>
                <a:gd name="T15" fmla="*/ 0 h 21600"/>
                <a:gd name="T16" fmla="*/ 0 w 21600"/>
                <a:gd name="T17" fmla="*/ 0 h 21600"/>
                <a:gd name="T18" fmla="*/ 0 w 21600"/>
                <a:gd name="T19" fmla="*/ 0 h 21600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394 w 21600"/>
                <a:gd name="T31" fmla="*/ 22388 h 21600"/>
                <a:gd name="T32" fmla="*/ 21206 w 21600"/>
                <a:gd name="T33" fmla="*/ 29981 h 21600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21600" h="21600" extrusionOk="0">
                  <a:moveTo>
                    <a:pt x="0" y="5152"/>
                  </a:moveTo>
                  <a:lnTo>
                    <a:pt x="2941" y="0"/>
                  </a:lnTo>
                  <a:lnTo>
                    <a:pt x="18625" y="0"/>
                  </a:lnTo>
                  <a:lnTo>
                    <a:pt x="21600" y="5152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0" y="5152"/>
                  </a:lnTo>
                  <a:close/>
                </a:path>
                <a:path w="21600" h="21600" extrusionOk="0">
                  <a:moveTo>
                    <a:pt x="0" y="5251"/>
                  </a:moveTo>
                  <a:lnTo>
                    <a:pt x="21600" y="5251"/>
                  </a:lnTo>
                  <a:moveTo>
                    <a:pt x="1961" y="11791"/>
                  </a:moveTo>
                  <a:lnTo>
                    <a:pt x="1961" y="14268"/>
                  </a:lnTo>
                  <a:lnTo>
                    <a:pt x="2806" y="14268"/>
                  </a:lnTo>
                  <a:lnTo>
                    <a:pt x="2806" y="11791"/>
                  </a:lnTo>
                  <a:lnTo>
                    <a:pt x="1961" y="11791"/>
                  </a:lnTo>
                  <a:close/>
                </a:path>
                <a:path w="21600" h="21600" extrusionOk="0">
                  <a:moveTo>
                    <a:pt x="3685" y="11791"/>
                  </a:moveTo>
                  <a:lnTo>
                    <a:pt x="3685" y="14268"/>
                  </a:lnTo>
                  <a:lnTo>
                    <a:pt x="4530" y="14268"/>
                  </a:lnTo>
                  <a:lnTo>
                    <a:pt x="4530" y="11791"/>
                  </a:lnTo>
                  <a:lnTo>
                    <a:pt x="3685" y="11791"/>
                  </a:lnTo>
                  <a:close/>
                </a:path>
                <a:path w="21600" h="21600" extrusionOk="0">
                  <a:moveTo>
                    <a:pt x="5408" y="11791"/>
                  </a:moveTo>
                  <a:lnTo>
                    <a:pt x="5408" y="14268"/>
                  </a:lnTo>
                  <a:lnTo>
                    <a:pt x="6254" y="14268"/>
                  </a:lnTo>
                  <a:lnTo>
                    <a:pt x="6254" y="11791"/>
                  </a:lnTo>
                  <a:lnTo>
                    <a:pt x="5408" y="11791"/>
                  </a:lnTo>
                  <a:close/>
                </a:path>
                <a:path w="21600" h="21600" extrusionOk="0">
                  <a:moveTo>
                    <a:pt x="7132" y="11791"/>
                  </a:moveTo>
                  <a:lnTo>
                    <a:pt x="7132" y="14268"/>
                  </a:lnTo>
                  <a:lnTo>
                    <a:pt x="7977" y="14268"/>
                  </a:lnTo>
                  <a:lnTo>
                    <a:pt x="7977" y="11791"/>
                  </a:lnTo>
                  <a:lnTo>
                    <a:pt x="7132" y="11791"/>
                  </a:lnTo>
                  <a:close/>
                </a:path>
              </a:pathLst>
            </a:custGeom>
            <a:solidFill>
              <a:srgbClr val="C0C0C0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360484" name="Rectangle 41">
              <a:extLst>
                <a:ext uri="{FF2B5EF4-FFF2-40B4-BE49-F238E27FC236}">
                  <a16:creationId xmlns:a16="http://schemas.microsoft.com/office/drawing/2014/main" id="{163C24E2-9966-46A4-B1D7-ADC5EF01CA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08" y="3312"/>
              <a:ext cx="960" cy="28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bg1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ctr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R Frutiger Roman" charset="0"/>
                </a:rPr>
                <a:t>Router</a:t>
              </a:r>
            </a:p>
          </p:txBody>
        </p:sp>
      </p:grpSp>
      <p:sp>
        <p:nvSpPr>
          <p:cNvPr id="360479" name="Line 42">
            <a:extLst>
              <a:ext uri="{FF2B5EF4-FFF2-40B4-BE49-F238E27FC236}">
                <a16:creationId xmlns:a16="http://schemas.microsoft.com/office/drawing/2014/main" id="{46734B10-463F-4057-A1B3-43DD84F1458A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4850" y="3199063"/>
            <a:ext cx="1371600" cy="17145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60480" name="Line 43">
            <a:extLst>
              <a:ext uri="{FF2B5EF4-FFF2-40B4-BE49-F238E27FC236}">
                <a16:creationId xmlns:a16="http://schemas.microsoft.com/office/drawing/2014/main" id="{EDD9751B-DDF6-4338-B86D-9F9528F97797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7950" y="1656013"/>
            <a:ext cx="0" cy="160020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60481" name="Oval 44">
            <a:extLst>
              <a:ext uri="{FF2B5EF4-FFF2-40B4-BE49-F238E27FC236}">
                <a16:creationId xmlns:a16="http://schemas.microsoft.com/office/drawing/2014/main" id="{0374AF2D-8C82-4F8D-ABAF-F96CFD092F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4950" y="970213"/>
            <a:ext cx="2400300" cy="3257550"/>
          </a:xfrm>
          <a:prstGeom prst="ellips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60482" name="Rectangle 45">
            <a:extLst>
              <a:ext uri="{FF2B5EF4-FFF2-40B4-BE49-F238E27FC236}">
                <a16:creationId xmlns:a16="http://schemas.microsoft.com/office/drawing/2014/main" id="{42DDD482-7942-4B69-88DF-80AD30F369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15000" y="2398963"/>
            <a:ext cx="1293623" cy="34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>
            <a:lvl1pPr marL="342900" indent="-342900" defTabSz="7620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INTERNET</a:t>
            </a:r>
          </a:p>
        </p:txBody>
      </p:sp>
    </p:spTree>
  </p:cSld>
  <p:clrMapOvr>
    <a:masterClrMapping/>
  </p:clrMapOvr>
  <p:transition/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42" name="Rectangle 2">
            <a:extLst>
              <a:ext uri="{FF2B5EF4-FFF2-40B4-BE49-F238E27FC236}">
                <a16:creationId xmlns:a16="http://schemas.microsoft.com/office/drawing/2014/main" id="{CBB76604-DF05-47E9-BFE8-5BE2378ED1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“Sistema o gruppo di sistemi che impongono una politica di controllo degli accessi fra due reti”.(NCSA)</a:t>
            </a:r>
          </a:p>
          <a:p>
            <a:pPr eaLnBrk="1" hangingPunct="1"/>
            <a:endParaRPr lang="it-IT" altLang="it-IT"/>
          </a:p>
          <a:p>
            <a:pPr eaLnBrk="1" hangingPunct="1"/>
            <a:r>
              <a:rPr lang="it-IT" altLang="it-IT"/>
              <a:t>I firewall possono essere usati entro una rete per garantire la sicurezza fra i vari dipartimenti di un’organizzazione </a:t>
            </a:r>
          </a:p>
        </p:txBody>
      </p:sp>
      <p:sp>
        <p:nvSpPr>
          <p:cNvPr id="368643" name="Rectangle 3">
            <a:extLst>
              <a:ext uri="{FF2B5EF4-FFF2-40B4-BE49-F238E27FC236}">
                <a16:creationId xmlns:a16="http://schemas.microsoft.com/office/drawing/2014/main" id="{6B3AE944-B6CD-4843-8449-73912DDB7B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Il Firewall</a:t>
            </a:r>
          </a:p>
        </p:txBody>
      </p:sp>
    </p:spTree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666" name="Rectangle 2">
            <a:extLst>
              <a:ext uri="{FF2B5EF4-FFF2-40B4-BE49-F238E27FC236}">
                <a16:creationId xmlns:a16="http://schemas.microsoft.com/office/drawing/2014/main" id="{D3470234-0AC2-42F3-A624-51EA1F4B82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Firewall personale</a:t>
            </a:r>
          </a:p>
          <a:p>
            <a:pPr eaLnBrk="1" hangingPunct="1"/>
            <a:endParaRPr lang="it-IT" altLang="it-IT"/>
          </a:p>
          <a:p>
            <a:pPr eaLnBrk="1" hangingPunct="1"/>
            <a:r>
              <a:rPr lang="it-IT" altLang="it-IT"/>
              <a:t>Firewall interno</a:t>
            </a:r>
          </a:p>
          <a:p>
            <a:pPr eaLnBrk="1" hangingPunct="1"/>
            <a:endParaRPr lang="it-IT" altLang="it-IT"/>
          </a:p>
          <a:p>
            <a:pPr eaLnBrk="1" hangingPunct="1"/>
            <a:r>
              <a:rPr lang="it-IT" altLang="it-IT"/>
              <a:t>Firewall di confine </a:t>
            </a:r>
          </a:p>
        </p:txBody>
      </p:sp>
      <p:sp>
        <p:nvSpPr>
          <p:cNvPr id="369667" name="Rectangle 3">
            <a:extLst>
              <a:ext uri="{FF2B5EF4-FFF2-40B4-BE49-F238E27FC236}">
                <a16:creationId xmlns:a16="http://schemas.microsoft.com/office/drawing/2014/main" id="{AD637F0F-D5E1-457C-A61C-5399BFCF80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Categorie principali di Firewall</a:t>
            </a:r>
          </a:p>
        </p:txBody>
      </p:sp>
    </p:spTree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0690" name="Rectangle 2">
            <a:extLst>
              <a:ext uri="{FF2B5EF4-FFF2-40B4-BE49-F238E27FC236}">
                <a16:creationId xmlns:a16="http://schemas.microsoft.com/office/drawing/2014/main" id="{4E4EED62-26CA-4CFF-8A43-69747931C50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US" altLang="it-IT"/>
              <a:t>Una rete tipo</a:t>
            </a:r>
            <a:endParaRPr lang="it-IT" altLang="it-IT"/>
          </a:p>
        </p:txBody>
      </p:sp>
      <p:sp>
        <p:nvSpPr>
          <p:cNvPr id="370691" name="Rectangle 3">
            <a:extLst>
              <a:ext uri="{FF2B5EF4-FFF2-40B4-BE49-F238E27FC236}">
                <a16:creationId xmlns:a16="http://schemas.microsoft.com/office/drawing/2014/main" id="{71962A12-F839-445C-8FAB-C66B0EBEF3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1626" y="514350"/>
            <a:ext cx="6365081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100" b="1">
              <a:solidFill>
                <a:schemeClr val="tx2"/>
              </a:solidFill>
            </a:endParaRPr>
          </a:p>
        </p:txBody>
      </p:sp>
      <p:sp>
        <p:nvSpPr>
          <p:cNvPr id="370692" name="Rectangle 4">
            <a:extLst>
              <a:ext uri="{FF2B5EF4-FFF2-40B4-BE49-F238E27FC236}">
                <a16:creationId xmlns:a16="http://schemas.microsoft.com/office/drawing/2014/main" id="{1DA2FC33-84A8-4AEF-9FF5-B543AFBA8C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8744" y="1485900"/>
            <a:ext cx="4850606" cy="3086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endParaRPr lang="it-IT" altLang="it-IT" sz="2100"/>
          </a:p>
        </p:txBody>
      </p:sp>
      <p:sp>
        <p:nvSpPr>
          <p:cNvPr id="370693" name="Rectangle 5">
            <a:extLst>
              <a:ext uri="{FF2B5EF4-FFF2-40B4-BE49-F238E27FC236}">
                <a16:creationId xmlns:a16="http://schemas.microsoft.com/office/drawing/2014/main" id="{1DCBDCEC-6F83-42C9-9B4B-C3E78657A3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71900" y="2461585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70694" name="Rectangle 6">
            <a:extLst>
              <a:ext uri="{FF2B5EF4-FFF2-40B4-BE49-F238E27FC236}">
                <a16:creationId xmlns:a16="http://schemas.microsoft.com/office/drawing/2014/main" id="{02EA7538-7F4D-4D3D-9D47-35DBF297C2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29050" y="2518735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70695" name="Rectangle 7">
            <a:extLst>
              <a:ext uri="{FF2B5EF4-FFF2-40B4-BE49-F238E27FC236}">
                <a16:creationId xmlns:a16="http://schemas.microsoft.com/office/drawing/2014/main" id="{6C36D3C5-39AC-4EE9-83C9-B5D24CD390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775910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70696" name="Line 8">
            <a:extLst>
              <a:ext uri="{FF2B5EF4-FFF2-40B4-BE49-F238E27FC236}">
                <a16:creationId xmlns:a16="http://schemas.microsoft.com/office/drawing/2014/main" id="{1B64ECEF-E342-4F36-B772-D1C0118AEF64}"/>
              </a:ext>
            </a:extLst>
          </p:cNvPr>
          <p:cNvSpPr>
            <a:spLocks noChangeShapeType="1"/>
          </p:cNvSpPr>
          <p:nvPr/>
        </p:nvSpPr>
        <p:spPr bwMode="auto">
          <a:xfrm>
            <a:off x="2228850" y="1428750"/>
            <a:ext cx="914400" cy="62865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 type="triangl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/>
          <a:p>
            <a:endParaRPr lang="it-IT" sz="1050"/>
          </a:p>
        </p:txBody>
      </p:sp>
      <p:sp>
        <p:nvSpPr>
          <p:cNvPr id="370697" name="Rectangle 9">
            <a:extLst>
              <a:ext uri="{FF2B5EF4-FFF2-40B4-BE49-F238E27FC236}">
                <a16:creationId xmlns:a16="http://schemas.microsoft.com/office/drawing/2014/main" id="{CD505C64-A180-46F8-977D-27D6E64FC7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0" y="1428750"/>
            <a:ext cx="3028950" cy="165735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it-IT" altLang="it-IT" sz="1800">
              <a:latin typeface="R Frutiger Roman" charset="0"/>
            </a:endParaRPr>
          </a:p>
        </p:txBody>
      </p:sp>
      <p:pic>
        <p:nvPicPr>
          <p:cNvPr id="370698" name="Picture 10">
            <a:extLst>
              <a:ext uri="{FF2B5EF4-FFF2-40B4-BE49-F238E27FC236}">
                <a16:creationId xmlns:a16="http://schemas.microsoft.com/office/drawing/2014/main" id="{1FFBCDBC-BC43-40DA-B0FA-40A577484894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43350" y="2457450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0699" name="Picture 11">
            <a:extLst>
              <a:ext uri="{FF2B5EF4-FFF2-40B4-BE49-F238E27FC236}">
                <a16:creationId xmlns:a16="http://schemas.microsoft.com/office/drawing/2014/main" id="{5189FF71-8257-4454-931C-72803383918C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3050" y="1885950"/>
            <a:ext cx="391716" cy="8179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70700" name="Oval 12">
            <a:extLst>
              <a:ext uri="{FF2B5EF4-FFF2-40B4-BE49-F238E27FC236}">
                <a16:creationId xmlns:a16="http://schemas.microsoft.com/office/drawing/2014/main" id="{CA718110-FB3A-4809-8D01-8554B37958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1943100"/>
            <a:ext cx="1257300" cy="571500"/>
          </a:xfrm>
          <a:prstGeom prst="ellipse">
            <a:avLst/>
          </a:prstGeom>
          <a:solidFill>
            <a:schemeClr val="bg1"/>
          </a:solidFill>
          <a:ln w="12700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Ethernet</a:t>
            </a:r>
          </a:p>
        </p:txBody>
      </p:sp>
      <p:sp>
        <p:nvSpPr>
          <p:cNvPr id="370701" name="Rectangle 13">
            <a:extLst>
              <a:ext uri="{FF2B5EF4-FFF2-40B4-BE49-F238E27FC236}">
                <a16:creationId xmlns:a16="http://schemas.microsoft.com/office/drawing/2014/main" id="{A87E5D92-B9E6-48FB-BA99-47B7242315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28750" y="2743200"/>
            <a:ext cx="1143000" cy="342900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it-IT" altLang="it-IT" sz="1800">
                <a:latin typeface="R Frutiger Roman" charset="0"/>
              </a:rPr>
              <a:t>LAN</a:t>
            </a:r>
          </a:p>
        </p:txBody>
      </p:sp>
      <p:pic>
        <p:nvPicPr>
          <p:cNvPr id="370702" name="Picture 14">
            <a:extLst>
              <a:ext uri="{FF2B5EF4-FFF2-40B4-BE49-F238E27FC236}">
                <a16:creationId xmlns:a16="http://schemas.microsoft.com/office/drawing/2014/main" id="{D9103A5F-39F3-41F4-9B35-A54ABA17A093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2457450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70703" name="Picture 15">
            <a:extLst>
              <a:ext uri="{FF2B5EF4-FFF2-40B4-BE49-F238E27FC236}">
                <a16:creationId xmlns:a16="http://schemas.microsoft.com/office/drawing/2014/main" id="{E49EE8F4-D37A-43B9-BAB8-96CBDB2FB19A}"/>
              </a:ext>
            </a:extLst>
          </p:cNvPr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00" y="1485900"/>
            <a:ext cx="457200" cy="57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70704" name="Group 16">
            <a:extLst>
              <a:ext uri="{FF2B5EF4-FFF2-40B4-BE49-F238E27FC236}">
                <a16:creationId xmlns:a16="http://schemas.microsoft.com/office/drawing/2014/main" id="{DD0EB15A-CE61-4EFE-91E7-287BA1086DCD}"/>
              </a:ext>
            </a:extLst>
          </p:cNvPr>
          <p:cNvGrpSpPr>
            <a:grpSpLocks/>
          </p:cNvGrpSpPr>
          <p:nvPr/>
        </p:nvGrpSpPr>
        <p:grpSpPr bwMode="auto">
          <a:xfrm>
            <a:off x="1885950" y="2114550"/>
            <a:ext cx="342900" cy="285750"/>
            <a:chOff x="201" y="1398"/>
            <a:chExt cx="616" cy="363"/>
          </a:xfrm>
        </p:grpSpPr>
        <p:sp>
          <p:nvSpPr>
            <p:cNvPr id="370841" name="Rectangle 17">
              <a:extLst>
                <a:ext uri="{FF2B5EF4-FFF2-40B4-BE49-F238E27FC236}">
                  <a16:creationId xmlns:a16="http://schemas.microsoft.com/office/drawing/2014/main" id="{00693C22-34FA-49E7-8069-6E4941FFEC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459"/>
              <a:ext cx="616" cy="241"/>
            </a:xfrm>
            <a:prstGeom prst="rect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70842" name="Oval 18">
              <a:extLst>
                <a:ext uri="{FF2B5EF4-FFF2-40B4-BE49-F238E27FC236}">
                  <a16:creationId xmlns:a16="http://schemas.microsoft.com/office/drawing/2014/main" id="{41AB3D4C-0220-48F8-9AC3-4EA686333B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398"/>
              <a:ext cx="616" cy="121"/>
            </a:xfrm>
            <a:prstGeom prst="ellipse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27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70843" name="Oval 19">
              <a:extLst>
                <a:ext uri="{FF2B5EF4-FFF2-40B4-BE49-F238E27FC236}">
                  <a16:creationId xmlns:a16="http://schemas.microsoft.com/office/drawing/2014/main" id="{5333F531-C376-409D-96A4-4E916BC31A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1" y="1640"/>
              <a:ext cx="616" cy="121"/>
            </a:xfrm>
            <a:prstGeom prst="ellipse">
              <a:avLst/>
            </a:prstGeom>
            <a:gradFill rotWithShape="0">
              <a:gsLst>
                <a:gs pos="0">
                  <a:srgbClr val="49391F"/>
                </a:gs>
                <a:gs pos="50000">
                  <a:srgbClr val="F6BF69"/>
                </a:gs>
                <a:gs pos="100000">
                  <a:srgbClr val="49391F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370705" name="AutoShape 20">
            <a:extLst>
              <a:ext uri="{FF2B5EF4-FFF2-40B4-BE49-F238E27FC236}">
                <a16:creationId xmlns:a16="http://schemas.microsoft.com/office/drawing/2014/main" id="{9270B90E-D3A4-4A6F-8E3E-38F61CAFC8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57950" y="1657350"/>
            <a:ext cx="1162050" cy="9715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it-IT" altLang="it-IT" sz="1500" b="1" i="1">
                <a:latin typeface="Arial" panose="020B0604020202020204" pitchFamily="34" charset="0"/>
              </a:rPr>
              <a:t>Internet</a:t>
            </a:r>
          </a:p>
        </p:txBody>
      </p:sp>
      <p:sp>
        <p:nvSpPr>
          <p:cNvPr id="370706" name="Rectangle 21">
            <a:extLst>
              <a:ext uri="{FF2B5EF4-FFF2-40B4-BE49-F238E27FC236}">
                <a16:creationId xmlns:a16="http://schemas.microsoft.com/office/drawing/2014/main" id="{79942B8E-C3D0-4A6E-BB4A-65EDEC2584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3500" y="2628900"/>
            <a:ext cx="998670" cy="3467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>
            <a:lvl1pPr marL="342900" indent="-342900" defTabSz="7620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b="1">
                <a:solidFill>
                  <a:srgbClr val="FF3300"/>
                </a:solidFill>
                <a:latin typeface="Arial" panose="020B0604020202020204" pitchFamily="34" charset="0"/>
              </a:rPr>
              <a:t>Firewall</a:t>
            </a:r>
          </a:p>
        </p:txBody>
      </p:sp>
      <p:sp>
        <p:nvSpPr>
          <p:cNvPr id="370707" name="Rectangle 22">
            <a:extLst>
              <a:ext uri="{FF2B5EF4-FFF2-40B4-BE49-F238E27FC236}">
                <a16:creationId xmlns:a16="http://schemas.microsoft.com/office/drawing/2014/main" id="{85FDF0E0-7C97-4119-A97A-33AB181A7C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28850" y="3543300"/>
            <a:ext cx="5012590" cy="6237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9056" tIns="34529" rIns="69056" bIns="34529">
            <a:spAutoFit/>
          </a:bodyPr>
          <a:lstStyle>
            <a:lvl1pPr marL="342900" indent="-342900" defTabSz="7620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76200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7620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7620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7620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7620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Tipicamente una rete è isolata da Internet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e tutto il traffico transita attraverso il firewall</a:t>
            </a:r>
          </a:p>
        </p:txBody>
      </p:sp>
      <p:sp>
        <p:nvSpPr>
          <p:cNvPr id="370708" name="Line 23">
            <a:extLst>
              <a:ext uri="{FF2B5EF4-FFF2-40B4-BE49-F238E27FC236}">
                <a16:creationId xmlns:a16="http://schemas.microsoft.com/office/drawing/2014/main" id="{E217D943-F72C-4EF0-9AA9-8FABD6A29CB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43300" y="2171700"/>
            <a:ext cx="177165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70709" name="Line 24">
            <a:extLst>
              <a:ext uri="{FF2B5EF4-FFF2-40B4-BE49-F238E27FC236}">
                <a16:creationId xmlns:a16="http://schemas.microsoft.com/office/drawing/2014/main" id="{7503A189-71FD-47BA-972D-1E5C9D9D2B9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886450" y="2171700"/>
            <a:ext cx="5715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70710" name="Rectangle 25">
            <a:extLst>
              <a:ext uri="{FF2B5EF4-FFF2-40B4-BE49-F238E27FC236}">
                <a16:creationId xmlns:a16="http://schemas.microsoft.com/office/drawing/2014/main" id="{E8C78BF5-4ED8-4F08-BBC6-E5620DF616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4950" y="1428750"/>
            <a:ext cx="571500" cy="120015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370711" name="Group 26">
            <a:extLst>
              <a:ext uri="{FF2B5EF4-FFF2-40B4-BE49-F238E27FC236}">
                <a16:creationId xmlns:a16="http://schemas.microsoft.com/office/drawing/2014/main" id="{4D89E23B-EEDD-422E-8DCE-9E23EFC7682A}"/>
              </a:ext>
            </a:extLst>
          </p:cNvPr>
          <p:cNvGrpSpPr>
            <a:grpSpLocks/>
          </p:cNvGrpSpPr>
          <p:nvPr/>
        </p:nvGrpSpPr>
        <p:grpSpPr bwMode="auto">
          <a:xfrm>
            <a:off x="5314950" y="1428750"/>
            <a:ext cx="571500" cy="1200150"/>
            <a:chOff x="2881" y="2745"/>
            <a:chExt cx="297" cy="367"/>
          </a:xfrm>
        </p:grpSpPr>
        <p:grpSp>
          <p:nvGrpSpPr>
            <p:cNvPr id="370712" name="Group 27">
              <a:extLst>
                <a:ext uri="{FF2B5EF4-FFF2-40B4-BE49-F238E27FC236}">
                  <a16:creationId xmlns:a16="http://schemas.microsoft.com/office/drawing/2014/main" id="{457C5CCF-D7B4-4457-8F7F-ABCE5AB3609D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1" y="2745"/>
              <a:ext cx="158" cy="360"/>
              <a:chOff x="2881" y="2745"/>
              <a:chExt cx="158" cy="360"/>
            </a:xfrm>
          </p:grpSpPr>
          <p:sp>
            <p:nvSpPr>
              <p:cNvPr id="370827" name="Freeform 28">
                <a:extLst>
                  <a:ext uri="{FF2B5EF4-FFF2-40B4-BE49-F238E27FC236}">
                    <a16:creationId xmlns:a16="http://schemas.microsoft.com/office/drawing/2014/main" id="{E1B6B47D-1697-42EE-8091-D92D3FFCE5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" y="2745"/>
                <a:ext cx="69" cy="79"/>
              </a:xfrm>
              <a:custGeom>
                <a:avLst/>
                <a:gdLst>
                  <a:gd name="T0" fmla="*/ 37 w 69"/>
                  <a:gd name="T1" fmla="*/ 72 h 79"/>
                  <a:gd name="T2" fmla="*/ 25 w 69"/>
                  <a:gd name="T3" fmla="*/ 72 h 79"/>
                  <a:gd name="T4" fmla="*/ 19 w 69"/>
                  <a:gd name="T5" fmla="*/ 66 h 79"/>
                  <a:gd name="T6" fmla="*/ 12 w 69"/>
                  <a:gd name="T7" fmla="*/ 59 h 79"/>
                  <a:gd name="T8" fmla="*/ 12 w 69"/>
                  <a:gd name="T9" fmla="*/ 46 h 79"/>
                  <a:gd name="T10" fmla="*/ 12 w 69"/>
                  <a:gd name="T11" fmla="*/ 40 h 79"/>
                  <a:gd name="T12" fmla="*/ 6 w 69"/>
                  <a:gd name="T13" fmla="*/ 33 h 79"/>
                  <a:gd name="T14" fmla="*/ 6 w 69"/>
                  <a:gd name="T15" fmla="*/ 33 h 79"/>
                  <a:gd name="T16" fmla="*/ 0 w 69"/>
                  <a:gd name="T17" fmla="*/ 27 h 79"/>
                  <a:gd name="T18" fmla="*/ 6 w 69"/>
                  <a:gd name="T19" fmla="*/ 27 h 79"/>
                  <a:gd name="T20" fmla="*/ 12 w 69"/>
                  <a:gd name="T21" fmla="*/ 33 h 79"/>
                  <a:gd name="T22" fmla="*/ 12 w 69"/>
                  <a:gd name="T23" fmla="*/ 27 h 79"/>
                  <a:gd name="T24" fmla="*/ 6 w 69"/>
                  <a:gd name="T25" fmla="*/ 20 h 79"/>
                  <a:gd name="T26" fmla="*/ 6 w 69"/>
                  <a:gd name="T27" fmla="*/ 20 h 79"/>
                  <a:gd name="T28" fmla="*/ 6 w 69"/>
                  <a:gd name="T29" fmla="*/ 20 h 79"/>
                  <a:gd name="T30" fmla="*/ 19 w 69"/>
                  <a:gd name="T31" fmla="*/ 20 h 79"/>
                  <a:gd name="T32" fmla="*/ 19 w 69"/>
                  <a:gd name="T33" fmla="*/ 27 h 79"/>
                  <a:gd name="T34" fmla="*/ 19 w 69"/>
                  <a:gd name="T35" fmla="*/ 20 h 79"/>
                  <a:gd name="T36" fmla="*/ 19 w 69"/>
                  <a:gd name="T37" fmla="*/ 7 h 79"/>
                  <a:gd name="T38" fmla="*/ 19 w 69"/>
                  <a:gd name="T39" fmla="*/ 7 h 79"/>
                  <a:gd name="T40" fmla="*/ 25 w 69"/>
                  <a:gd name="T41" fmla="*/ 7 h 79"/>
                  <a:gd name="T42" fmla="*/ 25 w 69"/>
                  <a:gd name="T43" fmla="*/ 14 h 79"/>
                  <a:gd name="T44" fmla="*/ 31 w 69"/>
                  <a:gd name="T45" fmla="*/ 14 h 79"/>
                  <a:gd name="T46" fmla="*/ 37 w 69"/>
                  <a:gd name="T47" fmla="*/ 14 h 79"/>
                  <a:gd name="T48" fmla="*/ 37 w 69"/>
                  <a:gd name="T49" fmla="*/ 14 h 79"/>
                  <a:gd name="T50" fmla="*/ 37 w 69"/>
                  <a:gd name="T51" fmla="*/ 7 h 79"/>
                  <a:gd name="T52" fmla="*/ 37 w 69"/>
                  <a:gd name="T53" fmla="*/ 7 h 79"/>
                  <a:gd name="T54" fmla="*/ 37 w 69"/>
                  <a:gd name="T55" fmla="*/ 0 h 79"/>
                  <a:gd name="T56" fmla="*/ 44 w 69"/>
                  <a:gd name="T57" fmla="*/ 0 h 79"/>
                  <a:gd name="T58" fmla="*/ 50 w 69"/>
                  <a:gd name="T59" fmla="*/ 7 h 79"/>
                  <a:gd name="T60" fmla="*/ 56 w 69"/>
                  <a:gd name="T61" fmla="*/ 14 h 79"/>
                  <a:gd name="T62" fmla="*/ 56 w 69"/>
                  <a:gd name="T63" fmla="*/ 14 h 79"/>
                  <a:gd name="T64" fmla="*/ 56 w 69"/>
                  <a:gd name="T65" fmla="*/ 27 h 79"/>
                  <a:gd name="T66" fmla="*/ 63 w 69"/>
                  <a:gd name="T67" fmla="*/ 27 h 79"/>
                  <a:gd name="T68" fmla="*/ 63 w 69"/>
                  <a:gd name="T69" fmla="*/ 33 h 79"/>
                  <a:gd name="T70" fmla="*/ 69 w 69"/>
                  <a:gd name="T71" fmla="*/ 40 h 79"/>
                  <a:gd name="T72" fmla="*/ 69 w 69"/>
                  <a:gd name="T73" fmla="*/ 46 h 79"/>
                  <a:gd name="T74" fmla="*/ 69 w 69"/>
                  <a:gd name="T75" fmla="*/ 53 h 79"/>
                  <a:gd name="T76" fmla="*/ 69 w 69"/>
                  <a:gd name="T77" fmla="*/ 66 h 79"/>
                  <a:gd name="T78" fmla="*/ 63 w 69"/>
                  <a:gd name="T79" fmla="*/ 72 h 79"/>
                  <a:gd name="T80" fmla="*/ 56 w 69"/>
                  <a:gd name="T81" fmla="*/ 79 h 79"/>
                  <a:gd name="T82" fmla="*/ 50 w 69"/>
                  <a:gd name="T83" fmla="*/ 79 h 7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9" h="79">
                    <a:moveTo>
                      <a:pt x="44" y="79"/>
                    </a:moveTo>
                    <a:lnTo>
                      <a:pt x="37" y="79"/>
                    </a:lnTo>
                    <a:lnTo>
                      <a:pt x="37" y="72"/>
                    </a:lnTo>
                    <a:lnTo>
                      <a:pt x="31" y="72"/>
                    </a:lnTo>
                    <a:lnTo>
                      <a:pt x="25" y="72"/>
                    </a:lnTo>
                    <a:lnTo>
                      <a:pt x="19" y="66"/>
                    </a:lnTo>
                    <a:lnTo>
                      <a:pt x="19" y="59"/>
                    </a:lnTo>
                    <a:lnTo>
                      <a:pt x="12" y="59"/>
                    </a:lnTo>
                    <a:lnTo>
                      <a:pt x="12" y="53"/>
                    </a:lnTo>
                    <a:lnTo>
                      <a:pt x="12" y="46"/>
                    </a:lnTo>
                    <a:lnTo>
                      <a:pt x="12" y="40"/>
                    </a:lnTo>
                    <a:lnTo>
                      <a:pt x="6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6" y="27"/>
                    </a:lnTo>
                    <a:lnTo>
                      <a:pt x="12" y="33"/>
                    </a:lnTo>
                    <a:lnTo>
                      <a:pt x="12" y="27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6" y="20"/>
                    </a:lnTo>
                    <a:lnTo>
                      <a:pt x="12" y="20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20"/>
                    </a:lnTo>
                    <a:lnTo>
                      <a:pt x="19" y="14"/>
                    </a:lnTo>
                    <a:lnTo>
                      <a:pt x="19" y="7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25" y="14"/>
                    </a:lnTo>
                    <a:lnTo>
                      <a:pt x="31" y="14"/>
                    </a:lnTo>
                    <a:lnTo>
                      <a:pt x="37" y="14"/>
                    </a:lnTo>
                    <a:lnTo>
                      <a:pt x="37" y="7"/>
                    </a:lnTo>
                    <a:lnTo>
                      <a:pt x="37" y="0"/>
                    </a:lnTo>
                    <a:lnTo>
                      <a:pt x="44" y="0"/>
                    </a:lnTo>
                    <a:lnTo>
                      <a:pt x="50" y="7"/>
                    </a:lnTo>
                    <a:lnTo>
                      <a:pt x="56" y="7"/>
                    </a:lnTo>
                    <a:lnTo>
                      <a:pt x="56" y="14"/>
                    </a:lnTo>
                    <a:lnTo>
                      <a:pt x="56" y="20"/>
                    </a:lnTo>
                    <a:lnTo>
                      <a:pt x="56" y="27"/>
                    </a:lnTo>
                    <a:lnTo>
                      <a:pt x="63" y="27"/>
                    </a:lnTo>
                    <a:lnTo>
                      <a:pt x="63" y="33"/>
                    </a:lnTo>
                    <a:lnTo>
                      <a:pt x="69" y="40"/>
                    </a:lnTo>
                    <a:lnTo>
                      <a:pt x="69" y="46"/>
                    </a:lnTo>
                    <a:lnTo>
                      <a:pt x="69" y="53"/>
                    </a:lnTo>
                    <a:lnTo>
                      <a:pt x="69" y="59"/>
                    </a:lnTo>
                    <a:lnTo>
                      <a:pt x="69" y="66"/>
                    </a:lnTo>
                    <a:lnTo>
                      <a:pt x="63" y="72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4" y="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28" name="Freeform 29">
                <a:extLst>
                  <a:ext uri="{FF2B5EF4-FFF2-40B4-BE49-F238E27FC236}">
                    <a16:creationId xmlns:a16="http://schemas.microsoft.com/office/drawing/2014/main" id="{54DF7724-FE26-4E48-95A0-4F54A4B3EC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2752"/>
                <a:ext cx="114" cy="124"/>
              </a:xfrm>
              <a:custGeom>
                <a:avLst/>
                <a:gdLst>
                  <a:gd name="T0" fmla="*/ 114 w 114"/>
                  <a:gd name="T1" fmla="*/ 59 h 124"/>
                  <a:gd name="T2" fmla="*/ 101 w 114"/>
                  <a:gd name="T3" fmla="*/ 46 h 124"/>
                  <a:gd name="T4" fmla="*/ 95 w 114"/>
                  <a:gd name="T5" fmla="*/ 39 h 124"/>
                  <a:gd name="T6" fmla="*/ 76 w 114"/>
                  <a:gd name="T7" fmla="*/ 26 h 124"/>
                  <a:gd name="T8" fmla="*/ 64 w 114"/>
                  <a:gd name="T9" fmla="*/ 26 h 124"/>
                  <a:gd name="T10" fmla="*/ 51 w 114"/>
                  <a:gd name="T11" fmla="*/ 26 h 124"/>
                  <a:gd name="T12" fmla="*/ 45 w 114"/>
                  <a:gd name="T13" fmla="*/ 20 h 124"/>
                  <a:gd name="T14" fmla="*/ 38 w 114"/>
                  <a:gd name="T15" fmla="*/ 13 h 124"/>
                  <a:gd name="T16" fmla="*/ 32 w 114"/>
                  <a:gd name="T17" fmla="*/ 7 h 124"/>
                  <a:gd name="T18" fmla="*/ 26 w 114"/>
                  <a:gd name="T19" fmla="*/ 7 h 124"/>
                  <a:gd name="T20" fmla="*/ 32 w 114"/>
                  <a:gd name="T21" fmla="*/ 13 h 124"/>
                  <a:gd name="T22" fmla="*/ 32 w 114"/>
                  <a:gd name="T23" fmla="*/ 20 h 124"/>
                  <a:gd name="T24" fmla="*/ 19 w 114"/>
                  <a:gd name="T25" fmla="*/ 13 h 124"/>
                  <a:gd name="T26" fmla="*/ 7 w 114"/>
                  <a:gd name="T27" fmla="*/ 0 h 124"/>
                  <a:gd name="T28" fmla="*/ 0 w 114"/>
                  <a:gd name="T29" fmla="*/ 0 h 124"/>
                  <a:gd name="T30" fmla="*/ 0 w 114"/>
                  <a:gd name="T31" fmla="*/ 13 h 124"/>
                  <a:gd name="T32" fmla="*/ 7 w 114"/>
                  <a:gd name="T33" fmla="*/ 20 h 124"/>
                  <a:gd name="T34" fmla="*/ 13 w 114"/>
                  <a:gd name="T35" fmla="*/ 33 h 124"/>
                  <a:gd name="T36" fmla="*/ 19 w 114"/>
                  <a:gd name="T37" fmla="*/ 39 h 124"/>
                  <a:gd name="T38" fmla="*/ 7 w 114"/>
                  <a:gd name="T39" fmla="*/ 46 h 124"/>
                  <a:gd name="T40" fmla="*/ 0 w 114"/>
                  <a:gd name="T41" fmla="*/ 52 h 124"/>
                  <a:gd name="T42" fmla="*/ 0 w 114"/>
                  <a:gd name="T43" fmla="*/ 59 h 124"/>
                  <a:gd name="T44" fmla="*/ 0 w 114"/>
                  <a:gd name="T45" fmla="*/ 65 h 124"/>
                  <a:gd name="T46" fmla="*/ 7 w 114"/>
                  <a:gd name="T47" fmla="*/ 59 h 124"/>
                  <a:gd name="T48" fmla="*/ 7 w 114"/>
                  <a:gd name="T49" fmla="*/ 59 h 124"/>
                  <a:gd name="T50" fmla="*/ 13 w 114"/>
                  <a:gd name="T51" fmla="*/ 59 h 124"/>
                  <a:gd name="T52" fmla="*/ 19 w 114"/>
                  <a:gd name="T53" fmla="*/ 65 h 124"/>
                  <a:gd name="T54" fmla="*/ 26 w 114"/>
                  <a:gd name="T55" fmla="*/ 72 h 124"/>
                  <a:gd name="T56" fmla="*/ 19 w 114"/>
                  <a:gd name="T57" fmla="*/ 78 h 124"/>
                  <a:gd name="T58" fmla="*/ 13 w 114"/>
                  <a:gd name="T59" fmla="*/ 72 h 124"/>
                  <a:gd name="T60" fmla="*/ 13 w 114"/>
                  <a:gd name="T61" fmla="*/ 85 h 124"/>
                  <a:gd name="T62" fmla="*/ 26 w 114"/>
                  <a:gd name="T63" fmla="*/ 92 h 124"/>
                  <a:gd name="T64" fmla="*/ 32 w 114"/>
                  <a:gd name="T65" fmla="*/ 98 h 124"/>
                  <a:gd name="T66" fmla="*/ 45 w 114"/>
                  <a:gd name="T67" fmla="*/ 98 h 124"/>
                  <a:gd name="T68" fmla="*/ 51 w 114"/>
                  <a:gd name="T69" fmla="*/ 92 h 124"/>
                  <a:gd name="T70" fmla="*/ 57 w 114"/>
                  <a:gd name="T71" fmla="*/ 92 h 124"/>
                  <a:gd name="T72" fmla="*/ 64 w 114"/>
                  <a:gd name="T73" fmla="*/ 98 h 124"/>
                  <a:gd name="T74" fmla="*/ 70 w 114"/>
                  <a:gd name="T75" fmla="*/ 111 h 124"/>
                  <a:gd name="T76" fmla="*/ 64 w 114"/>
                  <a:gd name="T77" fmla="*/ 111 h 124"/>
                  <a:gd name="T78" fmla="*/ 70 w 114"/>
                  <a:gd name="T79" fmla="*/ 118 h 124"/>
                  <a:gd name="T80" fmla="*/ 82 w 114"/>
                  <a:gd name="T81" fmla="*/ 118 h 124"/>
                  <a:gd name="T82" fmla="*/ 95 w 114"/>
                  <a:gd name="T83" fmla="*/ 118 h 124"/>
                  <a:gd name="T84" fmla="*/ 101 w 114"/>
                  <a:gd name="T85" fmla="*/ 118 h 124"/>
                  <a:gd name="T86" fmla="*/ 108 w 114"/>
                  <a:gd name="T87" fmla="*/ 111 h 124"/>
                  <a:gd name="T88" fmla="*/ 114 w 114"/>
                  <a:gd name="T89" fmla="*/ 105 h 124"/>
                  <a:gd name="T90" fmla="*/ 114 w 114"/>
                  <a:gd name="T91" fmla="*/ 85 h 124"/>
                  <a:gd name="T92" fmla="*/ 114 w 114"/>
                  <a:gd name="T93" fmla="*/ 65 h 12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14" h="124">
                    <a:moveTo>
                      <a:pt x="114" y="65"/>
                    </a:moveTo>
                    <a:lnTo>
                      <a:pt x="114" y="65"/>
                    </a:lnTo>
                    <a:lnTo>
                      <a:pt x="114" y="59"/>
                    </a:lnTo>
                    <a:lnTo>
                      <a:pt x="108" y="52"/>
                    </a:lnTo>
                    <a:lnTo>
                      <a:pt x="101" y="46"/>
                    </a:lnTo>
                    <a:lnTo>
                      <a:pt x="101" y="39"/>
                    </a:lnTo>
                    <a:lnTo>
                      <a:pt x="95" y="39"/>
                    </a:lnTo>
                    <a:lnTo>
                      <a:pt x="89" y="33"/>
                    </a:lnTo>
                    <a:lnTo>
                      <a:pt x="82" y="33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6"/>
                    </a:lnTo>
                    <a:lnTo>
                      <a:pt x="57" y="26"/>
                    </a:lnTo>
                    <a:lnTo>
                      <a:pt x="51" y="26"/>
                    </a:lnTo>
                    <a:lnTo>
                      <a:pt x="45" y="20"/>
                    </a:lnTo>
                    <a:lnTo>
                      <a:pt x="38" y="20"/>
                    </a:lnTo>
                    <a:lnTo>
                      <a:pt x="38" y="13"/>
                    </a:lnTo>
                    <a:lnTo>
                      <a:pt x="32" y="13"/>
                    </a:lnTo>
                    <a:lnTo>
                      <a:pt x="32" y="7"/>
                    </a:lnTo>
                    <a:lnTo>
                      <a:pt x="26" y="7"/>
                    </a:lnTo>
                    <a:lnTo>
                      <a:pt x="26" y="13"/>
                    </a:lnTo>
                    <a:lnTo>
                      <a:pt x="32" y="13"/>
                    </a:lnTo>
                    <a:lnTo>
                      <a:pt x="32" y="20"/>
                    </a:lnTo>
                    <a:lnTo>
                      <a:pt x="26" y="20"/>
                    </a:lnTo>
                    <a:lnTo>
                      <a:pt x="19" y="20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7" y="20"/>
                    </a:lnTo>
                    <a:lnTo>
                      <a:pt x="7" y="26"/>
                    </a:lnTo>
                    <a:lnTo>
                      <a:pt x="13" y="33"/>
                    </a:lnTo>
                    <a:lnTo>
                      <a:pt x="19" y="39"/>
                    </a:lnTo>
                    <a:lnTo>
                      <a:pt x="26" y="39"/>
                    </a:lnTo>
                    <a:lnTo>
                      <a:pt x="19" y="39"/>
                    </a:lnTo>
                    <a:lnTo>
                      <a:pt x="13" y="39"/>
                    </a:lnTo>
                    <a:lnTo>
                      <a:pt x="7" y="46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7" y="65"/>
                    </a:lnTo>
                    <a:lnTo>
                      <a:pt x="7" y="59"/>
                    </a:lnTo>
                    <a:lnTo>
                      <a:pt x="13" y="59"/>
                    </a:lnTo>
                    <a:lnTo>
                      <a:pt x="19" y="59"/>
                    </a:lnTo>
                    <a:lnTo>
                      <a:pt x="19" y="65"/>
                    </a:lnTo>
                    <a:lnTo>
                      <a:pt x="26" y="65"/>
                    </a:lnTo>
                    <a:lnTo>
                      <a:pt x="26" y="72"/>
                    </a:lnTo>
                    <a:lnTo>
                      <a:pt x="26" y="78"/>
                    </a:lnTo>
                    <a:lnTo>
                      <a:pt x="19" y="78"/>
                    </a:lnTo>
                    <a:lnTo>
                      <a:pt x="13" y="78"/>
                    </a:lnTo>
                    <a:lnTo>
                      <a:pt x="13" y="72"/>
                    </a:lnTo>
                    <a:lnTo>
                      <a:pt x="13" y="78"/>
                    </a:lnTo>
                    <a:lnTo>
                      <a:pt x="13" y="85"/>
                    </a:lnTo>
                    <a:lnTo>
                      <a:pt x="19" y="85"/>
                    </a:lnTo>
                    <a:lnTo>
                      <a:pt x="19" y="92"/>
                    </a:lnTo>
                    <a:lnTo>
                      <a:pt x="26" y="92"/>
                    </a:lnTo>
                    <a:lnTo>
                      <a:pt x="32" y="92"/>
                    </a:lnTo>
                    <a:lnTo>
                      <a:pt x="32" y="98"/>
                    </a:lnTo>
                    <a:lnTo>
                      <a:pt x="38" y="98"/>
                    </a:lnTo>
                    <a:lnTo>
                      <a:pt x="45" y="98"/>
                    </a:lnTo>
                    <a:lnTo>
                      <a:pt x="51" y="92"/>
                    </a:lnTo>
                    <a:lnTo>
                      <a:pt x="57" y="92"/>
                    </a:lnTo>
                    <a:lnTo>
                      <a:pt x="64" y="98"/>
                    </a:lnTo>
                    <a:lnTo>
                      <a:pt x="64" y="105"/>
                    </a:lnTo>
                    <a:lnTo>
                      <a:pt x="70" y="111"/>
                    </a:lnTo>
                    <a:lnTo>
                      <a:pt x="64" y="111"/>
                    </a:lnTo>
                    <a:lnTo>
                      <a:pt x="70" y="118"/>
                    </a:lnTo>
                    <a:lnTo>
                      <a:pt x="76" y="118"/>
                    </a:lnTo>
                    <a:lnTo>
                      <a:pt x="82" y="118"/>
                    </a:lnTo>
                    <a:lnTo>
                      <a:pt x="89" y="124"/>
                    </a:lnTo>
                    <a:lnTo>
                      <a:pt x="95" y="118"/>
                    </a:lnTo>
                    <a:lnTo>
                      <a:pt x="101" y="118"/>
                    </a:lnTo>
                    <a:lnTo>
                      <a:pt x="108" y="111"/>
                    </a:lnTo>
                    <a:lnTo>
                      <a:pt x="114" y="105"/>
                    </a:lnTo>
                    <a:lnTo>
                      <a:pt x="108" y="98"/>
                    </a:lnTo>
                    <a:lnTo>
                      <a:pt x="108" y="92"/>
                    </a:lnTo>
                    <a:lnTo>
                      <a:pt x="114" y="85"/>
                    </a:lnTo>
                    <a:lnTo>
                      <a:pt x="114" y="78"/>
                    </a:lnTo>
                    <a:lnTo>
                      <a:pt x="114" y="72"/>
                    </a:lnTo>
                    <a:lnTo>
                      <a:pt x="114" y="65"/>
                    </a:lnTo>
                    <a:close/>
                  </a:path>
                </a:pathLst>
              </a:custGeom>
              <a:solidFill>
                <a:srgbClr val="E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29" name="Freeform 30">
                <a:extLst>
                  <a:ext uri="{FF2B5EF4-FFF2-40B4-BE49-F238E27FC236}">
                    <a16:creationId xmlns:a16="http://schemas.microsoft.com/office/drawing/2014/main" id="{B6667F72-B906-4060-B0FA-EC0A187656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811"/>
                <a:ext cx="152" cy="294"/>
              </a:xfrm>
              <a:custGeom>
                <a:avLst/>
                <a:gdLst>
                  <a:gd name="T0" fmla="*/ 126 w 152"/>
                  <a:gd name="T1" fmla="*/ 0 h 294"/>
                  <a:gd name="T2" fmla="*/ 108 w 152"/>
                  <a:gd name="T3" fmla="*/ 0 h 294"/>
                  <a:gd name="T4" fmla="*/ 95 w 152"/>
                  <a:gd name="T5" fmla="*/ 0 h 294"/>
                  <a:gd name="T6" fmla="*/ 82 w 152"/>
                  <a:gd name="T7" fmla="*/ 13 h 294"/>
                  <a:gd name="T8" fmla="*/ 76 w 152"/>
                  <a:gd name="T9" fmla="*/ 33 h 294"/>
                  <a:gd name="T10" fmla="*/ 63 w 152"/>
                  <a:gd name="T11" fmla="*/ 39 h 294"/>
                  <a:gd name="T12" fmla="*/ 51 w 152"/>
                  <a:gd name="T13" fmla="*/ 39 h 294"/>
                  <a:gd name="T14" fmla="*/ 32 w 152"/>
                  <a:gd name="T15" fmla="*/ 33 h 294"/>
                  <a:gd name="T16" fmla="*/ 19 w 152"/>
                  <a:gd name="T17" fmla="*/ 26 h 294"/>
                  <a:gd name="T18" fmla="*/ 7 w 152"/>
                  <a:gd name="T19" fmla="*/ 33 h 294"/>
                  <a:gd name="T20" fmla="*/ 7 w 152"/>
                  <a:gd name="T21" fmla="*/ 39 h 294"/>
                  <a:gd name="T22" fmla="*/ 19 w 152"/>
                  <a:gd name="T23" fmla="*/ 46 h 294"/>
                  <a:gd name="T24" fmla="*/ 19 w 152"/>
                  <a:gd name="T25" fmla="*/ 59 h 294"/>
                  <a:gd name="T26" fmla="*/ 19 w 152"/>
                  <a:gd name="T27" fmla="*/ 65 h 294"/>
                  <a:gd name="T28" fmla="*/ 19 w 152"/>
                  <a:gd name="T29" fmla="*/ 72 h 294"/>
                  <a:gd name="T30" fmla="*/ 25 w 152"/>
                  <a:gd name="T31" fmla="*/ 85 h 294"/>
                  <a:gd name="T32" fmla="*/ 32 w 152"/>
                  <a:gd name="T33" fmla="*/ 91 h 294"/>
                  <a:gd name="T34" fmla="*/ 13 w 152"/>
                  <a:gd name="T35" fmla="*/ 91 h 294"/>
                  <a:gd name="T36" fmla="*/ 13 w 152"/>
                  <a:gd name="T37" fmla="*/ 105 h 294"/>
                  <a:gd name="T38" fmla="*/ 25 w 152"/>
                  <a:gd name="T39" fmla="*/ 111 h 294"/>
                  <a:gd name="T40" fmla="*/ 38 w 152"/>
                  <a:gd name="T41" fmla="*/ 124 h 294"/>
                  <a:gd name="T42" fmla="*/ 51 w 152"/>
                  <a:gd name="T43" fmla="*/ 131 h 294"/>
                  <a:gd name="T44" fmla="*/ 38 w 152"/>
                  <a:gd name="T45" fmla="*/ 137 h 294"/>
                  <a:gd name="T46" fmla="*/ 25 w 152"/>
                  <a:gd name="T47" fmla="*/ 137 h 294"/>
                  <a:gd name="T48" fmla="*/ 19 w 152"/>
                  <a:gd name="T49" fmla="*/ 150 h 294"/>
                  <a:gd name="T50" fmla="*/ 25 w 152"/>
                  <a:gd name="T51" fmla="*/ 157 h 294"/>
                  <a:gd name="T52" fmla="*/ 32 w 152"/>
                  <a:gd name="T53" fmla="*/ 157 h 294"/>
                  <a:gd name="T54" fmla="*/ 38 w 152"/>
                  <a:gd name="T55" fmla="*/ 170 h 294"/>
                  <a:gd name="T56" fmla="*/ 32 w 152"/>
                  <a:gd name="T57" fmla="*/ 183 h 294"/>
                  <a:gd name="T58" fmla="*/ 25 w 152"/>
                  <a:gd name="T59" fmla="*/ 183 h 294"/>
                  <a:gd name="T60" fmla="*/ 13 w 152"/>
                  <a:gd name="T61" fmla="*/ 183 h 294"/>
                  <a:gd name="T62" fmla="*/ 0 w 152"/>
                  <a:gd name="T63" fmla="*/ 170 h 294"/>
                  <a:gd name="T64" fmla="*/ 0 w 152"/>
                  <a:gd name="T65" fmla="*/ 183 h 294"/>
                  <a:gd name="T66" fmla="*/ 7 w 152"/>
                  <a:gd name="T67" fmla="*/ 203 h 294"/>
                  <a:gd name="T68" fmla="*/ 19 w 152"/>
                  <a:gd name="T69" fmla="*/ 216 h 294"/>
                  <a:gd name="T70" fmla="*/ 32 w 152"/>
                  <a:gd name="T71" fmla="*/ 229 h 294"/>
                  <a:gd name="T72" fmla="*/ 51 w 152"/>
                  <a:gd name="T73" fmla="*/ 235 h 294"/>
                  <a:gd name="T74" fmla="*/ 70 w 152"/>
                  <a:gd name="T75" fmla="*/ 242 h 294"/>
                  <a:gd name="T76" fmla="*/ 89 w 152"/>
                  <a:gd name="T77" fmla="*/ 248 h 294"/>
                  <a:gd name="T78" fmla="*/ 89 w 152"/>
                  <a:gd name="T79" fmla="*/ 255 h 294"/>
                  <a:gd name="T80" fmla="*/ 76 w 152"/>
                  <a:gd name="T81" fmla="*/ 262 h 294"/>
                  <a:gd name="T82" fmla="*/ 89 w 152"/>
                  <a:gd name="T83" fmla="*/ 268 h 294"/>
                  <a:gd name="T84" fmla="*/ 101 w 152"/>
                  <a:gd name="T85" fmla="*/ 281 h 294"/>
                  <a:gd name="T86" fmla="*/ 95 w 152"/>
                  <a:gd name="T87" fmla="*/ 288 h 294"/>
                  <a:gd name="T88" fmla="*/ 108 w 152"/>
                  <a:gd name="T89" fmla="*/ 294 h 294"/>
                  <a:gd name="T90" fmla="*/ 120 w 152"/>
                  <a:gd name="T91" fmla="*/ 294 h 294"/>
                  <a:gd name="T92" fmla="*/ 133 w 152"/>
                  <a:gd name="T93" fmla="*/ 294 h 294"/>
                  <a:gd name="T94" fmla="*/ 152 w 152"/>
                  <a:gd name="T95" fmla="*/ 281 h 294"/>
                  <a:gd name="T96" fmla="*/ 152 w 152"/>
                  <a:gd name="T97" fmla="*/ 255 h 294"/>
                  <a:gd name="T98" fmla="*/ 152 w 152"/>
                  <a:gd name="T99" fmla="*/ 235 h 294"/>
                  <a:gd name="T100" fmla="*/ 152 w 152"/>
                  <a:gd name="T101" fmla="*/ 216 h 294"/>
                  <a:gd name="T102" fmla="*/ 139 w 152"/>
                  <a:gd name="T103" fmla="*/ 183 h 294"/>
                  <a:gd name="T104" fmla="*/ 145 w 152"/>
                  <a:gd name="T105" fmla="*/ 150 h 294"/>
                  <a:gd name="T106" fmla="*/ 145 w 152"/>
                  <a:gd name="T107" fmla="*/ 59 h 29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52" h="294">
                    <a:moveTo>
                      <a:pt x="145" y="13"/>
                    </a:moveTo>
                    <a:lnTo>
                      <a:pt x="139" y="6"/>
                    </a:lnTo>
                    <a:lnTo>
                      <a:pt x="133" y="6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114" y="0"/>
                    </a:lnTo>
                    <a:lnTo>
                      <a:pt x="108" y="0"/>
                    </a:lnTo>
                    <a:lnTo>
                      <a:pt x="101" y="0"/>
                    </a:lnTo>
                    <a:lnTo>
                      <a:pt x="95" y="0"/>
                    </a:lnTo>
                    <a:lnTo>
                      <a:pt x="89" y="6"/>
                    </a:lnTo>
                    <a:lnTo>
                      <a:pt x="89" y="13"/>
                    </a:lnTo>
                    <a:lnTo>
                      <a:pt x="82" y="13"/>
                    </a:lnTo>
                    <a:lnTo>
                      <a:pt x="82" y="19"/>
                    </a:lnTo>
                    <a:lnTo>
                      <a:pt x="76" y="19"/>
                    </a:lnTo>
                    <a:lnTo>
                      <a:pt x="76" y="26"/>
                    </a:lnTo>
                    <a:lnTo>
                      <a:pt x="76" y="33"/>
                    </a:lnTo>
                    <a:lnTo>
                      <a:pt x="70" y="33"/>
                    </a:lnTo>
                    <a:lnTo>
                      <a:pt x="70" y="39"/>
                    </a:lnTo>
                    <a:lnTo>
                      <a:pt x="63" y="39"/>
                    </a:lnTo>
                    <a:lnTo>
                      <a:pt x="57" y="39"/>
                    </a:lnTo>
                    <a:lnTo>
                      <a:pt x="51" y="39"/>
                    </a:lnTo>
                    <a:lnTo>
                      <a:pt x="44" y="39"/>
                    </a:lnTo>
                    <a:lnTo>
                      <a:pt x="38" y="39"/>
                    </a:lnTo>
                    <a:lnTo>
                      <a:pt x="38" y="33"/>
                    </a:lnTo>
                    <a:lnTo>
                      <a:pt x="32" y="33"/>
                    </a:lnTo>
                    <a:lnTo>
                      <a:pt x="25" y="33"/>
                    </a:lnTo>
                    <a:lnTo>
                      <a:pt x="25" y="26"/>
                    </a:lnTo>
                    <a:lnTo>
                      <a:pt x="19" y="33"/>
                    </a:lnTo>
                    <a:lnTo>
                      <a:pt x="19" y="26"/>
                    </a:lnTo>
                    <a:lnTo>
                      <a:pt x="13" y="33"/>
                    </a:lnTo>
                    <a:lnTo>
                      <a:pt x="7" y="33"/>
                    </a:lnTo>
                    <a:lnTo>
                      <a:pt x="0" y="39"/>
                    </a:lnTo>
                    <a:lnTo>
                      <a:pt x="7" y="39"/>
                    </a:lnTo>
                    <a:lnTo>
                      <a:pt x="13" y="46"/>
                    </a:lnTo>
                    <a:lnTo>
                      <a:pt x="19" y="46"/>
                    </a:lnTo>
                    <a:lnTo>
                      <a:pt x="19" y="52"/>
                    </a:lnTo>
                    <a:lnTo>
                      <a:pt x="19" y="59"/>
                    </a:lnTo>
                    <a:lnTo>
                      <a:pt x="19" y="65"/>
                    </a:lnTo>
                    <a:lnTo>
                      <a:pt x="19" y="72"/>
                    </a:lnTo>
                    <a:lnTo>
                      <a:pt x="13" y="65"/>
                    </a:lnTo>
                    <a:lnTo>
                      <a:pt x="13" y="72"/>
                    </a:lnTo>
                    <a:lnTo>
                      <a:pt x="19" y="72"/>
                    </a:lnTo>
                    <a:lnTo>
                      <a:pt x="19" y="78"/>
                    </a:lnTo>
                    <a:lnTo>
                      <a:pt x="19" y="85"/>
                    </a:lnTo>
                    <a:lnTo>
                      <a:pt x="25" y="85"/>
                    </a:lnTo>
                    <a:lnTo>
                      <a:pt x="32" y="91"/>
                    </a:lnTo>
                    <a:lnTo>
                      <a:pt x="25" y="91"/>
                    </a:lnTo>
                    <a:lnTo>
                      <a:pt x="19" y="91"/>
                    </a:lnTo>
                    <a:lnTo>
                      <a:pt x="13" y="91"/>
                    </a:lnTo>
                    <a:lnTo>
                      <a:pt x="13" y="98"/>
                    </a:lnTo>
                    <a:lnTo>
                      <a:pt x="7" y="98"/>
                    </a:lnTo>
                    <a:lnTo>
                      <a:pt x="13" y="98"/>
                    </a:lnTo>
                    <a:lnTo>
                      <a:pt x="13" y="105"/>
                    </a:lnTo>
                    <a:lnTo>
                      <a:pt x="19" y="105"/>
                    </a:lnTo>
                    <a:lnTo>
                      <a:pt x="19" y="111"/>
                    </a:lnTo>
                    <a:lnTo>
                      <a:pt x="25" y="111"/>
                    </a:lnTo>
                    <a:lnTo>
                      <a:pt x="25" y="118"/>
                    </a:lnTo>
                    <a:lnTo>
                      <a:pt x="32" y="118"/>
                    </a:lnTo>
                    <a:lnTo>
                      <a:pt x="32" y="124"/>
                    </a:lnTo>
                    <a:lnTo>
                      <a:pt x="38" y="124"/>
                    </a:lnTo>
                    <a:lnTo>
                      <a:pt x="38" y="131"/>
                    </a:lnTo>
                    <a:lnTo>
                      <a:pt x="44" y="131"/>
                    </a:lnTo>
                    <a:lnTo>
                      <a:pt x="51" y="131"/>
                    </a:lnTo>
                    <a:lnTo>
                      <a:pt x="44" y="137"/>
                    </a:lnTo>
                    <a:lnTo>
                      <a:pt x="38" y="137"/>
                    </a:lnTo>
                    <a:lnTo>
                      <a:pt x="32" y="137"/>
                    </a:lnTo>
                    <a:lnTo>
                      <a:pt x="25" y="137"/>
                    </a:lnTo>
                    <a:lnTo>
                      <a:pt x="19" y="144"/>
                    </a:lnTo>
                    <a:lnTo>
                      <a:pt x="19" y="150"/>
                    </a:lnTo>
                    <a:lnTo>
                      <a:pt x="19" y="157"/>
                    </a:lnTo>
                    <a:lnTo>
                      <a:pt x="19" y="163"/>
                    </a:lnTo>
                    <a:lnTo>
                      <a:pt x="19" y="157"/>
                    </a:lnTo>
                    <a:lnTo>
                      <a:pt x="25" y="157"/>
                    </a:lnTo>
                    <a:lnTo>
                      <a:pt x="32" y="157"/>
                    </a:lnTo>
                    <a:lnTo>
                      <a:pt x="32" y="163"/>
                    </a:lnTo>
                    <a:lnTo>
                      <a:pt x="38" y="163"/>
                    </a:lnTo>
                    <a:lnTo>
                      <a:pt x="38" y="170"/>
                    </a:lnTo>
                    <a:lnTo>
                      <a:pt x="32" y="177"/>
                    </a:lnTo>
                    <a:lnTo>
                      <a:pt x="32" y="183"/>
                    </a:lnTo>
                    <a:lnTo>
                      <a:pt x="25" y="183"/>
                    </a:lnTo>
                    <a:lnTo>
                      <a:pt x="19" y="183"/>
                    </a:lnTo>
                    <a:lnTo>
                      <a:pt x="13" y="183"/>
                    </a:lnTo>
                    <a:lnTo>
                      <a:pt x="7" y="177"/>
                    </a:lnTo>
                    <a:lnTo>
                      <a:pt x="0" y="170"/>
                    </a:lnTo>
                    <a:lnTo>
                      <a:pt x="0" y="177"/>
                    </a:lnTo>
                    <a:lnTo>
                      <a:pt x="0" y="183"/>
                    </a:lnTo>
                    <a:lnTo>
                      <a:pt x="0" y="190"/>
                    </a:lnTo>
                    <a:lnTo>
                      <a:pt x="7" y="196"/>
                    </a:lnTo>
                    <a:lnTo>
                      <a:pt x="7" y="203"/>
                    </a:lnTo>
                    <a:lnTo>
                      <a:pt x="13" y="209"/>
                    </a:lnTo>
                    <a:lnTo>
                      <a:pt x="19" y="216"/>
                    </a:lnTo>
                    <a:lnTo>
                      <a:pt x="25" y="222"/>
                    </a:lnTo>
                    <a:lnTo>
                      <a:pt x="32" y="229"/>
                    </a:lnTo>
                    <a:lnTo>
                      <a:pt x="38" y="229"/>
                    </a:lnTo>
                    <a:lnTo>
                      <a:pt x="38" y="235"/>
                    </a:lnTo>
                    <a:lnTo>
                      <a:pt x="44" y="235"/>
                    </a:lnTo>
                    <a:lnTo>
                      <a:pt x="51" y="235"/>
                    </a:lnTo>
                    <a:lnTo>
                      <a:pt x="51" y="242"/>
                    </a:lnTo>
                    <a:lnTo>
                      <a:pt x="57" y="242"/>
                    </a:lnTo>
                    <a:lnTo>
                      <a:pt x="63" y="242"/>
                    </a:lnTo>
                    <a:lnTo>
                      <a:pt x="70" y="242"/>
                    </a:lnTo>
                    <a:lnTo>
                      <a:pt x="76" y="242"/>
                    </a:lnTo>
                    <a:lnTo>
                      <a:pt x="82" y="242"/>
                    </a:lnTo>
                    <a:lnTo>
                      <a:pt x="89" y="242"/>
                    </a:lnTo>
                    <a:lnTo>
                      <a:pt x="89" y="248"/>
                    </a:lnTo>
                    <a:lnTo>
                      <a:pt x="95" y="248"/>
                    </a:lnTo>
                    <a:lnTo>
                      <a:pt x="89" y="255"/>
                    </a:lnTo>
                    <a:lnTo>
                      <a:pt x="82" y="255"/>
                    </a:lnTo>
                    <a:lnTo>
                      <a:pt x="82" y="262"/>
                    </a:lnTo>
                    <a:lnTo>
                      <a:pt x="76" y="262"/>
                    </a:lnTo>
                    <a:lnTo>
                      <a:pt x="76" y="268"/>
                    </a:lnTo>
                    <a:lnTo>
                      <a:pt x="70" y="268"/>
                    </a:lnTo>
                    <a:lnTo>
                      <a:pt x="82" y="268"/>
                    </a:lnTo>
                    <a:lnTo>
                      <a:pt x="89" y="268"/>
                    </a:lnTo>
                    <a:lnTo>
                      <a:pt x="95" y="275"/>
                    </a:lnTo>
                    <a:lnTo>
                      <a:pt x="101" y="275"/>
                    </a:lnTo>
                    <a:lnTo>
                      <a:pt x="101" y="281"/>
                    </a:lnTo>
                    <a:lnTo>
                      <a:pt x="95" y="281"/>
                    </a:lnTo>
                    <a:lnTo>
                      <a:pt x="89" y="281"/>
                    </a:lnTo>
                    <a:lnTo>
                      <a:pt x="95" y="288"/>
                    </a:lnTo>
                    <a:lnTo>
                      <a:pt x="101" y="288"/>
                    </a:lnTo>
                    <a:lnTo>
                      <a:pt x="101" y="294"/>
                    </a:lnTo>
                    <a:lnTo>
                      <a:pt x="108" y="294"/>
                    </a:lnTo>
                    <a:lnTo>
                      <a:pt x="114" y="294"/>
                    </a:lnTo>
                    <a:lnTo>
                      <a:pt x="120" y="294"/>
                    </a:lnTo>
                    <a:lnTo>
                      <a:pt x="126" y="294"/>
                    </a:lnTo>
                    <a:lnTo>
                      <a:pt x="133" y="294"/>
                    </a:lnTo>
                    <a:lnTo>
                      <a:pt x="139" y="294"/>
                    </a:lnTo>
                    <a:lnTo>
                      <a:pt x="145" y="294"/>
                    </a:lnTo>
                    <a:lnTo>
                      <a:pt x="145" y="288"/>
                    </a:lnTo>
                    <a:lnTo>
                      <a:pt x="152" y="281"/>
                    </a:lnTo>
                    <a:lnTo>
                      <a:pt x="152" y="275"/>
                    </a:lnTo>
                    <a:lnTo>
                      <a:pt x="152" y="268"/>
                    </a:lnTo>
                    <a:lnTo>
                      <a:pt x="152" y="262"/>
                    </a:lnTo>
                    <a:lnTo>
                      <a:pt x="152" y="255"/>
                    </a:lnTo>
                    <a:lnTo>
                      <a:pt x="152" y="248"/>
                    </a:lnTo>
                    <a:lnTo>
                      <a:pt x="152" y="242"/>
                    </a:lnTo>
                    <a:lnTo>
                      <a:pt x="152" y="235"/>
                    </a:lnTo>
                    <a:lnTo>
                      <a:pt x="152" y="229"/>
                    </a:lnTo>
                    <a:lnTo>
                      <a:pt x="152" y="222"/>
                    </a:lnTo>
                    <a:lnTo>
                      <a:pt x="152" y="216"/>
                    </a:lnTo>
                    <a:lnTo>
                      <a:pt x="145" y="209"/>
                    </a:lnTo>
                    <a:lnTo>
                      <a:pt x="145" y="203"/>
                    </a:lnTo>
                    <a:lnTo>
                      <a:pt x="145" y="190"/>
                    </a:lnTo>
                    <a:lnTo>
                      <a:pt x="139" y="183"/>
                    </a:lnTo>
                    <a:lnTo>
                      <a:pt x="145" y="177"/>
                    </a:lnTo>
                    <a:lnTo>
                      <a:pt x="139" y="170"/>
                    </a:lnTo>
                    <a:lnTo>
                      <a:pt x="139" y="163"/>
                    </a:lnTo>
                    <a:lnTo>
                      <a:pt x="145" y="150"/>
                    </a:lnTo>
                    <a:lnTo>
                      <a:pt x="152" y="124"/>
                    </a:lnTo>
                    <a:lnTo>
                      <a:pt x="145" y="98"/>
                    </a:lnTo>
                    <a:lnTo>
                      <a:pt x="139" y="78"/>
                    </a:lnTo>
                    <a:lnTo>
                      <a:pt x="145" y="59"/>
                    </a:lnTo>
                    <a:lnTo>
                      <a:pt x="152" y="33"/>
                    </a:lnTo>
                    <a:lnTo>
                      <a:pt x="145" y="1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30" name="Freeform 31">
                <a:extLst>
                  <a:ext uri="{FF2B5EF4-FFF2-40B4-BE49-F238E27FC236}">
                    <a16:creationId xmlns:a16="http://schemas.microsoft.com/office/drawing/2014/main" id="{9C8949D2-3961-4D7A-A0F8-4423621AE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2" y="2804"/>
                <a:ext cx="51" cy="53"/>
              </a:xfrm>
              <a:custGeom>
                <a:avLst/>
                <a:gdLst>
                  <a:gd name="T0" fmla="*/ 51 w 51"/>
                  <a:gd name="T1" fmla="*/ 26 h 53"/>
                  <a:gd name="T2" fmla="*/ 51 w 51"/>
                  <a:gd name="T3" fmla="*/ 20 h 53"/>
                  <a:gd name="T4" fmla="*/ 44 w 51"/>
                  <a:gd name="T5" fmla="*/ 13 h 53"/>
                  <a:gd name="T6" fmla="*/ 38 w 51"/>
                  <a:gd name="T7" fmla="*/ 13 h 53"/>
                  <a:gd name="T8" fmla="*/ 32 w 51"/>
                  <a:gd name="T9" fmla="*/ 13 h 53"/>
                  <a:gd name="T10" fmla="*/ 25 w 51"/>
                  <a:gd name="T11" fmla="*/ 13 h 53"/>
                  <a:gd name="T12" fmla="*/ 19 w 51"/>
                  <a:gd name="T13" fmla="*/ 7 h 53"/>
                  <a:gd name="T14" fmla="*/ 19 w 51"/>
                  <a:gd name="T15" fmla="*/ 7 h 53"/>
                  <a:gd name="T16" fmla="*/ 13 w 51"/>
                  <a:gd name="T17" fmla="*/ 7 h 53"/>
                  <a:gd name="T18" fmla="*/ 13 w 51"/>
                  <a:gd name="T19" fmla="*/ 7 h 53"/>
                  <a:gd name="T20" fmla="*/ 13 w 51"/>
                  <a:gd name="T21" fmla="*/ 7 h 53"/>
                  <a:gd name="T22" fmla="*/ 13 w 51"/>
                  <a:gd name="T23" fmla="*/ 7 h 53"/>
                  <a:gd name="T24" fmla="*/ 13 w 51"/>
                  <a:gd name="T25" fmla="*/ 7 h 53"/>
                  <a:gd name="T26" fmla="*/ 7 w 51"/>
                  <a:gd name="T27" fmla="*/ 0 h 53"/>
                  <a:gd name="T28" fmla="*/ 7 w 51"/>
                  <a:gd name="T29" fmla="*/ 0 h 53"/>
                  <a:gd name="T30" fmla="*/ 0 w 51"/>
                  <a:gd name="T31" fmla="*/ 7 h 53"/>
                  <a:gd name="T32" fmla="*/ 7 w 51"/>
                  <a:gd name="T33" fmla="*/ 7 h 53"/>
                  <a:gd name="T34" fmla="*/ 7 w 51"/>
                  <a:gd name="T35" fmla="*/ 13 h 53"/>
                  <a:gd name="T36" fmla="*/ 13 w 51"/>
                  <a:gd name="T37" fmla="*/ 13 h 53"/>
                  <a:gd name="T38" fmla="*/ 7 w 51"/>
                  <a:gd name="T39" fmla="*/ 20 h 53"/>
                  <a:gd name="T40" fmla="*/ 0 w 51"/>
                  <a:gd name="T41" fmla="*/ 20 h 53"/>
                  <a:gd name="T42" fmla="*/ 0 w 51"/>
                  <a:gd name="T43" fmla="*/ 26 h 53"/>
                  <a:gd name="T44" fmla="*/ 7 w 51"/>
                  <a:gd name="T45" fmla="*/ 26 h 53"/>
                  <a:gd name="T46" fmla="*/ 7 w 51"/>
                  <a:gd name="T47" fmla="*/ 26 h 53"/>
                  <a:gd name="T48" fmla="*/ 7 w 51"/>
                  <a:gd name="T49" fmla="*/ 26 h 53"/>
                  <a:gd name="T50" fmla="*/ 13 w 51"/>
                  <a:gd name="T51" fmla="*/ 26 h 53"/>
                  <a:gd name="T52" fmla="*/ 13 w 51"/>
                  <a:gd name="T53" fmla="*/ 33 h 53"/>
                  <a:gd name="T54" fmla="*/ 7 w 51"/>
                  <a:gd name="T55" fmla="*/ 33 h 53"/>
                  <a:gd name="T56" fmla="*/ 13 w 51"/>
                  <a:gd name="T57" fmla="*/ 33 h 53"/>
                  <a:gd name="T58" fmla="*/ 13 w 51"/>
                  <a:gd name="T59" fmla="*/ 40 h 53"/>
                  <a:gd name="T60" fmla="*/ 19 w 51"/>
                  <a:gd name="T61" fmla="*/ 40 h 53"/>
                  <a:gd name="T62" fmla="*/ 25 w 51"/>
                  <a:gd name="T63" fmla="*/ 40 h 53"/>
                  <a:gd name="T64" fmla="*/ 25 w 51"/>
                  <a:gd name="T65" fmla="*/ 40 h 53"/>
                  <a:gd name="T66" fmla="*/ 32 w 51"/>
                  <a:gd name="T67" fmla="*/ 40 h 53"/>
                  <a:gd name="T68" fmla="*/ 32 w 51"/>
                  <a:gd name="T69" fmla="*/ 40 h 53"/>
                  <a:gd name="T70" fmla="*/ 32 w 51"/>
                  <a:gd name="T71" fmla="*/ 46 h 53"/>
                  <a:gd name="T72" fmla="*/ 32 w 51"/>
                  <a:gd name="T73" fmla="*/ 46 h 53"/>
                  <a:gd name="T74" fmla="*/ 38 w 51"/>
                  <a:gd name="T75" fmla="*/ 53 h 53"/>
                  <a:gd name="T76" fmla="*/ 44 w 51"/>
                  <a:gd name="T77" fmla="*/ 53 h 53"/>
                  <a:gd name="T78" fmla="*/ 44 w 51"/>
                  <a:gd name="T79" fmla="*/ 46 h 53"/>
                  <a:gd name="T80" fmla="*/ 51 w 51"/>
                  <a:gd name="T81" fmla="*/ 46 h 53"/>
                  <a:gd name="T82" fmla="*/ 51 w 51"/>
                  <a:gd name="T83" fmla="*/ 46 h 53"/>
                  <a:gd name="T84" fmla="*/ 51 w 51"/>
                  <a:gd name="T85" fmla="*/ 40 h 53"/>
                  <a:gd name="T86" fmla="*/ 51 w 51"/>
                  <a:gd name="T87" fmla="*/ 33 h 5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51" h="53">
                    <a:moveTo>
                      <a:pt x="51" y="33"/>
                    </a:moveTo>
                    <a:lnTo>
                      <a:pt x="51" y="26"/>
                    </a:lnTo>
                    <a:lnTo>
                      <a:pt x="51" y="20"/>
                    </a:lnTo>
                    <a:lnTo>
                      <a:pt x="44" y="20"/>
                    </a:lnTo>
                    <a:lnTo>
                      <a:pt x="44" y="13"/>
                    </a:lnTo>
                    <a:lnTo>
                      <a:pt x="38" y="13"/>
                    </a:lnTo>
                    <a:lnTo>
                      <a:pt x="32" y="13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13"/>
                    </a:lnTo>
                    <a:lnTo>
                      <a:pt x="13" y="13"/>
                    </a:lnTo>
                    <a:lnTo>
                      <a:pt x="13" y="20"/>
                    </a:lnTo>
                    <a:lnTo>
                      <a:pt x="13" y="13"/>
                    </a:lnTo>
                    <a:lnTo>
                      <a:pt x="7" y="13"/>
                    </a:lnTo>
                    <a:lnTo>
                      <a:pt x="7" y="2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7" y="26"/>
                    </a:lnTo>
                    <a:lnTo>
                      <a:pt x="13" y="26"/>
                    </a:lnTo>
                    <a:lnTo>
                      <a:pt x="13" y="33"/>
                    </a:lnTo>
                    <a:lnTo>
                      <a:pt x="7" y="33"/>
                    </a:lnTo>
                    <a:lnTo>
                      <a:pt x="7" y="26"/>
                    </a:lnTo>
                    <a:lnTo>
                      <a:pt x="7" y="33"/>
                    </a:lnTo>
                    <a:lnTo>
                      <a:pt x="13" y="33"/>
                    </a:lnTo>
                    <a:lnTo>
                      <a:pt x="13" y="40"/>
                    </a:lnTo>
                    <a:lnTo>
                      <a:pt x="19" y="40"/>
                    </a:lnTo>
                    <a:lnTo>
                      <a:pt x="25" y="40"/>
                    </a:lnTo>
                    <a:lnTo>
                      <a:pt x="32" y="40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38" y="53"/>
                    </a:lnTo>
                    <a:lnTo>
                      <a:pt x="44" y="53"/>
                    </a:lnTo>
                    <a:lnTo>
                      <a:pt x="44" y="46"/>
                    </a:lnTo>
                    <a:lnTo>
                      <a:pt x="51" y="46"/>
                    </a:lnTo>
                    <a:lnTo>
                      <a:pt x="51" y="40"/>
                    </a:lnTo>
                    <a:lnTo>
                      <a:pt x="51" y="33"/>
                    </a:lnTo>
                    <a:close/>
                  </a:path>
                </a:pathLst>
              </a:custGeom>
              <a:solidFill>
                <a:srgbClr val="F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31" name="Freeform 32">
                <a:extLst>
                  <a:ext uri="{FF2B5EF4-FFF2-40B4-BE49-F238E27FC236}">
                    <a16:creationId xmlns:a16="http://schemas.microsoft.com/office/drawing/2014/main" id="{758A302C-5232-4887-B65C-EC89AE4F4B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" y="2837"/>
                <a:ext cx="139" cy="177"/>
              </a:xfrm>
              <a:custGeom>
                <a:avLst/>
                <a:gdLst>
                  <a:gd name="T0" fmla="*/ 120 w 139"/>
                  <a:gd name="T1" fmla="*/ 13 h 177"/>
                  <a:gd name="T2" fmla="*/ 101 w 139"/>
                  <a:gd name="T3" fmla="*/ 13 h 177"/>
                  <a:gd name="T4" fmla="*/ 82 w 139"/>
                  <a:gd name="T5" fmla="*/ 13 h 177"/>
                  <a:gd name="T6" fmla="*/ 70 w 139"/>
                  <a:gd name="T7" fmla="*/ 0 h 177"/>
                  <a:gd name="T8" fmla="*/ 76 w 139"/>
                  <a:gd name="T9" fmla="*/ 20 h 177"/>
                  <a:gd name="T10" fmla="*/ 38 w 139"/>
                  <a:gd name="T11" fmla="*/ 7 h 177"/>
                  <a:gd name="T12" fmla="*/ 25 w 139"/>
                  <a:gd name="T13" fmla="*/ 13 h 177"/>
                  <a:gd name="T14" fmla="*/ 32 w 139"/>
                  <a:gd name="T15" fmla="*/ 20 h 177"/>
                  <a:gd name="T16" fmla="*/ 13 w 139"/>
                  <a:gd name="T17" fmla="*/ 26 h 177"/>
                  <a:gd name="T18" fmla="*/ 19 w 139"/>
                  <a:gd name="T19" fmla="*/ 39 h 177"/>
                  <a:gd name="T20" fmla="*/ 25 w 139"/>
                  <a:gd name="T21" fmla="*/ 46 h 177"/>
                  <a:gd name="T22" fmla="*/ 25 w 139"/>
                  <a:gd name="T23" fmla="*/ 65 h 177"/>
                  <a:gd name="T24" fmla="*/ 19 w 139"/>
                  <a:gd name="T25" fmla="*/ 79 h 177"/>
                  <a:gd name="T26" fmla="*/ 6 w 139"/>
                  <a:gd name="T27" fmla="*/ 79 h 177"/>
                  <a:gd name="T28" fmla="*/ 6 w 139"/>
                  <a:gd name="T29" fmla="*/ 85 h 177"/>
                  <a:gd name="T30" fmla="*/ 25 w 139"/>
                  <a:gd name="T31" fmla="*/ 92 h 177"/>
                  <a:gd name="T32" fmla="*/ 44 w 139"/>
                  <a:gd name="T33" fmla="*/ 79 h 177"/>
                  <a:gd name="T34" fmla="*/ 51 w 139"/>
                  <a:gd name="T35" fmla="*/ 85 h 177"/>
                  <a:gd name="T36" fmla="*/ 38 w 139"/>
                  <a:gd name="T37" fmla="*/ 105 h 177"/>
                  <a:gd name="T38" fmla="*/ 32 w 139"/>
                  <a:gd name="T39" fmla="*/ 118 h 177"/>
                  <a:gd name="T40" fmla="*/ 44 w 139"/>
                  <a:gd name="T41" fmla="*/ 124 h 177"/>
                  <a:gd name="T42" fmla="*/ 57 w 139"/>
                  <a:gd name="T43" fmla="*/ 118 h 177"/>
                  <a:gd name="T44" fmla="*/ 70 w 139"/>
                  <a:gd name="T45" fmla="*/ 118 h 177"/>
                  <a:gd name="T46" fmla="*/ 70 w 139"/>
                  <a:gd name="T47" fmla="*/ 124 h 177"/>
                  <a:gd name="T48" fmla="*/ 70 w 139"/>
                  <a:gd name="T49" fmla="*/ 131 h 177"/>
                  <a:gd name="T50" fmla="*/ 63 w 139"/>
                  <a:gd name="T51" fmla="*/ 131 h 177"/>
                  <a:gd name="T52" fmla="*/ 51 w 139"/>
                  <a:gd name="T53" fmla="*/ 137 h 177"/>
                  <a:gd name="T54" fmla="*/ 57 w 139"/>
                  <a:gd name="T55" fmla="*/ 137 h 177"/>
                  <a:gd name="T56" fmla="*/ 63 w 139"/>
                  <a:gd name="T57" fmla="*/ 144 h 177"/>
                  <a:gd name="T58" fmla="*/ 70 w 139"/>
                  <a:gd name="T59" fmla="*/ 151 h 177"/>
                  <a:gd name="T60" fmla="*/ 82 w 139"/>
                  <a:gd name="T61" fmla="*/ 151 h 177"/>
                  <a:gd name="T62" fmla="*/ 89 w 139"/>
                  <a:gd name="T63" fmla="*/ 151 h 177"/>
                  <a:gd name="T64" fmla="*/ 95 w 139"/>
                  <a:gd name="T65" fmla="*/ 157 h 177"/>
                  <a:gd name="T66" fmla="*/ 89 w 139"/>
                  <a:gd name="T67" fmla="*/ 164 h 177"/>
                  <a:gd name="T68" fmla="*/ 82 w 139"/>
                  <a:gd name="T69" fmla="*/ 170 h 177"/>
                  <a:gd name="T70" fmla="*/ 76 w 139"/>
                  <a:gd name="T71" fmla="*/ 170 h 177"/>
                  <a:gd name="T72" fmla="*/ 76 w 139"/>
                  <a:gd name="T73" fmla="*/ 177 h 177"/>
                  <a:gd name="T74" fmla="*/ 89 w 139"/>
                  <a:gd name="T75" fmla="*/ 177 h 177"/>
                  <a:gd name="T76" fmla="*/ 101 w 139"/>
                  <a:gd name="T77" fmla="*/ 170 h 177"/>
                  <a:gd name="T78" fmla="*/ 120 w 139"/>
                  <a:gd name="T79" fmla="*/ 164 h 177"/>
                  <a:gd name="T80" fmla="*/ 139 w 139"/>
                  <a:gd name="T81" fmla="*/ 151 h 177"/>
                  <a:gd name="T82" fmla="*/ 139 w 139"/>
                  <a:gd name="T83" fmla="*/ 131 h 177"/>
                  <a:gd name="T84" fmla="*/ 133 w 139"/>
                  <a:gd name="T85" fmla="*/ 111 h 177"/>
                  <a:gd name="T86" fmla="*/ 133 w 139"/>
                  <a:gd name="T87" fmla="*/ 85 h 177"/>
                  <a:gd name="T88" fmla="*/ 133 w 139"/>
                  <a:gd name="T89" fmla="*/ 65 h 177"/>
                  <a:gd name="T90" fmla="*/ 139 w 139"/>
                  <a:gd name="T91" fmla="*/ 33 h 1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39" h="177">
                    <a:moveTo>
                      <a:pt x="133" y="26"/>
                    </a:moveTo>
                    <a:lnTo>
                      <a:pt x="133" y="20"/>
                    </a:lnTo>
                    <a:lnTo>
                      <a:pt x="120" y="13"/>
                    </a:lnTo>
                    <a:lnTo>
                      <a:pt x="114" y="13"/>
                    </a:lnTo>
                    <a:lnTo>
                      <a:pt x="107" y="7"/>
                    </a:lnTo>
                    <a:lnTo>
                      <a:pt x="101" y="13"/>
                    </a:lnTo>
                    <a:lnTo>
                      <a:pt x="95" y="20"/>
                    </a:lnTo>
                    <a:lnTo>
                      <a:pt x="89" y="13"/>
                    </a:lnTo>
                    <a:lnTo>
                      <a:pt x="82" y="13"/>
                    </a:lnTo>
                    <a:lnTo>
                      <a:pt x="82" y="7"/>
                    </a:lnTo>
                    <a:lnTo>
                      <a:pt x="76" y="7"/>
                    </a:lnTo>
                    <a:lnTo>
                      <a:pt x="70" y="0"/>
                    </a:lnTo>
                    <a:lnTo>
                      <a:pt x="57" y="0"/>
                    </a:lnTo>
                    <a:lnTo>
                      <a:pt x="63" y="13"/>
                    </a:lnTo>
                    <a:lnTo>
                      <a:pt x="76" y="20"/>
                    </a:lnTo>
                    <a:lnTo>
                      <a:pt x="76" y="26"/>
                    </a:lnTo>
                    <a:lnTo>
                      <a:pt x="57" y="20"/>
                    </a:lnTo>
                    <a:lnTo>
                      <a:pt x="38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25" y="13"/>
                    </a:lnTo>
                    <a:lnTo>
                      <a:pt x="32" y="20"/>
                    </a:lnTo>
                    <a:lnTo>
                      <a:pt x="38" y="26"/>
                    </a:lnTo>
                    <a:lnTo>
                      <a:pt x="32" y="20"/>
                    </a:lnTo>
                    <a:lnTo>
                      <a:pt x="25" y="20"/>
                    </a:lnTo>
                    <a:lnTo>
                      <a:pt x="19" y="20"/>
                    </a:lnTo>
                    <a:lnTo>
                      <a:pt x="13" y="26"/>
                    </a:lnTo>
                    <a:lnTo>
                      <a:pt x="6" y="26"/>
                    </a:lnTo>
                    <a:lnTo>
                      <a:pt x="13" y="33"/>
                    </a:lnTo>
                    <a:lnTo>
                      <a:pt x="19" y="39"/>
                    </a:lnTo>
                    <a:lnTo>
                      <a:pt x="19" y="46"/>
                    </a:lnTo>
                    <a:lnTo>
                      <a:pt x="25" y="46"/>
                    </a:lnTo>
                    <a:lnTo>
                      <a:pt x="32" y="52"/>
                    </a:lnTo>
                    <a:lnTo>
                      <a:pt x="32" y="59"/>
                    </a:lnTo>
                    <a:lnTo>
                      <a:pt x="25" y="65"/>
                    </a:lnTo>
                    <a:lnTo>
                      <a:pt x="25" y="72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6" y="79"/>
                    </a:lnTo>
                    <a:lnTo>
                      <a:pt x="6" y="85"/>
                    </a:lnTo>
                    <a:lnTo>
                      <a:pt x="0" y="85"/>
                    </a:lnTo>
                    <a:lnTo>
                      <a:pt x="6" y="85"/>
                    </a:lnTo>
                    <a:lnTo>
                      <a:pt x="13" y="92"/>
                    </a:lnTo>
                    <a:lnTo>
                      <a:pt x="19" y="92"/>
                    </a:lnTo>
                    <a:lnTo>
                      <a:pt x="25" y="92"/>
                    </a:lnTo>
                    <a:lnTo>
                      <a:pt x="32" y="92"/>
                    </a:lnTo>
                    <a:lnTo>
                      <a:pt x="44" y="85"/>
                    </a:lnTo>
                    <a:lnTo>
                      <a:pt x="44" y="79"/>
                    </a:lnTo>
                    <a:lnTo>
                      <a:pt x="51" y="79"/>
                    </a:lnTo>
                    <a:lnTo>
                      <a:pt x="57" y="72"/>
                    </a:lnTo>
                    <a:lnTo>
                      <a:pt x="51" y="85"/>
                    </a:lnTo>
                    <a:lnTo>
                      <a:pt x="44" y="92"/>
                    </a:lnTo>
                    <a:lnTo>
                      <a:pt x="44" y="98"/>
                    </a:lnTo>
                    <a:lnTo>
                      <a:pt x="38" y="105"/>
                    </a:lnTo>
                    <a:lnTo>
                      <a:pt x="38" y="111"/>
                    </a:lnTo>
                    <a:lnTo>
                      <a:pt x="38" y="118"/>
                    </a:lnTo>
                    <a:lnTo>
                      <a:pt x="32" y="118"/>
                    </a:lnTo>
                    <a:lnTo>
                      <a:pt x="38" y="124"/>
                    </a:lnTo>
                    <a:lnTo>
                      <a:pt x="44" y="124"/>
                    </a:lnTo>
                    <a:lnTo>
                      <a:pt x="51" y="118"/>
                    </a:lnTo>
                    <a:lnTo>
                      <a:pt x="57" y="118"/>
                    </a:lnTo>
                    <a:lnTo>
                      <a:pt x="63" y="118"/>
                    </a:lnTo>
                    <a:lnTo>
                      <a:pt x="70" y="118"/>
                    </a:lnTo>
                    <a:lnTo>
                      <a:pt x="70" y="124"/>
                    </a:lnTo>
                    <a:lnTo>
                      <a:pt x="76" y="124"/>
                    </a:lnTo>
                    <a:lnTo>
                      <a:pt x="76" y="131"/>
                    </a:lnTo>
                    <a:lnTo>
                      <a:pt x="70" y="131"/>
                    </a:lnTo>
                    <a:lnTo>
                      <a:pt x="70" y="137"/>
                    </a:lnTo>
                    <a:lnTo>
                      <a:pt x="63" y="131"/>
                    </a:lnTo>
                    <a:lnTo>
                      <a:pt x="57" y="131"/>
                    </a:lnTo>
                    <a:lnTo>
                      <a:pt x="51" y="137"/>
                    </a:lnTo>
                    <a:lnTo>
                      <a:pt x="57" y="137"/>
                    </a:lnTo>
                    <a:lnTo>
                      <a:pt x="57" y="144"/>
                    </a:lnTo>
                    <a:lnTo>
                      <a:pt x="63" y="144"/>
                    </a:lnTo>
                    <a:lnTo>
                      <a:pt x="70" y="151"/>
                    </a:lnTo>
                    <a:lnTo>
                      <a:pt x="76" y="144"/>
                    </a:lnTo>
                    <a:lnTo>
                      <a:pt x="82" y="151"/>
                    </a:lnTo>
                    <a:lnTo>
                      <a:pt x="89" y="151"/>
                    </a:lnTo>
                    <a:lnTo>
                      <a:pt x="95" y="151"/>
                    </a:lnTo>
                    <a:lnTo>
                      <a:pt x="95" y="157"/>
                    </a:lnTo>
                    <a:lnTo>
                      <a:pt x="89" y="164"/>
                    </a:lnTo>
                    <a:lnTo>
                      <a:pt x="82" y="170"/>
                    </a:lnTo>
                    <a:lnTo>
                      <a:pt x="76" y="170"/>
                    </a:lnTo>
                    <a:lnTo>
                      <a:pt x="76" y="177"/>
                    </a:lnTo>
                    <a:lnTo>
                      <a:pt x="82" y="177"/>
                    </a:lnTo>
                    <a:lnTo>
                      <a:pt x="89" y="177"/>
                    </a:lnTo>
                    <a:lnTo>
                      <a:pt x="95" y="177"/>
                    </a:lnTo>
                    <a:lnTo>
                      <a:pt x="101" y="170"/>
                    </a:lnTo>
                    <a:lnTo>
                      <a:pt x="114" y="164"/>
                    </a:lnTo>
                    <a:lnTo>
                      <a:pt x="120" y="164"/>
                    </a:lnTo>
                    <a:lnTo>
                      <a:pt x="133" y="164"/>
                    </a:lnTo>
                    <a:lnTo>
                      <a:pt x="133" y="157"/>
                    </a:lnTo>
                    <a:lnTo>
                      <a:pt x="139" y="151"/>
                    </a:lnTo>
                    <a:lnTo>
                      <a:pt x="139" y="144"/>
                    </a:lnTo>
                    <a:lnTo>
                      <a:pt x="139" y="137"/>
                    </a:lnTo>
                    <a:lnTo>
                      <a:pt x="139" y="131"/>
                    </a:lnTo>
                    <a:lnTo>
                      <a:pt x="139" y="124"/>
                    </a:lnTo>
                    <a:lnTo>
                      <a:pt x="133" y="118"/>
                    </a:lnTo>
                    <a:lnTo>
                      <a:pt x="133" y="111"/>
                    </a:lnTo>
                    <a:lnTo>
                      <a:pt x="133" y="105"/>
                    </a:lnTo>
                    <a:lnTo>
                      <a:pt x="133" y="98"/>
                    </a:lnTo>
                    <a:lnTo>
                      <a:pt x="133" y="85"/>
                    </a:lnTo>
                    <a:lnTo>
                      <a:pt x="133" y="79"/>
                    </a:lnTo>
                    <a:lnTo>
                      <a:pt x="133" y="65"/>
                    </a:lnTo>
                    <a:lnTo>
                      <a:pt x="139" y="59"/>
                    </a:lnTo>
                    <a:lnTo>
                      <a:pt x="139" y="46"/>
                    </a:lnTo>
                    <a:lnTo>
                      <a:pt x="139" y="33"/>
                    </a:lnTo>
                    <a:lnTo>
                      <a:pt x="133" y="26"/>
                    </a:lnTo>
                    <a:close/>
                  </a:path>
                </a:pathLst>
              </a:custGeom>
              <a:solidFill>
                <a:srgbClr val="E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32" name="Freeform 33">
                <a:extLst>
                  <a:ext uri="{FF2B5EF4-FFF2-40B4-BE49-F238E27FC236}">
                    <a16:creationId xmlns:a16="http://schemas.microsoft.com/office/drawing/2014/main" id="{A483F85E-46C9-4708-BE0A-0E9ECF1C5E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8" y="2850"/>
                <a:ext cx="101" cy="124"/>
              </a:xfrm>
              <a:custGeom>
                <a:avLst/>
                <a:gdLst>
                  <a:gd name="T0" fmla="*/ 95 w 101"/>
                  <a:gd name="T1" fmla="*/ 13 h 124"/>
                  <a:gd name="T2" fmla="*/ 82 w 101"/>
                  <a:gd name="T3" fmla="*/ 7 h 124"/>
                  <a:gd name="T4" fmla="*/ 76 w 101"/>
                  <a:gd name="T5" fmla="*/ 7 h 124"/>
                  <a:gd name="T6" fmla="*/ 63 w 101"/>
                  <a:gd name="T7" fmla="*/ 13 h 124"/>
                  <a:gd name="T8" fmla="*/ 57 w 101"/>
                  <a:gd name="T9" fmla="*/ 7 h 124"/>
                  <a:gd name="T10" fmla="*/ 51 w 101"/>
                  <a:gd name="T11" fmla="*/ 0 h 124"/>
                  <a:gd name="T12" fmla="*/ 44 w 101"/>
                  <a:gd name="T13" fmla="*/ 7 h 124"/>
                  <a:gd name="T14" fmla="*/ 57 w 101"/>
                  <a:gd name="T15" fmla="*/ 20 h 124"/>
                  <a:gd name="T16" fmla="*/ 32 w 101"/>
                  <a:gd name="T17" fmla="*/ 7 h 124"/>
                  <a:gd name="T18" fmla="*/ 19 w 101"/>
                  <a:gd name="T19" fmla="*/ 0 h 124"/>
                  <a:gd name="T20" fmla="*/ 25 w 101"/>
                  <a:gd name="T21" fmla="*/ 13 h 124"/>
                  <a:gd name="T22" fmla="*/ 25 w 101"/>
                  <a:gd name="T23" fmla="*/ 13 h 124"/>
                  <a:gd name="T24" fmla="*/ 13 w 101"/>
                  <a:gd name="T25" fmla="*/ 13 h 124"/>
                  <a:gd name="T26" fmla="*/ 6 w 101"/>
                  <a:gd name="T27" fmla="*/ 20 h 124"/>
                  <a:gd name="T28" fmla="*/ 13 w 101"/>
                  <a:gd name="T29" fmla="*/ 26 h 124"/>
                  <a:gd name="T30" fmla="*/ 19 w 101"/>
                  <a:gd name="T31" fmla="*/ 33 h 124"/>
                  <a:gd name="T32" fmla="*/ 25 w 101"/>
                  <a:gd name="T33" fmla="*/ 39 h 124"/>
                  <a:gd name="T34" fmla="*/ 25 w 101"/>
                  <a:gd name="T35" fmla="*/ 46 h 124"/>
                  <a:gd name="T36" fmla="*/ 19 w 101"/>
                  <a:gd name="T37" fmla="*/ 52 h 124"/>
                  <a:gd name="T38" fmla="*/ 13 w 101"/>
                  <a:gd name="T39" fmla="*/ 52 h 124"/>
                  <a:gd name="T40" fmla="*/ 6 w 101"/>
                  <a:gd name="T41" fmla="*/ 59 h 124"/>
                  <a:gd name="T42" fmla="*/ 0 w 101"/>
                  <a:gd name="T43" fmla="*/ 59 h 124"/>
                  <a:gd name="T44" fmla="*/ 6 w 101"/>
                  <a:gd name="T45" fmla="*/ 59 h 124"/>
                  <a:gd name="T46" fmla="*/ 19 w 101"/>
                  <a:gd name="T47" fmla="*/ 66 h 124"/>
                  <a:gd name="T48" fmla="*/ 32 w 101"/>
                  <a:gd name="T49" fmla="*/ 59 h 124"/>
                  <a:gd name="T50" fmla="*/ 38 w 101"/>
                  <a:gd name="T51" fmla="*/ 52 h 124"/>
                  <a:gd name="T52" fmla="*/ 38 w 101"/>
                  <a:gd name="T53" fmla="*/ 59 h 124"/>
                  <a:gd name="T54" fmla="*/ 32 w 101"/>
                  <a:gd name="T55" fmla="*/ 66 h 124"/>
                  <a:gd name="T56" fmla="*/ 32 w 101"/>
                  <a:gd name="T57" fmla="*/ 79 h 124"/>
                  <a:gd name="T58" fmla="*/ 32 w 101"/>
                  <a:gd name="T59" fmla="*/ 85 h 124"/>
                  <a:gd name="T60" fmla="*/ 44 w 101"/>
                  <a:gd name="T61" fmla="*/ 79 h 124"/>
                  <a:gd name="T62" fmla="*/ 51 w 101"/>
                  <a:gd name="T63" fmla="*/ 79 h 124"/>
                  <a:gd name="T64" fmla="*/ 51 w 101"/>
                  <a:gd name="T65" fmla="*/ 79 h 124"/>
                  <a:gd name="T66" fmla="*/ 51 w 101"/>
                  <a:gd name="T67" fmla="*/ 85 h 124"/>
                  <a:gd name="T68" fmla="*/ 57 w 101"/>
                  <a:gd name="T69" fmla="*/ 92 h 124"/>
                  <a:gd name="T70" fmla="*/ 51 w 101"/>
                  <a:gd name="T71" fmla="*/ 92 h 124"/>
                  <a:gd name="T72" fmla="*/ 38 w 101"/>
                  <a:gd name="T73" fmla="*/ 92 h 124"/>
                  <a:gd name="T74" fmla="*/ 44 w 101"/>
                  <a:gd name="T75" fmla="*/ 98 h 124"/>
                  <a:gd name="T76" fmla="*/ 51 w 101"/>
                  <a:gd name="T77" fmla="*/ 105 h 124"/>
                  <a:gd name="T78" fmla="*/ 63 w 101"/>
                  <a:gd name="T79" fmla="*/ 105 h 124"/>
                  <a:gd name="T80" fmla="*/ 69 w 101"/>
                  <a:gd name="T81" fmla="*/ 111 h 124"/>
                  <a:gd name="T82" fmla="*/ 63 w 101"/>
                  <a:gd name="T83" fmla="*/ 118 h 124"/>
                  <a:gd name="T84" fmla="*/ 57 w 101"/>
                  <a:gd name="T85" fmla="*/ 118 h 124"/>
                  <a:gd name="T86" fmla="*/ 63 w 101"/>
                  <a:gd name="T87" fmla="*/ 124 h 124"/>
                  <a:gd name="T88" fmla="*/ 69 w 101"/>
                  <a:gd name="T89" fmla="*/ 124 h 124"/>
                  <a:gd name="T90" fmla="*/ 82 w 101"/>
                  <a:gd name="T91" fmla="*/ 118 h 124"/>
                  <a:gd name="T92" fmla="*/ 88 w 101"/>
                  <a:gd name="T93" fmla="*/ 111 h 124"/>
                  <a:gd name="T94" fmla="*/ 101 w 101"/>
                  <a:gd name="T95" fmla="*/ 111 h 124"/>
                  <a:gd name="T96" fmla="*/ 101 w 101"/>
                  <a:gd name="T97" fmla="*/ 105 h 124"/>
                  <a:gd name="T98" fmla="*/ 101 w 101"/>
                  <a:gd name="T99" fmla="*/ 92 h 124"/>
                  <a:gd name="T100" fmla="*/ 95 w 101"/>
                  <a:gd name="T101" fmla="*/ 79 h 124"/>
                  <a:gd name="T102" fmla="*/ 95 w 101"/>
                  <a:gd name="T103" fmla="*/ 72 h 124"/>
                  <a:gd name="T104" fmla="*/ 95 w 101"/>
                  <a:gd name="T105" fmla="*/ 59 h 124"/>
                  <a:gd name="T106" fmla="*/ 95 w 101"/>
                  <a:gd name="T107" fmla="*/ 52 h 124"/>
                  <a:gd name="T108" fmla="*/ 101 w 101"/>
                  <a:gd name="T109" fmla="*/ 39 h 124"/>
                  <a:gd name="T110" fmla="*/ 101 w 101"/>
                  <a:gd name="T111" fmla="*/ 26 h 1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01" h="124">
                    <a:moveTo>
                      <a:pt x="101" y="20"/>
                    </a:moveTo>
                    <a:lnTo>
                      <a:pt x="95" y="13"/>
                    </a:lnTo>
                    <a:lnTo>
                      <a:pt x="88" y="7"/>
                    </a:lnTo>
                    <a:lnTo>
                      <a:pt x="82" y="7"/>
                    </a:lnTo>
                    <a:lnTo>
                      <a:pt x="76" y="7"/>
                    </a:lnTo>
                    <a:lnTo>
                      <a:pt x="69" y="13"/>
                    </a:lnTo>
                    <a:lnTo>
                      <a:pt x="63" y="13"/>
                    </a:lnTo>
                    <a:lnTo>
                      <a:pt x="63" y="7"/>
                    </a:lnTo>
                    <a:lnTo>
                      <a:pt x="57" y="7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4" y="0"/>
                    </a:lnTo>
                    <a:lnTo>
                      <a:pt x="44" y="7"/>
                    </a:lnTo>
                    <a:lnTo>
                      <a:pt x="57" y="13"/>
                    </a:lnTo>
                    <a:lnTo>
                      <a:pt x="57" y="20"/>
                    </a:lnTo>
                    <a:lnTo>
                      <a:pt x="44" y="13"/>
                    </a:lnTo>
                    <a:lnTo>
                      <a:pt x="32" y="7"/>
                    </a:lnTo>
                    <a:lnTo>
                      <a:pt x="19" y="0"/>
                    </a:lnTo>
                    <a:lnTo>
                      <a:pt x="19" y="7"/>
                    </a:lnTo>
                    <a:lnTo>
                      <a:pt x="25" y="13"/>
                    </a:lnTo>
                    <a:lnTo>
                      <a:pt x="25" y="20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6" y="20"/>
                    </a:lnTo>
                    <a:lnTo>
                      <a:pt x="6" y="26"/>
                    </a:lnTo>
                    <a:lnTo>
                      <a:pt x="13" y="26"/>
                    </a:lnTo>
                    <a:lnTo>
                      <a:pt x="19" y="33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19" y="46"/>
                    </a:lnTo>
                    <a:lnTo>
                      <a:pt x="19" y="52"/>
                    </a:lnTo>
                    <a:lnTo>
                      <a:pt x="13" y="52"/>
                    </a:lnTo>
                    <a:lnTo>
                      <a:pt x="6" y="59"/>
                    </a:lnTo>
                    <a:lnTo>
                      <a:pt x="0" y="59"/>
                    </a:lnTo>
                    <a:lnTo>
                      <a:pt x="6" y="59"/>
                    </a:lnTo>
                    <a:lnTo>
                      <a:pt x="13" y="66"/>
                    </a:lnTo>
                    <a:lnTo>
                      <a:pt x="19" y="66"/>
                    </a:lnTo>
                    <a:lnTo>
                      <a:pt x="25" y="66"/>
                    </a:lnTo>
                    <a:lnTo>
                      <a:pt x="32" y="59"/>
                    </a:lnTo>
                    <a:lnTo>
                      <a:pt x="38" y="59"/>
                    </a:lnTo>
                    <a:lnTo>
                      <a:pt x="38" y="52"/>
                    </a:lnTo>
                    <a:lnTo>
                      <a:pt x="44" y="52"/>
                    </a:lnTo>
                    <a:lnTo>
                      <a:pt x="38" y="59"/>
                    </a:lnTo>
                    <a:lnTo>
                      <a:pt x="38" y="66"/>
                    </a:lnTo>
                    <a:lnTo>
                      <a:pt x="32" y="66"/>
                    </a:lnTo>
                    <a:lnTo>
                      <a:pt x="32" y="72"/>
                    </a:lnTo>
                    <a:lnTo>
                      <a:pt x="32" y="79"/>
                    </a:lnTo>
                    <a:lnTo>
                      <a:pt x="25" y="85"/>
                    </a:lnTo>
                    <a:lnTo>
                      <a:pt x="32" y="85"/>
                    </a:lnTo>
                    <a:lnTo>
                      <a:pt x="38" y="85"/>
                    </a:lnTo>
                    <a:lnTo>
                      <a:pt x="44" y="79"/>
                    </a:lnTo>
                    <a:lnTo>
                      <a:pt x="51" y="79"/>
                    </a:lnTo>
                    <a:lnTo>
                      <a:pt x="51" y="85"/>
                    </a:lnTo>
                    <a:lnTo>
                      <a:pt x="57" y="85"/>
                    </a:lnTo>
                    <a:lnTo>
                      <a:pt x="57" y="92"/>
                    </a:lnTo>
                    <a:lnTo>
                      <a:pt x="51" y="92"/>
                    </a:lnTo>
                    <a:lnTo>
                      <a:pt x="44" y="92"/>
                    </a:lnTo>
                    <a:lnTo>
                      <a:pt x="38" y="92"/>
                    </a:lnTo>
                    <a:lnTo>
                      <a:pt x="44" y="98"/>
                    </a:lnTo>
                    <a:lnTo>
                      <a:pt x="44" y="105"/>
                    </a:lnTo>
                    <a:lnTo>
                      <a:pt x="51" y="105"/>
                    </a:lnTo>
                    <a:lnTo>
                      <a:pt x="57" y="105"/>
                    </a:lnTo>
                    <a:lnTo>
                      <a:pt x="63" y="105"/>
                    </a:lnTo>
                    <a:lnTo>
                      <a:pt x="69" y="105"/>
                    </a:lnTo>
                    <a:lnTo>
                      <a:pt x="69" y="111"/>
                    </a:lnTo>
                    <a:lnTo>
                      <a:pt x="63" y="118"/>
                    </a:lnTo>
                    <a:lnTo>
                      <a:pt x="57" y="118"/>
                    </a:lnTo>
                    <a:lnTo>
                      <a:pt x="57" y="124"/>
                    </a:lnTo>
                    <a:lnTo>
                      <a:pt x="63" y="124"/>
                    </a:lnTo>
                    <a:lnTo>
                      <a:pt x="69" y="124"/>
                    </a:lnTo>
                    <a:lnTo>
                      <a:pt x="76" y="118"/>
                    </a:lnTo>
                    <a:lnTo>
                      <a:pt x="82" y="118"/>
                    </a:lnTo>
                    <a:lnTo>
                      <a:pt x="88" y="111"/>
                    </a:lnTo>
                    <a:lnTo>
                      <a:pt x="95" y="118"/>
                    </a:lnTo>
                    <a:lnTo>
                      <a:pt x="101" y="111"/>
                    </a:lnTo>
                    <a:lnTo>
                      <a:pt x="101" y="105"/>
                    </a:lnTo>
                    <a:lnTo>
                      <a:pt x="101" y="98"/>
                    </a:lnTo>
                    <a:lnTo>
                      <a:pt x="101" y="92"/>
                    </a:lnTo>
                    <a:lnTo>
                      <a:pt x="101" y="85"/>
                    </a:lnTo>
                    <a:lnTo>
                      <a:pt x="95" y="79"/>
                    </a:lnTo>
                    <a:lnTo>
                      <a:pt x="95" y="72"/>
                    </a:lnTo>
                    <a:lnTo>
                      <a:pt x="95" y="66"/>
                    </a:lnTo>
                    <a:lnTo>
                      <a:pt x="95" y="59"/>
                    </a:lnTo>
                    <a:lnTo>
                      <a:pt x="95" y="52"/>
                    </a:lnTo>
                    <a:lnTo>
                      <a:pt x="95" y="46"/>
                    </a:lnTo>
                    <a:lnTo>
                      <a:pt x="101" y="39"/>
                    </a:lnTo>
                    <a:lnTo>
                      <a:pt x="101" y="33"/>
                    </a:lnTo>
                    <a:lnTo>
                      <a:pt x="101" y="26"/>
                    </a:lnTo>
                    <a:lnTo>
                      <a:pt x="101" y="20"/>
                    </a:lnTo>
                    <a:close/>
                  </a:path>
                </a:pathLst>
              </a:custGeom>
              <a:solidFill>
                <a:srgbClr val="F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33" name="Freeform 34">
                <a:extLst>
                  <a:ext uri="{FF2B5EF4-FFF2-40B4-BE49-F238E27FC236}">
                    <a16:creationId xmlns:a16="http://schemas.microsoft.com/office/drawing/2014/main" id="{F72FC0A0-5E51-4983-A96A-50ACFBA7B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876"/>
                <a:ext cx="57" cy="79"/>
              </a:xfrm>
              <a:custGeom>
                <a:avLst/>
                <a:gdLst>
                  <a:gd name="T0" fmla="*/ 57 w 57"/>
                  <a:gd name="T1" fmla="*/ 13 h 79"/>
                  <a:gd name="T2" fmla="*/ 50 w 57"/>
                  <a:gd name="T3" fmla="*/ 7 h 79"/>
                  <a:gd name="T4" fmla="*/ 44 w 57"/>
                  <a:gd name="T5" fmla="*/ 7 h 79"/>
                  <a:gd name="T6" fmla="*/ 38 w 57"/>
                  <a:gd name="T7" fmla="*/ 7 h 79"/>
                  <a:gd name="T8" fmla="*/ 31 w 57"/>
                  <a:gd name="T9" fmla="*/ 7 h 79"/>
                  <a:gd name="T10" fmla="*/ 25 w 57"/>
                  <a:gd name="T11" fmla="*/ 0 h 79"/>
                  <a:gd name="T12" fmla="*/ 25 w 57"/>
                  <a:gd name="T13" fmla="*/ 7 h 79"/>
                  <a:gd name="T14" fmla="*/ 31 w 57"/>
                  <a:gd name="T15" fmla="*/ 13 h 79"/>
                  <a:gd name="T16" fmla="*/ 13 w 57"/>
                  <a:gd name="T17" fmla="*/ 7 h 79"/>
                  <a:gd name="T18" fmla="*/ 13 w 57"/>
                  <a:gd name="T19" fmla="*/ 7 h 79"/>
                  <a:gd name="T20" fmla="*/ 13 w 57"/>
                  <a:gd name="T21" fmla="*/ 7 h 79"/>
                  <a:gd name="T22" fmla="*/ 13 w 57"/>
                  <a:gd name="T23" fmla="*/ 13 h 79"/>
                  <a:gd name="T24" fmla="*/ 6 w 57"/>
                  <a:gd name="T25" fmla="*/ 13 h 79"/>
                  <a:gd name="T26" fmla="*/ 0 w 57"/>
                  <a:gd name="T27" fmla="*/ 13 h 79"/>
                  <a:gd name="T28" fmla="*/ 6 w 57"/>
                  <a:gd name="T29" fmla="*/ 20 h 79"/>
                  <a:gd name="T30" fmla="*/ 6 w 57"/>
                  <a:gd name="T31" fmla="*/ 20 h 79"/>
                  <a:gd name="T32" fmla="*/ 13 w 57"/>
                  <a:gd name="T33" fmla="*/ 26 h 79"/>
                  <a:gd name="T34" fmla="*/ 13 w 57"/>
                  <a:gd name="T35" fmla="*/ 33 h 79"/>
                  <a:gd name="T36" fmla="*/ 6 w 57"/>
                  <a:gd name="T37" fmla="*/ 33 h 79"/>
                  <a:gd name="T38" fmla="*/ 6 w 57"/>
                  <a:gd name="T39" fmla="*/ 40 h 79"/>
                  <a:gd name="T40" fmla="*/ 0 w 57"/>
                  <a:gd name="T41" fmla="*/ 40 h 79"/>
                  <a:gd name="T42" fmla="*/ 0 w 57"/>
                  <a:gd name="T43" fmla="*/ 40 h 79"/>
                  <a:gd name="T44" fmla="*/ 6 w 57"/>
                  <a:gd name="T45" fmla="*/ 40 h 79"/>
                  <a:gd name="T46" fmla="*/ 13 w 57"/>
                  <a:gd name="T47" fmla="*/ 40 h 79"/>
                  <a:gd name="T48" fmla="*/ 19 w 57"/>
                  <a:gd name="T49" fmla="*/ 40 h 79"/>
                  <a:gd name="T50" fmla="*/ 19 w 57"/>
                  <a:gd name="T51" fmla="*/ 40 h 79"/>
                  <a:gd name="T52" fmla="*/ 19 w 57"/>
                  <a:gd name="T53" fmla="*/ 40 h 79"/>
                  <a:gd name="T54" fmla="*/ 19 w 57"/>
                  <a:gd name="T55" fmla="*/ 46 h 79"/>
                  <a:gd name="T56" fmla="*/ 13 w 57"/>
                  <a:gd name="T57" fmla="*/ 46 h 79"/>
                  <a:gd name="T58" fmla="*/ 19 w 57"/>
                  <a:gd name="T59" fmla="*/ 53 h 79"/>
                  <a:gd name="T60" fmla="*/ 25 w 57"/>
                  <a:gd name="T61" fmla="*/ 53 h 79"/>
                  <a:gd name="T62" fmla="*/ 25 w 57"/>
                  <a:gd name="T63" fmla="*/ 53 h 79"/>
                  <a:gd name="T64" fmla="*/ 31 w 57"/>
                  <a:gd name="T65" fmla="*/ 53 h 79"/>
                  <a:gd name="T66" fmla="*/ 31 w 57"/>
                  <a:gd name="T67" fmla="*/ 53 h 79"/>
                  <a:gd name="T68" fmla="*/ 31 w 57"/>
                  <a:gd name="T69" fmla="*/ 59 h 79"/>
                  <a:gd name="T70" fmla="*/ 25 w 57"/>
                  <a:gd name="T71" fmla="*/ 59 h 79"/>
                  <a:gd name="T72" fmla="*/ 25 w 57"/>
                  <a:gd name="T73" fmla="*/ 59 h 79"/>
                  <a:gd name="T74" fmla="*/ 25 w 57"/>
                  <a:gd name="T75" fmla="*/ 66 h 79"/>
                  <a:gd name="T76" fmla="*/ 25 w 57"/>
                  <a:gd name="T77" fmla="*/ 66 h 79"/>
                  <a:gd name="T78" fmla="*/ 31 w 57"/>
                  <a:gd name="T79" fmla="*/ 66 h 79"/>
                  <a:gd name="T80" fmla="*/ 38 w 57"/>
                  <a:gd name="T81" fmla="*/ 72 h 79"/>
                  <a:gd name="T82" fmla="*/ 38 w 57"/>
                  <a:gd name="T83" fmla="*/ 72 h 79"/>
                  <a:gd name="T84" fmla="*/ 31 w 57"/>
                  <a:gd name="T85" fmla="*/ 72 h 79"/>
                  <a:gd name="T86" fmla="*/ 38 w 57"/>
                  <a:gd name="T87" fmla="*/ 79 h 79"/>
                  <a:gd name="T88" fmla="*/ 38 w 57"/>
                  <a:gd name="T89" fmla="*/ 79 h 79"/>
                  <a:gd name="T90" fmla="*/ 50 w 57"/>
                  <a:gd name="T91" fmla="*/ 72 h 79"/>
                  <a:gd name="T92" fmla="*/ 50 w 57"/>
                  <a:gd name="T93" fmla="*/ 72 h 79"/>
                  <a:gd name="T94" fmla="*/ 57 w 57"/>
                  <a:gd name="T95" fmla="*/ 72 h 79"/>
                  <a:gd name="T96" fmla="*/ 57 w 57"/>
                  <a:gd name="T97" fmla="*/ 66 h 79"/>
                  <a:gd name="T98" fmla="*/ 57 w 57"/>
                  <a:gd name="T99" fmla="*/ 59 h 79"/>
                  <a:gd name="T100" fmla="*/ 57 w 57"/>
                  <a:gd name="T101" fmla="*/ 53 h 79"/>
                  <a:gd name="T102" fmla="*/ 57 w 57"/>
                  <a:gd name="T103" fmla="*/ 46 h 79"/>
                  <a:gd name="T104" fmla="*/ 57 w 57"/>
                  <a:gd name="T105" fmla="*/ 40 h 79"/>
                  <a:gd name="T106" fmla="*/ 57 w 57"/>
                  <a:gd name="T107" fmla="*/ 33 h 79"/>
                  <a:gd name="T108" fmla="*/ 57 w 57"/>
                  <a:gd name="T109" fmla="*/ 26 h 79"/>
                  <a:gd name="T110" fmla="*/ 57 w 57"/>
                  <a:gd name="T111" fmla="*/ 20 h 7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57" h="79">
                    <a:moveTo>
                      <a:pt x="57" y="13"/>
                    </a:moveTo>
                    <a:lnTo>
                      <a:pt x="57" y="13"/>
                    </a:lnTo>
                    <a:lnTo>
                      <a:pt x="50" y="7"/>
                    </a:lnTo>
                    <a:lnTo>
                      <a:pt x="44" y="7"/>
                    </a:lnTo>
                    <a:lnTo>
                      <a:pt x="38" y="13"/>
                    </a:lnTo>
                    <a:lnTo>
                      <a:pt x="38" y="7"/>
                    </a:lnTo>
                    <a:lnTo>
                      <a:pt x="31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31" y="13"/>
                    </a:lnTo>
                    <a:lnTo>
                      <a:pt x="25" y="13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3" y="13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6" y="20"/>
                    </a:lnTo>
                    <a:lnTo>
                      <a:pt x="13" y="26"/>
                    </a:lnTo>
                    <a:lnTo>
                      <a:pt x="13" y="33"/>
                    </a:lnTo>
                    <a:lnTo>
                      <a:pt x="6" y="33"/>
                    </a:lnTo>
                    <a:lnTo>
                      <a:pt x="6" y="40"/>
                    </a:lnTo>
                    <a:lnTo>
                      <a:pt x="0" y="40"/>
                    </a:lnTo>
                    <a:lnTo>
                      <a:pt x="6" y="40"/>
                    </a:lnTo>
                    <a:lnTo>
                      <a:pt x="13" y="40"/>
                    </a:lnTo>
                    <a:lnTo>
                      <a:pt x="19" y="40"/>
                    </a:lnTo>
                    <a:lnTo>
                      <a:pt x="25" y="33"/>
                    </a:lnTo>
                    <a:lnTo>
                      <a:pt x="19" y="40"/>
                    </a:lnTo>
                    <a:lnTo>
                      <a:pt x="19" y="46"/>
                    </a:lnTo>
                    <a:lnTo>
                      <a:pt x="13" y="46"/>
                    </a:lnTo>
                    <a:lnTo>
                      <a:pt x="13" y="53"/>
                    </a:lnTo>
                    <a:lnTo>
                      <a:pt x="19" y="53"/>
                    </a:lnTo>
                    <a:lnTo>
                      <a:pt x="25" y="53"/>
                    </a:lnTo>
                    <a:lnTo>
                      <a:pt x="31" y="53"/>
                    </a:lnTo>
                    <a:lnTo>
                      <a:pt x="31" y="59"/>
                    </a:lnTo>
                    <a:lnTo>
                      <a:pt x="25" y="59"/>
                    </a:lnTo>
                    <a:lnTo>
                      <a:pt x="19" y="59"/>
                    </a:lnTo>
                    <a:lnTo>
                      <a:pt x="25" y="66"/>
                    </a:lnTo>
                    <a:lnTo>
                      <a:pt x="31" y="66"/>
                    </a:lnTo>
                    <a:lnTo>
                      <a:pt x="38" y="66"/>
                    </a:lnTo>
                    <a:lnTo>
                      <a:pt x="38" y="72"/>
                    </a:lnTo>
                    <a:lnTo>
                      <a:pt x="31" y="72"/>
                    </a:lnTo>
                    <a:lnTo>
                      <a:pt x="31" y="79"/>
                    </a:lnTo>
                    <a:lnTo>
                      <a:pt x="38" y="79"/>
                    </a:lnTo>
                    <a:lnTo>
                      <a:pt x="44" y="72"/>
                    </a:lnTo>
                    <a:lnTo>
                      <a:pt x="50" y="72"/>
                    </a:lnTo>
                    <a:lnTo>
                      <a:pt x="57" y="72"/>
                    </a:lnTo>
                    <a:lnTo>
                      <a:pt x="57" y="66"/>
                    </a:lnTo>
                    <a:lnTo>
                      <a:pt x="57" y="59"/>
                    </a:lnTo>
                    <a:lnTo>
                      <a:pt x="57" y="53"/>
                    </a:lnTo>
                    <a:lnTo>
                      <a:pt x="57" y="46"/>
                    </a:lnTo>
                    <a:lnTo>
                      <a:pt x="57" y="40"/>
                    </a:lnTo>
                    <a:lnTo>
                      <a:pt x="57" y="33"/>
                    </a:lnTo>
                    <a:lnTo>
                      <a:pt x="57" y="26"/>
                    </a:lnTo>
                    <a:lnTo>
                      <a:pt x="57" y="20"/>
                    </a:lnTo>
                    <a:lnTo>
                      <a:pt x="57" y="1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grpSp>
            <p:nvGrpSpPr>
              <p:cNvPr id="370834" name="Group 35">
                <a:extLst>
                  <a:ext uri="{FF2B5EF4-FFF2-40B4-BE49-F238E27FC236}">
                    <a16:creationId xmlns:a16="http://schemas.microsoft.com/office/drawing/2014/main" id="{51F5C17E-47A9-45A0-BCD9-6D304E828A2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51" y="2974"/>
                <a:ext cx="88" cy="118"/>
                <a:chOff x="2951" y="2974"/>
                <a:chExt cx="88" cy="118"/>
              </a:xfrm>
            </p:grpSpPr>
            <p:sp>
              <p:nvSpPr>
                <p:cNvPr id="370837" name="Freeform 36">
                  <a:extLst>
                    <a:ext uri="{FF2B5EF4-FFF2-40B4-BE49-F238E27FC236}">
                      <a16:creationId xmlns:a16="http://schemas.microsoft.com/office/drawing/2014/main" id="{682DC4E4-C896-4AD9-BA12-FE0B82ADBC9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1" y="2974"/>
                  <a:ext cx="88" cy="118"/>
                </a:xfrm>
                <a:custGeom>
                  <a:avLst/>
                  <a:gdLst>
                    <a:gd name="T0" fmla="*/ 69 w 88"/>
                    <a:gd name="T1" fmla="*/ 14 h 118"/>
                    <a:gd name="T2" fmla="*/ 63 w 88"/>
                    <a:gd name="T3" fmla="*/ 7 h 118"/>
                    <a:gd name="T4" fmla="*/ 56 w 88"/>
                    <a:gd name="T5" fmla="*/ 0 h 118"/>
                    <a:gd name="T6" fmla="*/ 50 w 88"/>
                    <a:gd name="T7" fmla="*/ 0 h 118"/>
                    <a:gd name="T8" fmla="*/ 44 w 88"/>
                    <a:gd name="T9" fmla="*/ 0 h 118"/>
                    <a:gd name="T10" fmla="*/ 38 w 88"/>
                    <a:gd name="T11" fmla="*/ 7 h 118"/>
                    <a:gd name="T12" fmla="*/ 31 w 88"/>
                    <a:gd name="T13" fmla="*/ 14 h 118"/>
                    <a:gd name="T14" fmla="*/ 25 w 88"/>
                    <a:gd name="T15" fmla="*/ 14 h 118"/>
                    <a:gd name="T16" fmla="*/ 25 w 88"/>
                    <a:gd name="T17" fmla="*/ 20 h 118"/>
                    <a:gd name="T18" fmla="*/ 19 w 88"/>
                    <a:gd name="T19" fmla="*/ 27 h 118"/>
                    <a:gd name="T20" fmla="*/ 12 w 88"/>
                    <a:gd name="T21" fmla="*/ 27 h 118"/>
                    <a:gd name="T22" fmla="*/ 12 w 88"/>
                    <a:gd name="T23" fmla="*/ 20 h 118"/>
                    <a:gd name="T24" fmla="*/ 6 w 88"/>
                    <a:gd name="T25" fmla="*/ 27 h 118"/>
                    <a:gd name="T26" fmla="*/ 12 w 88"/>
                    <a:gd name="T27" fmla="*/ 33 h 118"/>
                    <a:gd name="T28" fmla="*/ 12 w 88"/>
                    <a:gd name="T29" fmla="*/ 33 h 118"/>
                    <a:gd name="T30" fmla="*/ 19 w 88"/>
                    <a:gd name="T31" fmla="*/ 33 h 118"/>
                    <a:gd name="T32" fmla="*/ 12 w 88"/>
                    <a:gd name="T33" fmla="*/ 40 h 118"/>
                    <a:gd name="T34" fmla="*/ 12 w 88"/>
                    <a:gd name="T35" fmla="*/ 40 h 118"/>
                    <a:gd name="T36" fmla="*/ 6 w 88"/>
                    <a:gd name="T37" fmla="*/ 40 h 118"/>
                    <a:gd name="T38" fmla="*/ 0 w 88"/>
                    <a:gd name="T39" fmla="*/ 33 h 118"/>
                    <a:gd name="T40" fmla="*/ 0 w 88"/>
                    <a:gd name="T41" fmla="*/ 40 h 118"/>
                    <a:gd name="T42" fmla="*/ 6 w 88"/>
                    <a:gd name="T43" fmla="*/ 46 h 118"/>
                    <a:gd name="T44" fmla="*/ 12 w 88"/>
                    <a:gd name="T45" fmla="*/ 53 h 118"/>
                    <a:gd name="T46" fmla="*/ 12 w 88"/>
                    <a:gd name="T47" fmla="*/ 53 h 118"/>
                    <a:gd name="T48" fmla="*/ 19 w 88"/>
                    <a:gd name="T49" fmla="*/ 53 h 118"/>
                    <a:gd name="T50" fmla="*/ 12 w 88"/>
                    <a:gd name="T51" fmla="*/ 59 h 118"/>
                    <a:gd name="T52" fmla="*/ 12 w 88"/>
                    <a:gd name="T53" fmla="*/ 66 h 118"/>
                    <a:gd name="T54" fmla="*/ 6 w 88"/>
                    <a:gd name="T55" fmla="*/ 72 h 118"/>
                    <a:gd name="T56" fmla="*/ 6 w 88"/>
                    <a:gd name="T57" fmla="*/ 79 h 118"/>
                    <a:gd name="T58" fmla="*/ 6 w 88"/>
                    <a:gd name="T59" fmla="*/ 85 h 118"/>
                    <a:gd name="T60" fmla="*/ 6 w 88"/>
                    <a:gd name="T61" fmla="*/ 85 h 118"/>
                    <a:gd name="T62" fmla="*/ 12 w 88"/>
                    <a:gd name="T63" fmla="*/ 79 h 118"/>
                    <a:gd name="T64" fmla="*/ 12 w 88"/>
                    <a:gd name="T65" fmla="*/ 72 h 118"/>
                    <a:gd name="T66" fmla="*/ 19 w 88"/>
                    <a:gd name="T67" fmla="*/ 72 h 118"/>
                    <a:gd name="T68" fmla="*/ 25 w 88"/>
                    <a:gd name="T69" fmla="*/ 79 h 118"/>
                    <a:gd name="T70" fmla="*/ 25 w 88"/>
                    <a:gd name="T71" fmla="*/ 85 h 118"/>
                    <a:gd name="T72" fmla="*/ 25 w 88"/>
                    <a:gd name="T73" fmla="*/ 92 h 118"/>
                    <a:gd name="T74" fmla="*/ 25 w 88"/>
                    <a:gd name="T75" fmla="*/ 99 h 118"/>
                    <a:gd name="T76" fmla="*/ 19 w 88"/>
                    <a:gd name="T77" fmla="*/ 99 h 118"/>
                    <a:gd name="T78" fmla="*/ 12 w 88"/>
                    <a:gd name="T79" fmla="*/ 99 h 118"/>
                    <a:gd name="T80" fmla="*/ 19 w 88"/>
                    <a:gd name="T81" fmla="*/ 105 h 118"/>
                    <a:gd name="T82" fmla="*/ 19 w 88"/>
                    <a:gd name="T83" fmla="*/ 105 h 118"/>
                    <a:gd name="T84" fmla="*/ 19 w 88"/>
                    <a:gd name="T85" fmla="*/ 112 h 118"/>
                    <a:gd name="T86" fmla="*/ 25 w 88"/>
                    <a:gd name="T87" fmla="*/ 112 h 118"/>
                    <a:gd name="T88" fmla="*/ 31 w 88"/>
                    <a:gd name="T89" fmla="*/ 118 h 118"/>
                    <a:gd name="T90" fmla="*/ 38 w 88"/>
                    <a:gd name="T91" fmla="*/ 112 h 118"/>
                    <a:gd name="T92" fmla="*/ 38 w 88"/>
                    <a:gd name="T93" fmla="*/ 112 h 118"/>
                    <a:gd name="T94" fmla="*/ 44 w 88"/>
                    <a:gd name="T95" fmla="*/ 105 h 118"/>
                    <a:gd name="T96" fmla="*/ 50 w 88"/>
                    <a:gd name="T97" fmla="*/ 99 h 118"/>
                    <a:gd name="T98" fmla="*/ 50 w 88"/>
                    <a:gd name="T99" fmla="*/ 99 h 118"/>
                    <a:gd name="T100" fmla="*/ 56 w 88"/>
                    <a:gd name="T101" fmla="*/ 99 h 118"/>
                    <a:gd name="T102" fmla="*/ 63 w 88"/>
                    <a:gd name="T103" fmla="*/ 99 h 118"/>
                    <a:gd name="T104" fmla="*/ 69 w 88"/>
                    <a:gd name="T105" fmla="*/ 99 h 118"/>
                    <a:gd name="T106" fmla="*/ 69 w 88"/>
                    <a:gd name="T107" fmla="*/ 92 h 118"/>
                    <a:gd name="T108" fmla="*/ 75 w 88"/>
                    <a:gd name="T109" fmla="*/ 92 h 118"/>
                    <a:gd name="T110" fmla="*/ 75 w 88"/>
                    <a:gd name="T111" fmla="*/ 79 h 118"/>
                    <a:gd name="T112" fmla="*/ 82 w 88"/>
                    <a:gd name="T113" fmla="*/ 72 h 118"/>
                    <a:gd name="T114" fmla="*/ 88 w 88"/>
                    <a:gd name="T115" fmla="*/ 59 h 118"/>
                    <a:gd name="T116" fmla="*/ 88 w 88"/>
                    <a:gd name="T117" fmla="*/ 46 h 118"/>
                    <a:gd name="T118" fmla="*/ 88 w 88"/>
                    <a:gd name="T119" fmla="*/ 33 h 118"/>
                    <a:gd name="T120" fmla="*/ 88 w 88"/>
                    <a:gd name="T121" fmla="*/ 27 h 118"/>
                    <a:gd name="T122" fmla="*/ 82 w 88"/>
                    <a:gd name="T123" fmla="*/ 20 h 118"/>
                    <a:gd name="T124" fmla="*/ 75 w 88"/>
                    <a:gd name="T125" fmla="*/ 20 h 1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88" h="118">
                      <a:moveTo>
                        <a:pt x="75" y="20"/>
                      </a:moveTo>
                      <a:lnTo>
                        <a:pt x="69" y="14"/>
                      </a:lnTo>
                      <a:lnTo>
                        <a:pt x="63" y="7"/>
                      </a:lnTo>
                      <a:lnTo>
                        <a:pt x="56" y="7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4" y="0"/>
                      </a:lnTo>
                      <a:lnTo>
                        <a:pt x="38" y="7"/>
                      </a:lnTo>
                      <a:lnTo>
                        <a:pt x="31" y="7"/>
                      </a:lnTo>
                      <a:lnTo>
                        <a:pt x="31" y="14"/>
                      </a:lnTo>
                      <a:lnTo>
                        <a:pt x="25" y="14"/>
                      </a:lnTo>
                      <a:lnTo>
                        <a:pt x="25" y="20"/>
                      </a:lnTo>
                      <a:lnTo>
                        <a:pt x="19" y="20"/>
                      </a:lnTo>
                      <a:lnTo>
                        <a:pt x="19" y="27"/>
                      </a:lnTo>
                      <a:lnTo>
                        <a:pt x="12" y="27"/>
                      </a:lnTo>
                      <a:lnTo>
                        <a:pt x="12" y="20"/>
                      </a:lnTo>
                      <a:lnTo>
                        <a:pt x="6" y="20"/>
                      </a:lnTo>
                      <a:lnTo>
                        <a:pt x="6" y="27"/>
                      </a:lnTo>
                      <a:lnTo>
                        <a:pt x="12" y="27"/>
                      </a:lnTo>
                      <a:lnTo>
                        <a:pt x="12" y="33"/>
                      </a:lnTo>
                      <a:lnTo>
                        <a:pt x="19" y="33"/>
                      </a:lnTo>
                      <a:lnTo>
                        <a:pt x="12" y="40"/>
                      </a:lnTo>
                      <a:lnTo>
                        <a:pt x="6" y="40"/>
                      </a:lnTo>
                      <a:lnTo>
                        <a:pt x="0" y="33"/>
                      </a:lnTo>
                      <a:lnTo>
                        <a:pt x="0" y="40"/>
                      </a:lnTo>
                      <a:lnTo>
                        <a:pt x="0" y="46"/>
                      </a:lnTo>
                      <a:lnTo>
                        <a:pt x="6" y="46"/>
                      </a:lnTo>
                      <a:lnTo>
                        <a:pt x="12" y="53"/>
                      </a:lnTo>
                      <a:lnTo>
                        <a:pt x="19" y="53"/>
                      </a:lnTo>
                      <a:lnTo>
                        <a:pt x="19" y="59"/>
                      </a:lnTo>
                      <a:lnTo>
                        <a:pt x="12" y="59"/>
                      </a:lnTo>
                      <a:lnTo>
                        <a:pt x="12" y="66"/>
                      </a:lnTo>
                      <a:lnTo>
                        <a:pt x="6" y="66"/>
                      </a:lnTo>
                      <a:lnTo>
                        <a:pt x="6" y="72"/>
                      </a:lnTo>
                      <a:lnTo>
                        <a:pt x="6" y="79"/>
                      </a:lnTo>
                      <a:lnTo>
                        <a:pt x="6" y="85"/>
                      </a:lnTo>
                      <a:lnTo>
                        <a:pt x="6" y="79"/>
                      </a:lnTo>
                      <a:lnTo>
                        <a:pt x="12" y="79"/>
                      </a:lnTo>
                      <a:lnTo>
                        <a:pt x="12" y="72"/>
                      </a:lnTo>
                      <a:lnTo>
                        <a:pt x="19" y="72"/>
                      </a:lnTo>
                      <a:lnTo>
                        <a:pt x="19" y="79"/>
                      </a:lnTo>
                      <a:lnTo>
                        <a:pt x="25" y="79"/>
                      </a:lnTo>
                      <a:lnTo>
                        <a:pt x="25" y="85"/>
                      </a:lnTo>
                      <a:lnTo>
                        <a:pt x="25" y="92"/>
                      </a:lnTo>
                      <a:lnTo>
                        <a:pt x="25" y="99"/>
                      </a:lnTo>
                      <a:lnTo>
                        <a:pt x="19" y="99"/>
                      </a:lnTo>
                      <a:lnTo>
                        <a:pt x="12" y="99"/>
                      </a:lnTo>
                      <a:lnTo>
                        <a:pt x="19" y="99"/>
                      </a:lnTo>
                      <a:lnTo>
                        <a:pt x="19" y="105"/>
                      </a:lnTo>
                      <a:lnTo>
                        <a:pt x="19" y="112"/>
                      </a:lnTo>
                      <a:lnTo>
                        <a:pt x="25" y="112"/>
                      </a:lnTo>
                      <a:lnTo>
                        <a:pt x="31" y="112"/>
                      </a:lnTo>
                      <a:lnTo>
                        <a:pt x="31" y="118"/>
                      </a:lnTo>
                      <a:lnTo>
                        <a:pt x="38" y="112"/>
                      </a:lnTo>
                      <a:lnTo>
                        <a:pt x="44" y="105"/>
                      </a:lnTo>
                      <a:lnTo>
                        <a:pt x="44" y="99"/>
                      </a:lnTo>
                      <a:lnTo>
                        <a:pt x="50" y="99"/>
                      </a:lnTo>
                      <a:lnTo>
                        <a:pt x="56" y="99"/>
                      </a:lnTo>
                      <a:lnTo>
                        <a:pt x="63" y="99"/>
                      </a:lnTo>
                      <a:lnTo>
                        <a:pt x="69" y="99"/>
                      </a:lnTo>
                      <a:lnTo>
                        <a:pt x="69" y="92"/>
                      </a:lnTo>
                      <a:lnTo>
                        <a:pt x="75" y="92"/>
                      </a:lnTo>
                      <a:lnTo>
                        <a:pt x="75" y="85"/>
                      </a:lnTo>
                      <a:lnTo>
                        <a:pt x="75" y="79"/>
                      </a:lnTo>
                      <a:lnTo>
                        <a:pt x="82" y="79"/>
                      </a:lnTo>
                      <a:lnTo>
                        <a:pt x="82" y="72"/>
                      </a:lnTo>
                      <a:lnTo>
                        <a:pt x="82" y="66"/>
                      </a:lnTo>
                      <a:lnTo>
                        <a:pt x="88" y="59"/>
                      </a:lnTo>
                      <a:lnTo>
                        <a:pt x="88" y="53"/>
                      </a:lnTo>
                      <a:lnTo>
                        <a:pt x="88" y="46"/>
                      </a:lnTo>
                      <a:lnTo>
                        <a:pt x="88" y="40"/>
                      </a:lnTo>
                      <a:lnTo>
                        <a:pt x="88" y="33"/>
                      </a:lnTo>
                      <a:lnTo>
                        <a:pt x="88" y="27"/>
                      </a:lnTo>
                      <a:lnTo>
                        <a:pt x="82" y="27"/>
                      </a:lnTo>
                      <a:lnTo>
                        <a:pt x="82" y="20"/>
                      </a:lnTo>
                      <a:lnTo>
                        <a:pt x="75" y="20"/>
                      </a:lnTo>
                      <a:close/>
                    </a:path>
                  </a:pathLst>
                </a:cu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38" name="Freeform 37">
                  <a:extLst>
                    <a:ext uri="{FF2B5EF4-FFF2-40B4-BE49-F238E27FC236}">
                      <a16:creationId xmlns:a16="http://schemas.microsoft.com/office/drawing/2014/main" id="{6695EEC9-4911-4863-B596-5F684F62B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0" y="2994"/>
                  <a:ext cx="63" cy="85"/>
                </a:xfrm>
                <a:custGeom>
                  <a:avLst/>
                  <a:gdLst>
                    <a:gd name="T0" fmla="*/ 50 w 63"/>
                    <a:gd name="T1" fmla="*/ 13 h 85"/>
                    <a:gd name="T2" fmla="*/ 44 w 63"/>
                    <a:gd name="T3" fmla="*/ 7 h 85"/>
                    <a:gd name="T4" fmla="*/ 37 w 63"/>
                    <a:gd name="T5" fmla="*/ 7 h 85"/>
                    <a:gd name="T6" fmla="*/ 31 w 63"/>
                    <a:gd name="T7" fmla="*/ 0 h 85"/>
                    <a:gd name="T8" fmla="*/ 31 w 63"/>
                    <a:gd name="T9" fmla="*/ 0 h 85"/>
                    <a:gd name="T10" fmla="*/ 25 w 63"/>
                    <a:gd name="T11" fmla="*/ 7 h 85"/>
                    <a:gd name="T12" fmla="*/ 19 w 63"/>
                    <a:gd name="T13" fmla="*/ 7 h 85"/>
                    <a:gd name="T14" fmla="*/ 19 w 63"/>
                    <a:gd name="T15" fmla="*/ 13 h 85"/>
                    <a:gd name="T16" fmla="*/ 12 w 63"/>
                    <a:gd name="T17" fmla="*/ 13 h 85"/>
                    <a:gd name="T18" fmla="*/ 12 w 63"/>
                    <a:gd name="T19" fmla="*/ 20 h 85"/>
                    <a:gd name="T20" fmla="*/ 6 w 63"/>
                    <a:gd name="T21" fmla="*/ 20 h 85"/>
                    <a:gd name="T22" fmla="*/ 6 w 63"/>
                    <a:gd name="T23" fmla="*/ 20 h 85"/>
                    <a:gd name="T24" fmla="*/ 0 w 63"/>
                    <a:gd name="T25" fmla="*/ 13 h 85"/>
                    <a:gd name="T26" fmla="*/ 6 w 63"/>
                    <a:gd name="T27" fmla="*/ 20 h 85"/>
                    <a:gd name="T28" fmla="*/ 6 w 63"/>
                    <a:gd name="T29" fmla="*/ 20 h 85"/>
                    <a:gd name="T30" fmla="*/ 12 w 63"/>
                    <a:gd name="T31" fmla="*/ 26 h 85"/>
                    <a:gd name="T32" fmla="*/ 6 w 63"/>
                    <a:gd name="T33" fmla="*/ 26 h 85"/>
                    <a:gd name="T34" fmla="*/ 6 w 63"/>
                    <a:gd name="T35" fmla="*/ 26 h 85"/>
                    <a:gd name="T36" fmla="*/ 0 w 63"/>
                    <a:gd name="T37" fmla="*/ 26 h 85"/>
                    <a:gd name="T38" fmla="*/ 0 w 63"/>
                    <a:gd name="T39" fmla="*/ 26 h 85"/>
                    <a:gd name="T40" fmla="*/ 0 w 63"/>
                    <a:gd name="T41" fmla="*/ 26 h 85"/>
                    <a:gd name="T42" fmla="*/ 0 w 63"/>
                    <a:gd name="T43" fmla="*/ 33 h 85"/>
                    <a:gd name="T44" fmla="*/ 6 w 63"/>
                    <a:gd name="T45" fmla="*/ 39 h 85"/>
                    <a:gd name="T46" fmla="*/ 6 w 63"/>
                    <a:gd name="T47" fmla="*/ 39 h 85"/>
                    <a:gd name="T48" fmla="*/ 12 w 63"/>
                    <a:gd name="T49" fmla="*/ 39 h 85"/>
                    <a:gd name="T50" fmla="*/ 6 w 63"/>
                    <a:gd name="T51" fmla="*/ 39 h 85"/>
                    <a:gd name="T52" fmla="*/ 6 w 63"/>
                    <a:gd name="T53" fmla="*/ 46 h 85"/>
                    <a:gd name="T54" fmla="*/ 0 w 63"/>
                    <a:gd name="T55" fmla="*/ 46 h 85"/>
                    <a:gd name="T56" fmla="*/ 0 w 63"/>
                    <a:gd name="T57" fmla="*/ 52 h 85"/>
                    <a:gd name="T58" fmla="*/ 0 w 63"/>
                    <a:gd name="T59" fmla="*/ 59 h 85"/>
                    <a:gd name="T60" fmla="*/ 6 w 63"/>
                    <a:gd name="T61" fmla="*/ 59 h 85"/>
                    <a:gd name="T62" fmla="*/ 6 w 63"/>
                    <a:gd name="T63" fmla="*/ 59 h 85"/>
                    <a:gd name="T64" fmla="*/ 12 w 63"/>
                    <a:gd name="T65" fmla="*/ 52 h 85"/>
                    <a:gd name="T66" fmla="*/ 12 w 63"/>
                    <a:gd name="T67" fmla="*/ 52 h 85"/>
                    <a:gd name="T68" fmla="*/ 19 w 63"/>
                    <a:gd name="T69" fmla="*/ 59 h 85"/>
                    <a:gd name="T70" fmla="*/ 19 w 63"/>
                    <a:gd name="T71" fmla="*/ 59 h 85"/>
                    <a:gd name="T72" fmla="*/ 19 w 63"/>
                    <a:gd name="T73" fmla="*/ 65 h 85"/>
                    <a:gd name="T74" fmla="*/ 12 w 63"/>
                    <a:gd name="T75" fmla="*/ 72 h 85"/>
                    <a:gd name="T76" fmla="*/ 12 w 63"/>
                    <a:gd name="T77" fmla="*/ 72 h 85"/>
                    <a:gd name="T78" fmla="*/ 12 w 63"/>
                    <a:gd name="T79" fmla="*/ 65 h 85"/>
                    <a:gd name="T80" fmla="*/ 12 w 63"/>
                    <a:gd name="T81" fmla="*/ 72 h 85"/>
                    <a:gd name="T82" fmla="*/ 12 w 63"/>
                    <a:gd name="T83" fmla="*/ 79 h 85"/>
                    <a:gd name="T84" fmla="*/ 12 w 63"/>
                    <a:gd name="T85" fmla="*/ 79 h 85"/>
                    <a:gd name="T86" fmla="*/ 19 w 63"/>
                    <a:gd name="T87" fmla="*/ 79 h 85"/>
                    <a:gd name="T88" fmla="*/ 25 w 63"/>
                    <a:gd name="T89" fmla="*/ 85 h 85"/>
                    <a:gd name="T90" fmla="*/ 25 w 63"/>
                    <a:gd name="T91" fmla="*/ 79 h 85"/>
                    <a:gd name="T92" fmla="*/ 31 w 63"/>
                    <a:gd name="T93" fmla="*/ 79 h 85"/>
                    <a:gd name="T94" fmla="*/ 31 w 63"/>
                    <a:gd name="T95" fmla="*/ 72 h 85"/>
                    <a:gd name="T96" fmla="*/ 37 w 63"/>
                    <a:gd name="T97" fmla="*/ 72 h 85"/>
                    <a:gd name="T98" fmla="*/ 37 w 63"/>
                    <a:gd name="T99" fmla="*/ 72 h 85"/>
                    <a:gd name="T100" fmla="*/ 44 w 63"/>
                    <a:gd name="T101" fmla="*/ 72 h 85"/>
                    <a:gd name="T102" fmla="*/ 50 w 63"/>
                    <a:gd name="T103" fmla="*/ 72 h 85"/>
                    <a:gd name="T104" fmla="*/ 50 w 63"/>
                    <a:gd name="T105" fmla="*/ 72 h 85"/>
                    <a:gd name="T106" fmla="*/ 56 w 63"/>
                    <a:gd name="T107" fmla="*/ 72 h 85"/>
                    <a:gd name="T108" fmla="*/ 56 w 63"/>
                    <a:gd name="T109" fmla="*/ 65 h 85"/>
                    <a:gd name="T110" fmla="*/ 56 w 63"/>
                    <a:gd name="T111" fmla="*/ 59 h 85"/>
                    <a:gd name="T112" fmla="*/ 63 w 63"/>
                    <a:gd name="T113" fmla="*/ 52 h 85"/>
                    <a:gd name="T114" fmla="*/ 63 w 63"/>
                    <a:gd name="T115" fmla="*/ 46 h 85"/>
                    <a:gd name="T116" fmla="*/ 63 w 63"/>
                    <a:gd name="T117" fmla="*/ 39 h 85"/>
                    <a:gd name="T118" fmla="*/ 63 w 63"/>
                    <a:gd name="T119" fmla="*/ 26 h 85"/>
                    <a:gd name="T120" fmla="*/ 63 w 63"/>
                    <a:gd name="T121" fmla="*/ 26 h 85"/>
                    <a:gd name="T122" fmla="*/ 63 w 63"/>
                    <a:gd name="T123" fmla="*/ 20 h 85"/>
                    <a:gd name="T124" fmla="*/ 56 w 63"/>
                    <a:gd name="T125" fmla="*/ 13 h 8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63" h="85">
                      <a:moveTo>
                        <a:pt x="56" y="13"/>
                      </a:moveTo>
                      <a:lnTo>
                        <a:pt x="50" y="13"/>
                      </a:lnTo>
                      <a:lnTo>
                        <a:pt x="44" y="7"/>
                      </a:lnTo>
                      <a:lnTo>
                        <a:pt x="37" y="7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5" y="7"/>
                      </a:lnTo>
                      <a:lnTo>
                        <a:pt x="19" y="7"/>
                      </a:lnTo>
                      <a:lnTo>
                        <a:pt x="19" y="13"/>
                      </a:lnTo>
                      <a:lnTo>
                        <a:pt x="12" y="13"/>
                      </a:lnTo>
                      <a:lnTo>
                        <a:pt x="12" y="20"/>
                      </a:lnTo>
                      <a:lnTo>
                        <a:pt x="6" y="20"/>
                      </a:lnTo>
                      <a:lnTo>
                        <a:pt x="6" y="13"/>
                      </a:lnTo>
                      <a:lnTo>
                        <a:pt x="0" y="13"/>
                      </a:lnTo>
                      <a:lnTo>
                        <a:pt x="6" y="20"/>
                      </a:lnTo>
                      <a:lnTo>
                        <a:pt x="12" y="26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0" y="33"/>
                      </a:lnTo>
                      <a:lnTo>
                        <a:pt x="6" y="39"/>
                      </a:lnTo>
                      <a:lnTo>
                        <a:pt x="12" y="39"/>
                      </a:lnTo>
                      <a:lnTo>
                        <a:pt x="6" y="39"/>
                      </a:lnTo>
                      <a:lnTo>
                        <a:pt x="6" y="46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0" y="59"/>
                      </a:lnTo>
                      <a:lnTo>
                        <a:pt x="6" y="59"/>
                      </a:lnTo>
                      <a:lnTo>
                        <a:pt x="6" y="52"/>
                      </a:lnTo>
                      <a:lnTo>
                        <a:pt x="12" y="52"/>
                      </a:lnTo>
                      <a:lnTo>
                        <a:pt x="19" y="59"/>
                      </a:lnTo>
                      <a:lnTo>
                        <a:pt x="19" y="65"/>
                      </a:lnTo>
                      <a:lnTo>
                        <a:pt x="12" y="72"/>
                      </a:lnTo>
                      <a:lnTo>
                        <a:pt x="12" y="65"/>
                      </a:lnTo>
                      <a:lnTo>
                        <a:pt x="12" y="72"/>
                      </a:lnTo>
                      <a:lnTo>
                        <a:pt x="12" y="79"/>
                      </a:lnTo>
                      <a:lnTo>
                        <a:pt x="19" y="79"/>
                      </a:lnTo>
                      <a:lnTo>
                        <a:pt x="25" y="79"/>
                      </a:lnTo>
                      <a:lnTo>
                        <a:pt x="25" y="85"/>
                      </a:lnTo>
                      <a:lnTo>
                        <a:pt x="25" y="79"/>
                      </a:lnTo>
                      <a:lnTo>
                        <a:pt x="31" y="79"/>
                      </a:lnTo>
                      <a:lnTo>
                        <a:pt x="31" y="72"/>
                      </a:lnTo>
                      <a:lnTo>
                        <a:pt x="37" y="72"/>
                      </a:lnTo>
                      <a:lnTo>
                        <a:pt x="44" y="72"/>
                      </a:lnTo>
                      <a:lnTo>
                        <a:pt x="50" y="72"/>
                      </a:lnTo>
                      <a:lnTo>
                        <a:pt x="56" y="72"/>
                      </a:lnTo>
                      <a:lnTo>
                        <a:pt x="56" y="65"/>
                      </a:lnTo>
                      <a:lnTo>
                        <a:pt x="56" y="59"/>
                      </a:lnTo>
                      <a:lnTo>
                        <a:pt x="63" y="59"/>
                      </a:lnTo>
                      <a:lnTo>
                        <a:pt x="63" y="52"/>
                      </a:lnTo>
                      <a:lnTo>
                        <a:pt x="63" y="46"/>
                      </a:lnTo>
                      <a:lnTo>
                        <a:pt x="63" y="39"/>
                      </a:lnTo>
                      <a:lnTo>
                        <a:pt x="63" y="33"/>
                      </a:lnTo>
                      <a:lnTo>
                        <a:pt x="63" y="26"/>
                      </a:lnTo>
                      <a:lnTo>
                        <a:pt x="63" y="20"/>
                      </a:lnTo>
                      <a:lnTo>
                        <a:pt x="56" y="20"/>
                      </a:lnTo>
                      <a:lnTo>
                        <a:pt x="56" y="1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39" name="Freeform 38">
                  <a:extLst>
                    <a:ext uri="{FF2B5EF4-FFF2-40B4-BE49-F238E27FC236}">
                      <a16:creationId xmlns:a16="http://schemas.microsoft.com/office/drawing/2014/main" id="{B7018168-5995-44B5-81E5-0B61E06AF1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5" y="3020"/>
                  <a:ext cx="31" cy="39"/>
                </a:xfrm>
                <a:custGeom>
                  <a:avLst/>
                  <a:gdLst>
                    <a:gd name="T0" fmla="*/ 25 w 31"/>
                    <a:gd name="T1" fmla="*/ 7 h 39"/>
                    <a:gd name="T2" fmla="*/ 25 w 31"/>
                    <a:gd name="T3" fmla="*/ 0 h 39"/>
                    <a:gd name="T4" fmla="*/ 19 w 31"/>
                    <a:gd name="T5" fmla="*/ 0 h 39"/>
                    <a:gd name="T6" fmla="*/ 19 w 31"/>
                    <a:gd name="T7" fmla="*/ 0 h 39"/>
                    <a:gd name="T8" fmla="*/ 12 w 31"/>
                    <a:gd name="T9" fmla="*/ 0 h 39"/>
                    <a:gd name="T10" fmla="*/ 12 w 31"/>
                    <a:gd name="T11" fmla="*/ 0 h 39"/>
                    <a:gd name="T12" fmla="*/ 6 w 31"/>
                    <a:gd name="T13" fmla="*/ 7 h 39"/>
                    <a:gd name="T14" fmla="*/ 6 w 31"/>
                    <a:gd name="T15" fmla="*/ 7 h 39"/>
                    <a:gd name="T16" fmla="*/ 6 w 31"/>
                    <a:gd name="T17" fmla="*/ 7 h 39"/>
                    <a:gd name="T18" fmla="*/ 6 w 31"/>
                    <a:gd name="T19" fmla="*/ 7 h 39"/>
                    <a:gd name="T20" fmla="*/ 0 w 31"/>
                    <a:gd name="T21" fmla="*/ 7 h 39"/>
                    <a:gd name="T22" fmla="*/ 0 w 31"/>
                    <a:gd name="T23" fmla="*/ 7 h 39"/>
                    <a:gd name="T24" fmla="*/ 6 w 31"/>
                    <a:gd name="T25" fmla="*/ 7 h 39"/>
                    <a:gd name="T26" fmla="*/ 6 w 31"/>
                    <a:gd name="T27" fmla="*/ 13 h 39"/>
                    <a:gd name="T28" fmla="*/ 6 w 31"/>
                    <a:gd name="T29" fmla="*/ 13 h 39"/>
                    <a:gd name="T30" fmla="*/ 0 w 31"/>
                    <a:gd name="T31" fmla="*/ 13 h 39"/>
                    <a:gd name="T32" fmla="*/ 0 w 31"/>
                    <a:gd name="T33" fmla="*/ 13 h 39"/>
                    <a:gd name="T34" fmla="*/ 0 w 31"/>
                    <a:gd name="T35" fmla="*/ 13 h 39"/>
                    <a:gd name="T36" fmla="*/ 0 w 31"/>
                    <a:gd name="T37" fmla="*/ 13 h 39"/>
                    <a:gd name="T38" fmla="*/ 0 w 31"/>
                    <a:gd name="T39" fmla="*/ 13 h 39"/>
                    <a:gd name="T40" fmla="*/ 6 w 31"/>
                    <a:gd name="T41" fmla="*/ 20 h 39"/>
                    <a:gd name="T42" fmla="*/ 6 w 31"/>
                    <a:gd name="T43" fmla="*/ 20 h 39"/>
                    <a:gd name="T44" fmla="*/ 6 w 31"/>
                    <a:gd name="T45" fmla="*/ 20 h 39"/>
                    <a:gd name="T46" fmla="*/ 0 w 31"/>
                    <a:gd name="T47" fmla="*/ 20 h 39"/>
                    <a:gd name="T48" fmla="*/ 0 w 31"/>
                    <a:gd name="T49" fmla="*/ 26 h 39"/>
                    <a:gd name="T50" fmla="*/ 0 w 31"/>
                    <a:gd name="T51" fmla="*/ 26 h 39"/>
                    <a:gd name="T52" fmla="*/ 0 w 31"/>
                    <a:gd name="T53" fmla="*/ 26 h 39"/>
                    <a:gd name="T54" fmla="*/ 0 w 31"/>
                    <a:gd name="T55" fmla="*/ 26 h 39"/>
                    <a:gd name="T56" fmla="*/ 6 w 31"/>
                    <a:gd name="T57" fmla="*/ 26 h 39"/>
                    <a:gd name="T58" fmla="*/ 6 w 31"/>
                    <a:gd name="T59" fmla="*/ 26 h 39"/>
                    <a:gd name="T60" fmla="*/ 6 w 31"/>
                    <a:gd name="T61" fmla="*/ 26 h 39"/>
                    <a:gd name="T62" fmla="*/ 6 w 31"/>
                    <a:gd name="T63" fmla="*/ 26 h 39"/>
                    <a:gd name="T64" fmla="*/ 6 w 31"/>
                    <a:gd name="T65" fmla="*/ 33 h 39"/>
                    <a:gd name="T66" fmla="*/ 6 w 31"/>
                    <a:gd name="T67" fmla="*/ 33 h 39"/>
                    <a:gd name="T68" fmla="*/ 6 w 31"/>
                    <a:gd name="T69" fmla="*/ 33 h 39"/>
                    <a:gd name="T70" fmla="*/ 6 w 31"/>
                    <a:gd name="T71" fmla="*/ 33 h 39"/>
                    <a:gd name="T72" fmla="*/ 6 w 31"/>
                    <a:gd name="T73" fmla="*/ 39 h 39"/>
                    <a:gd name="T74" fmla="*/ 6 w 31"/>
                    <a:gd name="T75" fmla="*/ 39 h 39"/>
                    <a:gd name="T76" fmla="*/ 6 w 31"/>
                    <a:gd name="T77" fmla="*/ 39 h 39"/>
                    <a:gd name="T78" fmla="*/ 12 w 31"/>
                    <a:gd name="T79" fmla="*/ 39 h 39"/>
                    <a:gd name="T80" fmla="*/ 12 w 31"/>
                    <a:gd name="T81" fmla="*/ 39 h 39"/>
                    <a:gd name="T82" fmla="*/ 12 w 31"/>
                    <a:gd name="T83" fmla="*/ 39 h 39"/>
                    <a:gd name="T84" fmla="*/ 19 w 31"/>
                    <a:gd name="T85" fmla="*/ 39 h 39"/>
                    <a:gd name="T86" fmla="*/ 19 w 31"/>
                    <a:gd name="T87" fmla="*/ 39 h 39"/>
                    <a:gd name="T88" fmla="*/ 19 w 31"/>
                    <a:gd name="T89" fmla="*/ 33 h 39"/>
                    <a:gd name="T90" fmla="*/ 25 w 31"/>
                    <a:gd name="T91" fmla="*/ 33 h 39"/>
                    <a:gd name="T92" fmla="*/ 25 w 31"/>
                    <a:gd name="T93" fmla="*/ 39 h 39"/>
                    <a:gd name="T94" fmla="*/ 25 w 31"/>
                    <a:gd name="T95" fmla="*/ 33 h 39"/>
                    <a:gd name="T96" fmla="*/ 31 w 31"/>
                    <a:gd name="T97" fmla="*/ 33 h 39"/>
                    <a:gd name="T98" fmla="*/ 31 w 31"/>
                    <a:gd name="T99" fmla="*/ 33 h 39"/>
                    <a:gd name="T100" fmla="*/ 31 w 31"/>
                    <a:gd name="T101" fmla="*/ 26 h 39"/>
                    <a:gd name="T102" fmla="*/ 31 w 31"/>
                    <a:gd name="T103" fmla="*/ 20 h 39"/>
                    <a:gd name="T104" fmla="*/ 31 w 31"/>
                    <a:gd name="T105" fmla="*/ 20 h 39"/>
                    <a:gd name="T106" fmla="*/ 31 w 31"/>
                    <a:gd name="T107" fmla="*/ 13 h 39"/>
                    <a:gd name="T108" fmla="*/ 31 w 31"/>
                    <a:gd name="T109" fmla="*/ 7 h 39"/>
                    <a:gd name="T110" fmla="*/ 31 w 31"/>
                    <a:gd name="T111" fmla="*/ 7 h 39"/>
                    <a:gd name="T112" fmla="*/ 31 w 31"/>
                    <a:gd name="T113" fmla="*/ 7 h 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1" h="39">
                      <a:moveTo>
                        <a:pt x="31" y="7"/>
                      </a:moveTo>
                      <a:lnTo>
                        <a:pt x="25" y="7"/>
                      </a:lnTo>
                      <a:lnTo>
                        <a:pt x="25" y="0"/>
                      </a:lnTo>
                      <a:lnTo>
                        <a:pt x="19" y="0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7"/>
                      </a:lnTo>
                      <a:lnTo>
                        <a:pt x="6" y="7"/>
                      </a:lnTo>
                      <a:lnTo>
                        <a:pt x="6" y="13"/>
                      </a:lnTo>
                      <a:lnTo>
                        <a:pt x="0" y="13"/>
                      </a:lnTo>
                      <a:lnTo>
                        <a:pt x="0" y="20"/>
                      </a:lnTo>
                      <a:lnTo>
                        <a:pt x="6" y="20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0" y="33"/>
                      </a:lnTo>
                      <a:lnTo>
                        <a:pt x="0" y="26"/>
                      </a:lnTo>
                      <a:lnTo>
                        <a:pt x="6" y="26"/>
                      </a:lnTo>
                      <a:lnTo>
                        <a:pt x="6" y="33"/>
                      </a:lnTo>
                      <a:lnTo>
                        <a:pt x="6" y="39"/>
                      </a:lnTo>
                      <a:lnTo>
                        <a:pt x="12" y="39"/>
                      </a:lnTo>
                      <a:lnTo>
                        <a:pt x="19" y="39"/>
                      </a:lnTo>
                      <a:lnTo>
                        <a:pt x="19" y="33"/>
                      </a:lnTo>
                      <a:lnTo>
                        <a:pt x="25" y="33"/>
                      </a:lnTo>
                      <a:lnTo>
                        <a:pt x="25" y="39"/>
                      </a:lnTo>
                      <a:lnTo>
                        <a:pt x="25" y="33"/>
                      </a:lnTo>
                      <a:lnTo>
                        <a:pt x="31" y="33"/>
                      </a:lnTo>
                      <a:lnTo>
                        <a:pt x="31" y="26"/>
                      </a:lnTo>
                      <a:lnTo>
                        <a:pt x="31" y="20"/>
                      </a:lnTo>
                      <a:lnTo>
                        <a:pt x="31" y="13"/>
                      </a:lnTo>
                      <a:lnTo>
                        <a:pt x="31" y="7"/>
                      </a:lnTo>
                      <a:close/>
                    </a:path>
                  </a:pathLst>
                </a:custGeom>
                <a:solidFill>
                  <a:srgbClr val="F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40" name="Freeform 39">
                  <a:extLst>
                    <a:ext uri="{FF2B5EF4-FFF2-40B4-BE49-F238E27FC236}">
                      <a16:creationId xmlns:a16="http://schemas.microsoft.com/office/drawing/2014/main" id="{7ABF6896-68C9-4809-95AE-46E256A308E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" y="3027"/>
                  <a:ext cx="19" cy="26"/>
                </a:xfrm>
                <a:custGeom>
                  <a:avLst/>
                  <a:gdLst>
                    <a:gd name="T0" fmla="*/ 19 w 19"/>
                    <a:gd name="T1" fmla="*/ 6 h 26"/>
                    <a:gd name="T2" fmla="*/ 13 w 19"/>
                    <a:gd name="T3" fmla="*/ 6 h 26"/>
                    <a:gd name="T4" fmla="*/ 13 w 19"/>
                    <a:gd name="T5" fmla="*/ 0 h 26"/>
                    <a:gd name="T6" fmla="*/ 7 w 19"/>
                    <a:gd name="T7" fmla="*/ 0 h 26"/>
                    <a:gd name="T8" fmla="*/ 7 w 19"/>
                    <a:gd name="T9" fmla="*/ 0 h 26"/>
                    <a:gd name="T10" fmla="*/ 7 w 19"/>
                    <a:gd name="T11" fmla="*/ 6 h 26"/>
                    <a:gd name="T12" fmla="*/ 7 w 19"/>
                    <a:gd name="T13" fmla="*/ 6 h 26"/>
                    <a:gd name="T14" fmla="*/ 0 w 19"/>
                    <a:gd name="T15" fmla="*/ 6 h 26"/>
                    <a:gd name="T16" fmla="*/ 0 w 19"/>
                    <a:gd name="T17" fmla="*/ 6 h 26"/>
                    <a:gd name="T18" fmla="*/ 0 w 19"/>
                    <a:gd name="T19" fmla="*/ 6 h 26"/>
                    <a:gd name="T20" fmla="*/ 0 w 19"/>
                    <a:gd name="T21" fmla="*/ 6 h 26"/>
                    <a:gd name="T22" fmla="*/ 0 w 19"/>
                    <a:gd name="T23" fmla="*/ 13 h 26"/>
                    <a:gd name="T24" fmla="*/ 0 w 19"/>
                    <a:gd name="T25" fmla="*/ 13 h 26"/>
                    <a:gd name="T26" fmla="*/ 0 w 19"/>
                    <a:gd name="T27" fmla="*/ 6 h 26"/>
                    <a:gd name="T28" fmla="*/ 0 w 19"/>
                    <a:gd name="T29" fmla="*/ 13 h 26"/>
                    <a:gd name="T30" fmla="*/ 0 w 19"/>
                    <a:gd name="T31" fmla="*/ 13 h 26"/>
                    <a:gd name="T32" fmla="*/ 0 w 19"/>
                    <a:gd name="T33" fmla="*/ 13 h 26"/>
                    <a:gd name="T34" fmla="*/ 0 w 19"/>
                    <a:gd name="T35" fmla="*/ 13 h 26"/>
                    <a:gd name="T36" fmla="*/ 0 w 19"/>
                    <a:gd name="T37" fmla="*/ 13 h 26"/>
                    <a:gd name="T38" fmla="*/ 0 w 19"/>
                    <a:gd name="T39" fmla="*/ 19 h 26"/>
                    <a:gd name="T40" fmla="*/ 0 w 19"/>
                    <a:gd name="T41" fmla="*/ 19 h 26"/>
                    <a:gd name="T42" fmla="*/ 0 w 19"/>
                    <a:gd name="T43" fmla="*/ 19 h 26"/>
                    <a:gd name="T44" fmla="*/ 0 w 19"/>
                    <a:gd name="T45" fmla="*/ 19 h 26"/>
                    <a:gd name="T46" fmla="*/ 0 w 19"/>
                    <a:gd name="T47" fmla="*/ 19 h 26"/>
                    <a:gd name="T48" fmla="*/ 0 w 19"/>
                    <a:gd name="T49" fmla="*/ 19 h 26"/>
                    <a:gd name="T50" fmla="*/ 7 w 19"/>
                    <a:gd name="T51" fmla="*/ 19 h 26"/>
                    <a:gd name="T52" fmla="*/ 7 w 19"/>
                    <a:gd name="T53" fmla="*/ 26 h 26"/>
                    <a:gd name="T54" fmla="*/ 7 w 19"/>
                    <a:gd name="T55" fmla="*/ 26 h 26"/>
                    <a:gd name="T56" fmla="*/ 0 w 19"/>
                    <a:gd name="T57" fmla="*/ 26 h 26"/>
                    <a:gd name="T58" fmla="*/ 7 w 19"/>
                    <a:gd name="T59" fmla="*/ 26 h 26"/>
                    <a:gd name="T60" fmla="*/ 7 w 19"/>
                    <a:gd name="T61" fmla="*/ 26 h 26"/>
                    <a:gd name="T62" fmla="*/ 7 w 19"/>
                    <a:gd name="T63" fmla="*/ 26 h 26"/>
                    <a:gd name="T64" fmla="*/ 13 w 19"/>
                    <a:gd name="T65" fmla="*/ 26 h 26"/>
                    <a:gd name="T66" fmla="*/ 13 w 19"/>
                    <a:gd name="T67" fmla="*/ 26 h 26"/>
                    <a:gd name="T68" fmla="*/ 13 w 19"/>
                    <a:gd name="T69" fmla="*/ 26 h 26"/>
                    <a:gd name="T70" fmla="*/ 13 w 19"/>
                    <a:gd name="T71" fmla="*/ 26 h 26"/>
                    <a:gd name="T72" fmla="*/ 19 w 19"/>
                    <a:gd name="T73" fmla="*/ 26 h 26"/>
                    <a:gd name="T74" fmla="*/ 19 w 19"/>
                    <a:gd name="T75" fmla="*/ 26 h 26"/>
                    <a:gd name="T76" fmla="*/ 19 w 19"/>
                    <a:gd name="T77" fmla="*/ 19 h 26"/>
                    <a:gd name="T78" fmla="*/ 19 w 19"/>
                    <a:gd name="T79" fmla="*/ 19 h 26"/>
                    <a:gd name="T80" fmla="*/ 19 w 19"/>
                    <a:gd name="T81" fmla="*/ 13 h 26"/>
                    <a:gd name="T82" fmla="*/ 19 w 19"/>
                    <a:gd name="T83" fmla="*/ 13 h 26"/>
                    <a:gd name="T84" fmla="*/ 19 w 19"/>
                    <a:gd name="T85" fmla="*/ 6 h 26"/>
                    <a:gd name="T86" fmla="*/ 19 w 19"/>
                    <a:gd name="T87" fmla="*/ 6 h 26"/>
                    <a:gd name="T88" fmla="*/ 19 w 19"/>
                    <a:gd name="T89" fmla="*/ 6 h 2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19" h="26">
                      <a:moveTo>
                        <a:pt x="19" y="6"/>
                      </a:moveTo>
                      <a:lnTo>
                        <a:pt x="19" y="6"/>
                      </a:lnTo>
                      <a:lnTo>
                        <a:pt x="13" y="6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7" y="6"/>
                      </a:ln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0" y="19"/>
                      </a:lnTo>
                      <a:lnTo>
                        <a:pt x="7" y="19"/>
                      </a:lnTo>
                      <a:lnTo>
                        <a:pt x="7" y="26"/>
                      </a:lnTo>
                      <a:lnTo>
                        <a:pt x="0" y="26"/>
                      </a:lnTo>
                      <a:lnTo>
                        <a:pt x="7" y="26"/>
                      </a:lnTo>
                      <a:lnTo>
                        <a:pt x="13" y="26"/>
                      </a:lnTo>
                      <a:lnTo>
                        <a:pt x="19" y="26"/>
                      </a:lnTo>
                      <a:lnTo>
                        <a:pt x="19" y="19"/>
                      </a:lnTo>
                      <a:lnTo>
                        <a:pt x="19" y="13"/>
                      </a:lnTo>
                      <a:lnTo>
                        <a:pt x="19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</p:grpSp>
          <p:sp>
            <p:nvSpPr>
              <p:cNvPr id="370835" name="Freeform 40">
                <a:extLst>
                  <a:ext uri="{FF2B5EF4-FFF2-40B4-BE49-F238E27FC236}">
                    <a16:creationId xmlns:a16="http://schemas.microsoft.com/office/drawing/2014/main" id="{24EB4EA0-064B-4671-854F-222DB6EB6D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" y="2830"/>
                <a:ext cx="13" cy="20"/>
              </a:xfrm>
              <a:custGeom>
                <a:avLst/>
                <a:gdLst>
                  <a:gd name="T0" fmla="*/ 13 w 13"/>
                  <a:gd name="T1" fmla="*/ 7 h 20"/>
                  <a:gd name="T2" fmla="*/ 13 w 13"/>
                  <a:gd name="T3" fmla="*/ 7 h 20"/>
                  <a:gd name="T4" fmla="*/ 13 w 13"/>
                  <a:gd name="T5" fmla="*/ 7 h 20"/>
                  <a:gd name="T6" fmla="*/ 13 w 13"/>
                  <a:gd name="T7" fmla="*/ 7 h 20"/>
                  <a:gd name="T8" fmla="*/ 6 w 13"/>
                  <a:gd name="T9" fmla="*/ 7 h 20"/>
                  <a:gd name="T10" fmla="*/ 6 w 13"/>
                  <a:gd name="T11" fmla="*/ 7 h 20"/>
                  <a:gd name="T12" fmla="*/ 6 w 13"/>
                  <a:gd name="T13" fmla="*/ 7 h 20"/>
                  <a:gd name="T14" fmla="*/ 6 w 13"/>
                  <a:gd name="T15" fmla="*/ 0 h 20"/>
                  <a:gd name="T16" fmla="*/ 0 w 13"/>
                  <a:gd name="T17" fmla="*/ 0 h 20"/>
                  <a:gd name="T18" fmla="*/ 0 w 13"/>
                  <a:gd name="T19" fmla="*/ 0 h 20"/>
                  <a:gd name="T20" fmla="*/ 0 w 13"/>
                  <a:gd name="T21" fmla="*/ 7 h 20"/>
                  <a:gd name="T22" fmla="*/ 0 w 13"/>
                  <a:gd name="T23" fmla="*/ 0 h 20"/>
                  <a:gd name="T24" fmla="*/ 0 w 13"/>
                  <a:gd name="T25" fmla="*/ 0 h 20"/>
                  <a:gd name="T26" fmla="*/ 0 w 13"/>
                  <a:gd name="T27" fmla="*/ 0 h 20"/>
                  <a:gd name="T28" fmla="*/ 0 w 13"/>
                  <a:gd name="T29" fmla="*/ 0 h 20"/>
                  <a:gd name="T30" fmla="*/ 0 w 13"/>
                  <a:gd name="T31" fmla="*/ 7 h 20"/>
                  <a:gd name="T32" fmla="*/ 0 w 13"/>
                  <a:gd name="T33" fmla="*/ 7 h 20"/>
                  <a:gd name="T34" fmla="*/ 0 w 13"/>
                  <a:gd name="T35" fmla="*/ 7 h 20"/>
                  <a:gd name="T36" fmla="*/ 0 w 13"/>
                  <a:gd name="T37" fmla="*/ 7 h 20"/>
                  <a:gd name="T38" fmla="*/ 0 w 13"/>
                  <a:gd name="T39" fmla="*/ 7 h 20"/>
                  <a:gd name="T40" fmla="*/ 0 w 13"/>
                  <a:gd name="T41" fmla="*/ 7 h 20"/>
                  <a:gd name="T42" fmla="*/ 0 w 13"/>
                  <a:gd name="T43" fmla="*/ 7 h 20"/>
                  <a:gd name="T44" fmla="*/ 0 w 13"/>
                  <a:gd name="T45" fmla="*/ 7 h 20"/>
                  <a:gd name="T46" fmla="*/ 0 w 13"/>
                  <a:gd name="T47" fmla="*/ 14 h 20"/>
                  <a:gd name="T48" fmla="*/ 0 w 13"/>
                  <a:gd name="T49" fmla="*/ 14 h 20"/>
                  <a:gd name="T50" fmla="*/ 0 w 13"/>
                  <a:gd name="T51" fmla="*/ 14 h 20"/>
                  <a:gd name="T52" fmla="*/ 0 w 13"/>
                  <a:gd name="T53" fmla="*/ 14 h 20"/>
                  <a:gd name="T54" fmla="*/ 6 w 13"/>
                  <a:gd name="T55" fmla="*/ 14 h 20"/>
                  <a:gd name="T56" fmla="*/ 6 w 13"/>
                  <a:gd name="T57" fmla="*/ 14 h 20"/>
                  <a:gd name="T58" fmla="*/ 6 w 13"/>
                  <a:gd name="T59" fmla="*/ 14 h 20"/>
                  <a:gd name="T60" fmla="*/ 6 w 13"/>
                  <a:gd name="T61" fmla="*/ 14 h 20"/>
                  <a:gd name="T62" fmla="*/ 6 w 13"/>
                  <a:gd name="T63" fmla="*/ 14 h 20"/>
                  <a:gd name="T64" fmla="*/ 6 w 13"/>
                  <a:gd name="T65" fmla="*/ 14 h 20"/>
                  <a:gd name="T66" fmla="*/ 13 w 13"/>
                  <a:gd name="T67" fmla="*/ 20 h 20"/>
                  <a:gd name="T68" fmla="*/ 13 w 13"/>
                  <a:gd name="T69" fmla="*/ 14 h 20"/>
                  <a:gd name="T70" fmla="*/ 13 w 13"/>
                  <a:gd name="T71" fmla="*/ 14 h 20"/>
                  <a:gd name="T72" fmla="*/ 13 w 13"/>
                  <a:gd name="T73" fmla="*/ 14 h 20"/>
                  <a:gd name="T74" fmla="*/ 13 w 13"/>
                  <a:gd name="T75" fmla="*/ 14 h 2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3" h="20">
                    <a:moveTo>
                      <a:pt x="13" y="7"/>
                    </a:moveTo>
                    <a:lnTo>
                      <a:pt x="13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13" y="20"/>
                    </a:lnTo>
                    <a:lnTo>
                      <a:pt x="13" y="14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70836" name="Freeform 41">
                <a:extLst>
                  <a:ext uri="{FF2B5EF4-FFF2-40B4-BE49-F238E27FC236}">
                    <a16:creationId xmlns:a16="http://schemas.microsoft.com/office/drawing/2014/main" id="{1B8B0900-52AE-4A3C-80F2-0BBDE67664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2902"/>
                <a:ext cx="26" cy="40"/>
              </a:xfrm>
              <a:custGeom>
                <a:avLst/>
                <a:gdLst>
                  <a:gd name="T0" fmla="*/ 26 w 26"/>
                  <a:gd name="T1" fmla="*/ 0 h 40"/>
                  <a:gd name="T2" fmla="*/ 19 w 26"/>
                  <a:gd name="T3" fmla="*/ 0 h 40"/>
                  <a:gd name="T4" fmla="*/ 19 w 26"/>
                  <a:gd name="T5" fmla="*/ 0 h 40"/>
                  <a:gd name="T6" fmla="*/ 19 w 26"/>
                  <a:gd name="T7" fmla="*/ 0 h 40"/>
                  <a:gd name="T8" fmla="*/ 13 w 26"/>
                  <a:gd name="T9" fmla="*/ 0 h 40"/>
                  <a:gd name="T10" fmla="*/ 13 w 26"/>
                  <a:gd name="T11" fmla="*/ 0 h 40"/>
                  <a:gd name="T12" fmla="*/ 13 w 26"/>
                  <a:gd name="T13" fmla="*/ 0 h 40"/>
                  <a:gd name="T14" fmla="*/ 13 w 26"/>
                  <a:gd name="T15" fmla="*/ 0 h 40"/>
                  <a:gd name="T16" fmla="*/ 7 w 26"/>
                  <a:gd name="T17" fmla="*/ 0 h 40"/>
                  <a:gd name="T18" fmla="*/ 7 w 26"/>
                  <a:gd name="T19" fmla="*/ 0 h 40"/>
                  <a:gd name="T20" fmla="*/ 7 w 26"/>
                  <a:gd name="T21" fmla="*/ 7 h 40"/>
                  <a:gd name="T22" fmla="*/ 0 w 26"/>
                  <a:gd name="T23" fmla="*/ 0 h 40"/>
                  <a:gd name="T24" fmla="*/ 0 w 26"/>
                  <a:gd name="T25" fmla="*/ 7 h 40"/>
                  <a:gd name="T26" fmla="*/ 0 w 26"/>
                  <a:gd name="T27" fmla="*/ 7 h 40"/>
                  <a:gd name="T28" fmla="*/ 7 w 26"/>
                  <a:gd name="T29" fmla="*/ 7 h 40"/>
                  <a:gd name="T30" fmla="*/ 7 w 26"/>
                  <a:gd name="T31" fmla="*/ 14 h 40"/>
                  <a:gd name="T32" fmla="*/ 7 w 26"/>
                  <a:gd name="T33" fmla="*/ 14 h 40"/>
                  <a:gd name="T34" fmla="*/ 7 w 26"/>
                  <a:gd name="T35" fmla="*/ 14 h 40"/>
                  <a:gd name="T36" fmla="*/ 0 w 26"/>
                  <a:gd name="T37" fmla="*/ 14 h 40"/>
                  <a:gd name="T38" fmla="*/ 0 w 26"/>
                  <a:gd name="T39" fmla="*/ 14 h 40"/>
                  <a:gd name="T40" fmla="*/ 0 w 26"/>
                  <a:gd name="T41" fmla="*/ 20 h 40"/>
                  <a:gd name="T42" fmla="*/ 0 w 26"/>
                  <a:gd name="T43" fmla="*/ 20 h 40"/>
                  <a:gd name="T44" fmla="*/ 7 w 26"/>
                  <a:gd name="T45" fmla="*/ 20 h 40"/>
                  <a:gd name="T46" fmla="*/ 7 w 26"/>
                  <a:gd name="T47" fmla="*/ 14 h 40"/>
                  <a:gd name="T48" fmla="*/ 13 w 26"/>
                  <a:gd name="T49" fmla="*/ 14 h 40"/>
                  <a:gd name="T50" fmla="*/ 7 w 26"/>
                  <a:gd name="T51" fmla="*/ 20 h 40"/>
                  <a:gd name="T52" fmla="*/ 7 w 26"/>
                  <a:gd name="T53" fmla="*/ 20 h 40"/>
                  <a:gd name="T54" fmla="*/ 7 w 26"/>
                  <a:gd name="T55" fmla="*/ 27 h 40"/>
                  <a:gd name="T56" fmla="*/ 13 w 26"/>
                  <a:gd name="T57" fmla="*/ 20 h 40"/>
                  <a:gd name="T58" fmla="*/ 13 w 26"/>
                  <a:gd name="T59" fmla="*/ 20 h 40"/>
                  <a:gd name="T60" fmla="*/ 13 w 26"/>
                  <a:gd name="T61" fmla="*/ 27 h 40"/>
                  <a:gd name="T62" fmla="*/ 13 w 26"/>
                  <a:gd name="T63" fmla="*/ 27 h 40"/>
                  <a:gd name="T64" fmla="*/ 13 w 26"/>
                  <a:gd name="T65" fmla="*/ 27 h 40"/>
                  <a:gd name="T66" fmla="*/ 7 w 26"/>
                  <a:gd name="T67" fmla="*/ 27 h 40"/>
                  <a:gd name="T68" fmla="*/ 13 w 26"/>
                  <a:gd name="T69" fmla="*/ 27 h 40"/>
                  <a:gd name="T70" fmla="*/ 13 w 26"/>
                  <a:gd name="T71" fmla="*/ 33 h 40"/>
                  <a:gd name="T72" fmla="*/ 19 w 26"/>
                  <a:gd name="T73" fmla="*/ 33 h 40"/>
                  <a:gd name="T74" fmla="*/ 19 w 26"/>
                  <a:gd name="T75" fmla="*/ 33 h 40"/>
                  <a:gd name="T76" fmla="*/ 13 w 26"/>
                  <a:gd name="T77" fmla="*/ 33 h 40"/>
                  <a:gd name="T78" fmla="*/ 13 w 26"/>
                  <a:gd name="T79" fmla="*/ 33 h 40"/>
                  <a:gd name="T80" fmla="*/ 19 w 26"/>
                  <a:gd name="T81" fmla="*/ 40 h 40"/>
                  <a:gd name="T82" fmla="*/ 19 w 26"/>
                  <a:gd name="T83" fmla="*/ 33 h 40"/>
                  <a:gd name="T84" fmla="*/ 26 w 26"/>
                  <a:gd name="T85" fmla="*/ 33 h 40"/>
                  <a:gd name="T86" fmla="*/ 26 w 26"/>
                  <a:gd name="T87" fmla="*/ 33 h 40"/>
                  <a:gd name="T88" fmla="*/ 26 w 26"/>
                  <a:gd name="T89" fmla="*/ 33 h 40"/>
                  <a:gd name="T90" fmla="*/ 26 w 26"/>
                  <a:gd name="T91" fmla="*/ 27 h 40"/>
                  <a:gd name="T92" fmla="*/ 26 w 26"/>
                  <a:gd name="T93" fmla="*/ 27 h 40"/>
                  <a:gd name="T94" fmla="*/ 26 w 26"/>
                  <a:gd name="T95" fmla="*/ 20 h 40"/>
                  <a:gd name="T96" fmla="*/ 26 w 26"/>
                  <a:gd name="T97" fmla="*/ 20 h 40"/>
                  <a:gd name="T98" fmla="*/ 26 w 26"/>
                  <a:gd name="T99" fmla="*/ 14 h 40"/>
                  <a:gd name="T100" fmla="*/ 26 w 26"/>
                  <a:gd name="T101" fmla="*/ 14 h 40"/>
                  <a:gd name="T102" fmla="*/ 26 w 26"/>
                  <a:gd name="T103" fmla="*/ 7 h 40"/>
                  <a:gd name="T104" fmla="*/ 26 w 26"/>
                  <a:gd name="T105" fmla="*/ 7 h 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6" h="40">
                    <a:moveTo>
                      <a:pt x="26" y="7"/>
                    </a:moveTo>
                    <a:lnTo>
                      <a:pt x="26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7" y="20"/>
                    </a:lnTo>
                    <a:lnTo>
                      <a:pt x="7" y="14"/>
                    </a:lnTo>
                    <a:lnTo>
                      <a:pt x="13" y="14"/>
                    </a:lnTo>
                    <a:lnTo>
                      <a:pt x="7" y="14"/>
                    </a:lnTo>
                    <a:lnTo>
                      <a:pt x="7" y="20"/>
                    </a:lnTo>
                    <a:lnTo>
                      <a:pt x="7" y="27"/>
                    </a:lnTo>
                    <a:lnTo>
                      <a:pt x="13" y="20"/>
                    </a:lnTo>
                    <a:lnTo>
                      <a:pt x="13" y="27"/>
                    </a:lnTo>
                    <a:lnTo>
                      <a:pt x="7" y="27"/>
                    </a:lnTo>
                    <a:lnTo>
                      <a:pt x="13" y="27"/>
                    </a:lnTo>
                    <a:lnTo>
                      <a:pt x="13" y="33"/>
                    </a:lnTo>
                    <a:lnTo>
                      <a:pt x="19" y="33"/>
                    </a:lnTo>
                    <a:lnTo>
                      <a:pt x="13" y="33"/>
                    </a:lnTo>
                    <a:lnTo>
                      <a:pt x="19" y="40"/>
                    </a:lnTo>
                    <a:lnTo>
                      <a:pt x="19" y="33"/>
                    </a:lnTo>
                    <a:lnTo>
                      <a:pt x="26" y="33"/>
                    </a:lnTo>
                    <a:lnTo>
                      <a:pt x="26" y="27"/>
                    </a:lnTo>
                    <a:lnTo>
                      <a:pt x="26" y="20"/>
                    </a:lnTo>
                    <a:lnTo>
                      <a:pt x="26" y="14"/>
                    </a:lnTo>
                    <a:lnTo>
                      <a:pt x="26" y="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</p:grpSp>
        <p:grpSp>
          <p:nvGrpSpPr>
            <p:cNvPr id="370713" name="Group 42">
              <a:extLst>
                <a:ext uri="{FF2B5EF4-FFF2-40B4-BE49-F238E27FC236}">
                  <a16:creationId xmlns:a16="http://schemas.microsoft.com/office/drawing/2014/main" id="{0FE89F62-46A5-473B-8883-35DC29AB023B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6" y="2772"/>
              <a:ext cx="152" cy="340"/>
              <a:chOff x="3026" y="2772"/>
              <a:chExt cx="152" cy="340"/>
            </a:xfrm>
          </p:grpSpPr>
          <p:grpSp>
            <p:nvGrpSpPr>
              <p:cNvPr id="370714" name="Group 43">
                <a:extLst>
                  <a:ext uri="{FF2B5EF4-FFF2-40B4-BE49-F238E27FC236}">
                    <a16:creationId xmlns:a16="http://schemas.microsoft.com/office/drawing/2014/main" id="{7036DDD3-C092-4C19-ACB2-36E7E5B6832B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6" y="2791"/>
                <a:ext cx="152" cy="321"/>
                <a:chOff x="3026" y="2791"/>
                <a:chExt cx="152" cy="321"/>
              </a:xfrm>
            </p:grpSpPr>
            <p:sp>
              <p:nvSpPr>
                <p:cNvPr id="370719" name="Rectangle 44">
                  <a:extLst>
                    <a:ext uri="{FF2B5EF4-FFF2-40B4-BE49-F238E27FC236}">
                      <a16:creationId xmlns:a16="http://schemas.microsoft.com/office/drawing/2014/main" id="{42E4B1CB-9E70-4422-A77C-BC05F1724A9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3" y="2830"/>
                  <a:ext cx="50" cy="282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0" name="Freeform 45">
                  <a:extLst>
                    <a:ext uri="{FF2B5EF4-FFF2-40B4-BE49-F238E27FC236}">
                      <a16:creationId xmlns:a16="http://schemas.microsoft.com/office/drawing/2014/main" id="{B01EC077-C1ED-4126-9A9E-9694E51AE0E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791"/>
                  <a:ext cx="89" cy="321"/>
                </a:xfrm>
                <a:custGeom>
                  <a:avLst/>
                  <a:gdLst>
                    <a:gd name="T0" fmla="*/ 89 w 89"/>
                    <a:gd name="T1" fmla="*/ 249 h 321"/>
                    <a:gd name="T2" fmla="*/ 0 w 89"/>
                    <a:gd name="T3" fmla="*/ 321 h 321"/>
                    <a:gd name="T4" fmla="*/ 0 w 89"/>
                    <a:gd name="T5" fmla="*/ 39 h 321"/>
                    <a:gd name="T6" fmla="*/ 13 w 89"/>
                    <a:gd name="T7" fmla="*/ 26 h 321"/>
                    <a:gd name="T8" fmla="*/ 89 w 89"/>
                    <a:gd name="T9" fmla="*/ 0 h 321"/>
                    <a:gd name="T10" fmla="*/ 89 w 89"/>
                    <a:gd name="T11" fmla="*/ 249 h 3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9" h="321">
                      <a:moveTo>
                        <a:pt x="89" y="249"/>
                      </a:moveTo>
                      <a:lnTo>
                        <a:pt x="0" y="321"/>
                      </a:lnTo>
                      <a:lnTo>
                        <a:pt x="0" y="39"/>
                      </a:lnTo>
                      <a:lnTo>
                        <a:pt x="13" y="26"/>
                      </a:lnTo>
                      <a:lnTo>
                        <a:pt x="89" y="0"/>
                      </a:lnTo>
                      <a:lnTo>
                        <a:pt x="89" y="249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21" name="Freeform 46">
                  <a:extLst>
                    <a:ext uri="{FF2B5EF4-FFF2-40B4-BE49-F238E27FC236}">
                      <a16:creationId xmlns:a16="http://schemas.microsoft.com/office/drawing/2014/main" id="{C9292466-DF03-4EB4-899A-CB07AA4E5A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3" y="2830"/>
                  <a:ext cx="50" cy="27"/>
                </a:xfrm>
                <a:custGeom>
                  <a:avLst/>
                  <a:gdLst>
                    <a:gd name="T0" fmla="*/ 50 w 50"/>
                    <a:gd name="T1" fmla="*/ 0 h 27"/>
                    <a:gd name="T2" fmla="*/ 0 w 50"/>
                    <a:gd name="T3" fmla="*/ 0 h 27"/>
                    <a:gd name="T4" fmla="*/ 0 w 50"/>
                    <a:gd name="T5" fmla="*/ 27 h 27"/>
                    <a:gd name="T6" fmla="*/ 50 w 50"/>
                    <a:gd name="T7" fmla="*/ 14 h 27"/>
                    <a:gd name="T8" fmla="*/ 50 w 50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0" h="27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27"/>
                      </a:lnTo>
                      <a:lnTo>
                        <a:pt x="50" y="14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22" name="Rectangle 47">
                  <a:extLst>
                    <a:ext uri="{FF2B5EF4-FFF2-40B4-BE49-F238E27FC236}">
                      <a16:creationId xmlns:a16="http://schemas.microsoft.com/office/drawing/2014/main" id="{626ECAAD-6158-403F-884E-95F7313C97D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870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3" name="Rectangle 48">
                  <a:extLst>
                    <a:ext uri="{FF2B5EF4-FFF2-40B4-BE49-F238E27FC236}">
                      <a16:creationId xmlns:a16="http://schemas.microsoft.com/office/drawing/2014/main" id="{F962B4CA-8EC5-4C45-952E-1CC66CF76EA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70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4" name="Rectangle 49">
                  <a:extLst>
                    <a:ext uri="{FF2B5EF4-FFF2-40B4-BE49-F238E27FC236}">
                      <a16:creationId xmlns:a16="http://schemas.microsoft.com/office/drawing/2014/main" id="{4A4433A1-E987-42DE-94A3-EA03138E331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850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5" name="Rectangle 50">
                  <a:extLst>
                    <a:ext uri="{FF2B5EF4-FFF2-40B4-BE49-F238E27FC236}">
                      <a16:creationId xmlns:a16="http://schemas.microsoft.com/office/drawing/2014/main" id="{B5ED7F35-7B43-477A-9CAD-680E3CEC4F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50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6" name="Rectangle 51">
                  <a:extLst>
                    <a:ext uri="{FF2B5EF4-FFF2-40B4-BE49-F238E27FC236}">
                      <a16:creationId xmlns:a16="http://schemas.microsoft.com/office/drawing/2014/main" id="{3527915F-C75F-4FAD-BDE2-068E624B27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850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7" name="Rectangle 52">
                  <a:extLst>
                    <a:ext uri="{FF2B5EF4-FFF2-40B4-BE49-F238E27FC236}">
                      <a16:creationId xmlns:a16="http://schemas.microsoft.com/office/drawing/2014/main" id="{F8F52C46-B277-48B6-8C5C-FF59BCB7B5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830"/>
                  <a:ext cx="25" cy="14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8" name="Rectangle 53">
                  <a:extLst>
                    <a:ext uri="{FF2B5EF4-FFF2-40B4-BE49-F238E27FC236}">
                      <a16:creationId xmlns:a16="http://schemas.microsoft.com/office/drawing/2014/main" id="{FCE01BC1-DB5E-4037-9A3F-792169EC67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30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29" name="Rectangle 54">
                  <a:extLst>
                    <a:ext uri="{FF2B5EF4-FFF2-40B4-BE49-F238E27FC236}">
                      <a16:creationId xmlns:a16="http://schemas.microsoft.com/office/drawing/2014/main" id="{267F9A8B-8F74-4211-9BB9-CE2BF3C7616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09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0" name="Rectangle 55">
                  <a:extLst>
                    <a:ext uri="{FF2B5EF4-FFF2-40B4-BE49-F238E27FC236}">
                      <a16:creationId xmlns:a16="http://schemas.microsoft.com/office/drawing/2014/main" id="{2649EE85-FFC9-41B2-9558-F0542CA45E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09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1" name="Rectangle 56">
                  <a:extLst>
                    <a:ext uri="{FF2B5EF4-FFF2-40B4-BE49-F238E27FC236}">
                      <a16:creationId xmlns:a16="http://schemas.microsoft.com/office/drawing/2014/main" id="{6BDE7DC8-5F54-439E-B9EE-052E4B0FB99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889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2" name="Rectangle 57">
                  <a:extLst>
                    <a:ext uri="{FF2B5EF4-FFF2-40B4-BE49-F238E27FC236}">
                      <a16:creationId xmlns:a16="http://schemas.microsoft.com/office/drawing/2014/main" id="{A9509FA3-10D3-4660-A63B-8829B23373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89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3" name="Rectangle 58">
                  <a:extLst>
                    <a:ext uri="{FF2B5EF4-FFF2-40B4-BE49-F238E27FC236}">
                      <a16:creationId xmlns:a16="http://schemas.microsoft.com/office/drawing/2014/main" id="{3B55C92B-FD6E-4B68-8329-133407D470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88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4" name="Rectangle 59">
                  <a:extLst>
                    <a:ext uri="{FF2B5EF4-FFF2-40B4-BE49-F238E27FC236}">
                      <a16:creationId xmlns:a16="http://schemas.microsoft.com/office/drawing/2014/main" id="{FDA8C185-98CC-471C-8584-7563861BA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48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5" name="Rectangle 60">
                  <a:extLst>
                    <a:ext uri="{FF2B5EF4-FFF2-40B4-BE49-F238E27FC236}">
                      <a16:creationId xmlns:a16="http://schemas.microsoft.com/office/drawing/2014/main" id="{4DD4F555-EBCE-4662-A894-E9AA17D2364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48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6" name="Rectangle 61">
                  <a:extLst>
                    <a:ext uri="{FF2B5EF4-FFF2-40B4-BE49-F238E27FC236}">
                      <a16:creationId xmlns:a16="http://schemas.microsoft.com/office/drawing/2014/main" id="{013951F7-4B09-4E34-837D-8D446E7257F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929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7" name="Rectangle 62">
                  <a:extLst>
                    <a:ext uri="{FF2B5EF4-FFF2-40B4-BE49-F238E27FC236}">
                      <a16:creationId xmlns:a16="http://schemas.microsoft.com/office/drawing/2014/main" id="{2070989D-DE8B-417F-939B-765353FF6F7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29"/>
                  <a:ext cx="13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8" name="Rectangle 63">
                  <a:extLst>
                    <a:ext uri="{FF2B5EF4-FFF2-40B4-BE49-F238E27FC236}">
                      <a16:creationId xmlns:a16="http://schemas.microsoft.com/office/drawing/2014/main" id="{C2C5B571-71B8-45C7-A0C0-99400D7870D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92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39" name="Rectangle 64">
                  <a:extLst>
                    <a:ext uri="{FF2B5EF4-FFF2-40B4-BE49-F238E27FC236}">
                      <a16:creationId xmlns:a16="http://schemas.microsoft.com/office/drawing/2014/main" id="{E08C3A2A-82B8-4ED5-B5D7-0FADCFEB344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81"/>
                  <a:ext cx="25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0" name="Rectangle 65">
                  <a:extLst>
                    <a:ext uri="{FF2B5EF4-FFF2-40B4-BE49-F238E27FC236}">
                      <a16:creationId xmlns:a16="http://schemas.microsoft.com/office/drawing/2014/main" id="{7CFDE0A0-7646-49C4-8A07-BE9E6BA9DA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81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1" name="Rectangle 66">
                  <a:extLst>
                    <a:ext uri="{FF2B5EF4-FFF2-40B4-BE49-F238E27FC236}">
                      <a16:creationId xmlns:a16="http://schemas.microsoft.com/office/drawing/2014/main" id="{21639595-1F3E-4AEA-961E-D1D082E7EC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968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2" name="Rectangle 67">
                  <a:extLst>
                    <a:ext uri="{FF2B5EF4-FFF2-40B4-BE49-F238E27FC236}">
                      <a16:creationId xmlns:a16="http://schemas.microsoft.com/office/drawing/2014/main" id="{B63E6D7D-2350-43FA-8791-C499649F143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68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3" name="Rectangle 68">
                  <a:extLst>
                    <a:ext uri="{FF2B5EF4-FFF2-40B4-BE49-F238E27FC236}">
                      <a16:creationId xmlns:a16="http://schemas.microsoft.com/office/drawing/2014/main" id="{7A770715-4878-4C48-B69F-0061788945E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968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4" name="Rectangle 69">
                  <a:extLst>
                    <a:ext uri="{FF2B5EF4-FFF2-40B4-BE49-F238E27FC236}">
                      <a16:creationId xmlns:a16="http://schemas.microsoft.com/office/drawing/2014/main" id="{7CB33352-D51C-4364-96D1-A33DFB3ABC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20"/>
                  <a:ext cx="25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5" name="Rectangle 70">
                  <a:extLst>
                    <a:ext uri="{FF2B5EF4-FFF2-40B4-BE49-F238E27FC236}">
                      <a16:creationId xmlns:a16="http://schemas.microsoft.com/office/drawing/2014/main" id="{5C27EC5C-80A9-415E-8E58-9461CB27B1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20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6" name="Rectangle 71">
                  <a:extLst>
                    <a:ext uri="{FF2B5EF4-FFF2-40B4-BE49-F238E27FC236}">
                      <a16:creationId xmlns:a16="http://schemas.microsoft.com/office/drawing/2014/main" id="{0D51C93C-DBFB-4F8A-BE51-4AA8D83E497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01"/>
                  <a:ext cx="26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7" name="Rectangle 72">
                  <a:extLst>
                    <a:ext uri="{FF2B5EF4-FFF2-40B4-BE49-F238E27FC236}">
                      <a16:creationId xmlns:a16="http://schemas.microsoft.com/office/drawing/2014/main" id="{6ADA29EC-5444-4209-B202-10E95F7BA31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01"/>
                  <a:ext cx="13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8" name="Rectangle 73">
                  <a:extLst>
                    <a:ext uri="{FF2B5EF4-FFF2-40B4-BE49-F238E27FC236}">
                      <a16:creationId xmlns:a16="http://schemas.microsoft.com/office/drawing/2014/main" id="{49FA9996-0B59-48E7-9B4E-D73C7AF7CC8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59"/>
                  <a:ext cx="25" cy="14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49" name="Rectangle 74">
                  <a:extLst>
                    <a:ext uri="{FF2B5EF4-FFF2-40B4-BE49-F238E27FC236}">
                      <a16:creationId xmlns:a16="http://schemas.microsoft.com/office/drawing/2014/main" id="{6E48245A-E2FD-4D1C-9A97-2392D47204F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59"/>
                  <a:ext cx="26" cy="14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0" name="Rectangle 75">
                  <a:extLst>
                    <a:ext uri="{FF2B5EF4-FFF2-40B4-BE49-F238E27FC236}">
                      <a16:creationId xmlns:a16="http://schemas.microsoft.com/office/drawing/2014/main" id="{B93D969B-C390-40FD-B78C-3842E2272EA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40"/>
                  <a:ext cx="26" cy="19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1" name="Rectangle 76">
                  <a:extLst>
                    <a:ext uri="{FF2B5EF4-FFF2-40B4-BE49-F238E27FC236}">
                      <a16:creationId xmlns:a16="http://schemas.microsoft.com/office/drawing/2014/main" id="{7A8C0B9A-0DD4-4270-A657-9C9B65FBA80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40"/>
                  <a:ext cx="13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2" name="Rectangle 77">
                  <a:extLst>
                    <a:ext uri="{FF2B5EF4-FFF2-40B4-BE49-F238E27FC236}">
                      <a16:creationId xmlns:a16="http://schemas.microsoft.com/office/drawing/2014/main" id="{E442DF02-8BCD-47DE-9629-D7C8E14A176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40"/>
                  <a:ext cx="12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3" name="Rectangle 78">
                  <a:extLst>
                    <a:ext uri="{FF2B5EF4-FFF2-40B4-BE49-F238E27FC236}">
                      <a16:creationId xmlns:a16="http://schemas.microsoft.com/office/drawing/2014/main" id="{2879D25B-DEDC-4001-A9F0-912D1B5E1C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99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4" name="Rectangle 79">
                  <a:extLst>
                    <a:ext uri="{FF2B5EF4-FFF2-40B4-BE49-F238E27FC236}">
                      <a16:creationId xmlns:a16="http://schemas.microsoft.com/office/drawing/2014/main" id="{B3D3775D-8918-446A-A4F9-9DCC90A7472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99"/>
                  <a:ext cx="26" cy="13"/>
                </a:xfrm>
                <a:prstGeom prst="rect">
                  <a:avLst/>
                </a:pr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5" name="Rectangle 80">
                  <a:extLst>
                    <a:ext uri="{FF2B5EF4-FFF2-40B4-BE49-F238E27FC236}">
                      <a16:creationId xmlns:a16="http://schemas.microsoft.com/office/drawing/2014/main" id="{F10215F5-DC4C-4151-9790-06F037DCFE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79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6" name="Rectangle 81">
                  <a:extLst>
                    <a:ext uri="{FF2B5EF4-FFF2-40B4-BE49-F238E27FC236}">
                      <a16:creationId xmlns:a16="http://schemas.microsoft.com/office/drawing/2014/main" id="{E0F1B1C3-2019-46A8-9777-189F3E34AC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79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7" name="Rectangle 82">
                  <a:extLst>
                    <a:ext uri="{FF2B5EF4-FFF2-40B4-BE49-F238E27FC236}">
                      <a16:creationId xmlns:a16="http://schemas.microsoft.com/office/drawing/2014/main" id="{AA1EA6ED-88E0-40FE-81E9-2519DCAC716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7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58" name="Freeform 83">
                  <a:extLst>
                    <a:ext uri="{FF2B5EF4-FFF2-40B4-BE49-F238E27FC236}">
                      <a16:creationId xmlns:a16="http://schemas.microsoft.com/office/drawing/2014/main" id="{70D12B6B-A5A4-40DF-8861-B244C5F9AD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9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59" name="Freeform 84">
                  <a:extLst>
                    <a:ext uri="{FF2B5EF4-FFF2-40B4-BE49-F238E27FC236}">
                      <a16:creationId xmlns:a16="http://schemas.microsoft.com/office/drawing/2014/main" id="{5B2C63E8-F9CA-4696-8BB9-CC665A4AE62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73"/>
                  <a:ext cx="19" cy="32"/>
                </a:xfrm>
                <a:custGeom>
                  <a:avLst/>
                  <a:gdLst>
                    <a:gd name="T0" fmla="*/ 0 w 19"/>
                    <a:gd name="T1" fmla="*/ 19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9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9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0" name="Freeform 85">
                  <a:extLst>
                    <a:ext uri="{FF2B5EF4-FFF2-40B4-BE49-F238E27FC236}">
                      <a16:creationId xmlns:a16="http://schemas.microsoft.com/office/drawing/2014/main" id="{2C5C7A83-F9A0-4615-9ABF-3F45C0C0ECE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3053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1" name="Freeform 86">
                  <a:extLst>
                    <a:ext uri="{FF2B5EF4-FFF2-40B4-BE49-F238E27FC236}">
                      <a16:creationId xmlns:a16="http://schemas.microsoft.com/office/drawing/2014/main" id="{D23A8438-259C-41C0-A69B-643560A73E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3033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2" name="Freeform 87">
                  <a:extLst>
                    <a:ext uri="{FF2B5EF4-FFF2-40B4-BE49-F238E27FC236}">
                      <a16:creationId xmlns:a16="http://schemas.microsoft.com/office/drawing/2014/main" id="{81A6A78E-5F6A-4C02-B765-D4EDF492226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3020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3" name="Rectangle 88">
                  <a:extLst>
                    <a:ext uri="{FF2B5EF4-FFF2-40B4-BE49-F238E27FC236}">
                      <a16:creationId xmlns:a16="http://schemas.microsoft.com/office/drawing/2014/main" id="{ECA83CB9-3228-49A0-B302-1130989190E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7" y="2830"/>
                  <a:ext cx="13" cy="14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64" name="Freeform 89">
                  <a:extLst>
                    <a:ext uri="{FF2B5EF4-FFF2-40B4-BE49-F238E27FC236}">
                      <a16:creationId xmlns:a16="http://schemas.microsoft.com/office/drawing/2014/main" id="{3A379E36-DB8F-4CC1-A9E7-E28B83D5F0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17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5" name="Freeform 90">
                  <a:extLst>
                    <a:ext uri="{FF2B5EF4-FFF2-40B4-BE49-F238E27FC236}">
                      <a16:creationId xmlns:a16="http://schemas.microsoft.com/office/drawing/2014/main" id="{918C387E-18E0-4D63-9F9D-0F1A38FA21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11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6" name="Freeform 91">
                  <a:extLst>
                    <a:ext uri="{FF2B5EF4-FFF2-40B4-BE49-F238E27FC236}">
                      <a16:creationId xmlns:a16="http://schemas.microsoft.com/office/drawing/2014/main" id="{A1609523-F40A-44F0-8B4C-F26300720AC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798"/>
                  <a:ext cx="25" cy="26"/>
                </a:xfrm>
                <a:custGeom>
                  <a:avLst/>
                  <a:gdLst>
                    <a:gd name="T0" fmla="*/ 0 w 25"/>
                    <a:gd name="T1" fmla="*/ 6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6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6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7" name="Freeform 92">
                  <a:extLst>
                    <a:ext uri="{FF2B5EF4-FFF2-40B4-BE49-F238E27FC236}">
                      <a16:creationId xmlns:a16="http://schemas.microsoft.com/office/drawing/2014/main" id="{63B9C17E-2B53-467D-98CB-85A7DCF7114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791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8" name="Freeform 93">
                  <a:extLst>
                    <a:ext uri="{FF2B5EF4-FFF2-40B4-BE49-F238E27FC236}">
                      <a16:creationId xmlns:a16="http://schemas.microsoft.com/office/drawing/2014/main" id="{7EE14E8B-C834-4376-93E5-885D639541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57"/>
                  <a:ext cx="19" cy="26"/>
                </a:xfrm>
                <a:custGeom>
                  <a:avLst/>
                  <a:gdLst>
                    <a:gd name="T0" fmla="*/ 0 w 19"/>
                    <a:gd name="T1" fmla="*/ 6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6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6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69" name="Freeform 94">
                  <a:extLst>
                    <a:ext uri="{FF2B5EF4-FFF2-40B4-BE49-F238E27FC236}">
                      <a16:creationId xmlns:a16="http://schemas.microsoft.com/office/drawing/2014/main" id="{D145A917-D671-48E2-BA99-87F617316A2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44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0" name="Freeform 95">
                  <a:extLst>
                    <a:ext uri="{FF2B5EF4-FFF2-40B4-BE49-F238E27FC236}">
                      <a16:creationId xmlns:a16="http://schemas.microsoft.com/office/drawing/2014/main" id="{20390434-0B8F-4D39-8D2F-6E8A151C2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30"/>
                  <a:ext cx="25" cy="27"/>
                </a:xfrm>
                <a:custGeom>
                  <a:avLst/>
                  <a:gdLst>
                    <a:gd name="T0" fmla="*/ 0 w 25"/>
                    <a:gd name="T1" fmla="*/ 14 h 27"/>
                    <a:gd name="T2" fmla="*/ 0 w 25"/>
                    <a:gd name="T3" fmla="*/ 27 h 27"/>
                    <a:gd name="T4" fmla="*/ 25 w 25"/>
                    <a:gd name="T5" fmla="*/ 14 h 27"/>
                    <a:gd name="T6" fmla="*/ 25 w 25"/>
                    <a:gd name="T7" fmla="*/ 0 h 27"/>
                    <a:gd name="T8" fmla="*/ 0 w 25"/>
                    <a:gd name="T9" fmla="*/ 14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7">
                      <a:moveTo>
                        <a:pt x="0" y="14"/>
                      </a:moveTo>
                      <a:lnTo>
                        <a:pt x="0" y="27"/>
                      </a:lnTo>
                      <a:lnTo>
                        <a:pt x="25" y="14"/>
                      </a:lnTo>
                      <a:lnTo>
                        <a:pt x="2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1" name="Freeform 96">
                  <a:extLst>
                    <a:ext uri="{FF2B5EF4-FFF2-40B4-BE49-F238E27FC236}">
                      <a16:creationId xmlns:a16="http://schemas.microsoft.com/office/drawing/2014/main" id="{DA81235E-0BCF-4361-A949-8120C103F8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24"/>
                  <a:ext cx="13" cy="20"/>
                </a:xfrm>
                <a:custGeom>
                  <a:avLst/>
                  <a:gdLst>
                    <a:gd name="T0" fmla="*/ 0 w 13"/>
                    <a:gd name="T1" fmla="*/ 6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6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6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2" name="Freeform 97">
                  <a:extLst>
                    <a:ext uri="{FF2B5EF4-FFF2-40B4-BE49-F238E27FC236}">
                      <a16:creationId xmlns:a16="http://schemas.microsoft.com/office/drawing/2014/main" id="{6F72685A-18B2-432A-8D75-7A64BE8ADCA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0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4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4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3" name="Freeform 98">
                  <a:extLst>
                    <a:ext uri="{FF2B5EF4-FFF2-40B4-BE49-F238E27FC236}">
                      <a16:creationId xmlns:a16="http://schemas.microsoft.com/office/drawing/2014/main" id="{6D0B24C1-9602-436F-A5A0-DAF6EAA978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89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4" name="Freeform 99">
                  <a:extLst>
                    <a:ext uri="{FF2B5EF4-FFF2-40B4-BE49-F238E27FC236}">
                      <a16:creationId xmlns:a16="http://schemas.microsoft.com/office/drawing/2014/main" id="{39A879A7-34A2-41A0-B0EA-1B58098FCA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76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5" name="Freeform 100">
                  <a:extLst>
                    <a:ext uri="{FF2B5EF4-FFF2-40B4-BE49-F238E27FC236}">
                      <a16:creationId xmlns:a16="http://schemas.microsoft.com/office/drawing/2014/main" id="{AEF40D82-B560-4144-959A-3A39E3054A8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63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6" name="Freeform 101">
                  <a:extLst>
                    <a:ext uri="{FF2B5EF4-FFF2-40B4-BE49-F238E27FC236}">
                      <a16:creationId xmlns:a16="http://schemas.microsoft.com/office/drawing/2014/main" id="{36F90FB1-0F8A-4CBC-B973-02733EFE091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57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7" name="Freeform 102">
                  <a:extLst>
                    <a:ext uri="{FF2B5EF4-FFF2-40B4-BE49-F238E27FC236}">
                      <a16:creationId xmlns:a16="http://schemas.microsoft.com/office/drawing/2014/main" id="{C1B82E7A-3CE8-4913-AB95-ED8C416DF1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42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8" name="Freeform 103">
                  <a:extLst>
                    <a:ext uri="{FF2B5EF4-FFF2-40B4-BE49-F238E27FC236}">
                      <a16:creationId xmlns:a16="http://schemas.microsoft.com/office/drawing/2014/main" id="{5651FD82-044C-4F70-8442-57250B0F4F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929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79" name="Freeform 104">
                  <a:extLst>
                    <a:ext uri="{FF2B5EF4-FFF2-40B4-BE49-F238E27FC236}">
                      <a16:creationId xmlns:a16="http://schemas.microsoft.com/office/drawing/2014/main" id="{92CC1522-FFFE-4729-8DAA-8078D958FAE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16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0" name="Freeform 105">
                  <a:extLst>
                    <a:ext uri="{FF2B5EF4-FFF2-40B4-BE49-F238E27FC236}">
                      <a16:creationId xmlns:a16="http://schemas.microsoft.com/office/drawing/2014/main" id="{F30AC639-7680-488E-8120-0E2EB4611BF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9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1" name="Freeform 106">
                  <a:extLst>
                    <a:ext uri="{FF2B5EF4-FFF2-40B4-BE49-F238E27FC236}">
                      <a16:creationId xmlns:a16="http://schemas.microsoft.com/office/drawing/2014/main" id="{D4A3C878-2396-45BB-A46B-490E11B84D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89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2" name="Freeform 107">
                  <a:extLst>
                    <a:ext uri="{FF2B5EF4-FFF2-40B4-BE49-F238E27FC236}">
                      <a16:creationId xmlns:a16="http://schemas.microsoft.com/office/drawing/2014/main" id="{2944E3F1-E653-4D6B-86E2-724215AFEA0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81"/>
                  <a:ext cx="13" cy="20"/>
                </a:xfrm>
                <a:custGeom>
                  <a:avLst/>
                  <a:gdLst>
                    <a:gd name="T0" fmla="*/ 0 w 13"/>
                    <a:gd name="T1" fmla="*/ 0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0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3" name="Freeform 108">
                  <a:extLst>
                    <a:ext uri="{FF2B5EF4-FFF2-40B4-BE49-F238E27FC236}">
                      <a16:creationId xmlns:a16="http://schemas.microsoft.com/office/drawing/2014/main" id="{CA01A6F0-979E-4D01-8F48-295E2B26A40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961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4" name="Freeform 109">
                  <a:extLst>
                    <a:ext uri="{FF2B5EF4-FFF2-40B4-BE49-F238E27FC236}">
                      <a16:creationId xmlns:a16="http://schemas.microsoft.com/office/drawing/2014/main" id="{45F77F9F-C64A-43CD-94A2-9F2CE906443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48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5" name="Freeform 110">
                  <a:extLst>
                    <a:ext uri="{FF2B5EF4-FFF2-40B4-BE49-F238E27FC236}">
                      <a16:creationId xmlns:a16="http://schemas.microsoft.com/office/drawing/2014/main" id="{159CECA1-3FFC-4C41-B9A0-2B0C4A357BD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929"/>
                  <a:ext cx="25" cy="32"/>
                </a:xfrm>
                <a:custGeom>
                  <a:avLst/>
                  <a:gdLst>
                    <a:gd name="T0" fmla="*/ 0 w 25"/>
                    <a:gd name="T1" fmla="*/ 19 h 32"/>
                    <a:gd name="T2" fmla="*/ 0 w 25"/>
                    <a:gd name="T3" fmla="*/ 32 h 32"/>
                    <a:gd name="T4" fmla="*/ 25 w 25"/>
                    <a:gd name="T5" fmla="*/ 13 h 32"/>
                    <a:gd name="T6" fmla="*/ 25 w 25"/>
                    <a:gd name="T7" fmla="*/ 0 h 32"/>
                    <a:gd name="T8" fmla="*/ 0 w 25"/>
                    <a:gd name="T9" fmla="*/ 19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2">
                      <a:moveTo>
                        <a:pt x="0" y="19"/>
                      </a:moveTo>
                      <a:lnTo>
                        <a:pt x="0" y="32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6" name="Freeform 111">
                  <a:extLst>
                    <a:ext uri="{FF2B5EF4-FFF2-40B4-BE49-F238E27FC236}">
                      <a16:creationId xmlns:a16="http://schemas.microsoft.com/office/drawing/2014/main" id="{84328387-0D2D-461F-9232-6641582C10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2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7" name="Freeform 112">
                  <a:extLst>
                    <a:ext uri="{FF2B5EF4-FFF2-40B4-BE49-F238E27FC236}">
                      <a16:creationId xmlns:a16="http://schemas.microsoft.com/office/drawing/2014/main" id="{2EDA5016-1B93-4097-A75C-72E1F1F283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20"/>
                  <a:ext cx="13" cy="13"/>
                </a:xfrm>
                <a:custGeom>
                  <a:avLst/>
                  <a:gdLst>
                    <a:gd name="T0" fmla="*/ 0 w 13"/>
                    <a:gd name="T1" fmla="*/ 0 h 13"/>
                    <a:gd name="T2" fmla="*/ 0 w 13"/>
                    <a:gd name="T3" fmla="*/ 13 h 13"/>
                    <a:gd name="T4" fmla="*/ 13 w 13"/>
                    <a:gd name="T5" fmla="*/ 7 h 13"/>
                    <a:gd name="T6" fmla="*/ 13 w 13"/>
                    <a:gd name="T7" fmla="*/ 0 h 13"/>
                    <a:gd name="T8" fmla="*/ 0 w 13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lnTo>
                        <a:pt x="0" y="13"/>
                      </a:lnTo>
                      <a:lnTo>
                        <a:pt x="13" y="7"/>
                      </a:lnTo>
                      <a:lnTo>
                        <a:pt x="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8" name="Freeform 113">
                  <a:extLst>
                    <a:ext uri="{FF2B5EF4-FFF2-40B4-BE49-F238E27FC236}">
                      <a16:creationId xmlns:a16="http://schemas.microsoft.com/office/drawing/2014/main" id="{2AAA6197-1DCF-4C54-8557-1155C6A46C7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01"/>
                  <a:ext cx="19" cy="32"/>
                </a:xfrm>
                <a:custGeom>
                  <a:avLst/>
                  <a:gdLst>
                    <a:gd name="T0" fmla="*/ 0 w 19"/>
                    <a:gd name="T1" fmla="*/ 13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3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3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89" name="Freeform 114">
                  <a:extLst>
                    <a:ext uri="{FF2B5EF4-FFF2-40B4-BE49-F238E27FC236}">
                      <a16:creationId xmlns:a16="http://schemas.microsoft.com/office/drawing/2014/main" id="{26E3895C-0A20-466D-ABF8-5A537DF22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81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0" name="Freeform 115">
                  <a:extLst>
                    <a:ext uri="{FF2B5EF4-FFF2-40B4-BE49-F238E27FC236}">
                      <a16:creationId xmlns:a16="http://schemas.microsoft.com/office/drawing/2014/main" id="{C2B639AD-0C88-4A8A-BB54-CCBD8792C0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961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1" name="Freeform 116">
                  <a:extLst>
                    <a:ext uri="{FF2B5EF4-FFF2-40B4-BE49-F238E27FC236}">
                      <a16:creationId xmlns:a16="http://schemas.microsoft.com/office/drawing/2014/main" id="{1D6B9731-BA8F-4674-912B-4D8BEACB0DF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55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2" name="Freeform 117">
                  <a:extLst>
                    <a:ext uri="{FF2B5EF4-FFF2-40B4-BE49-F238E27FC236}">
                      <a16:creationId xmlns:a16="http://schemas.microsoft.com/office/drawing/2014/main" id="{B5C1AA77-3ABD-44E5-8E96-211AF12277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53"/>
                  <a:ext cx="13" cy="20"/>
                </a:xfrm>
                <a:custGeom>
                  <a:avLst/>
                  <a:gdLst>
                    <a:gd name="T0" fmla="*/ 0 w 13"/>
                    <a:gd name="T1" fmla="*/ 6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6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6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3" name="Freeform 118">
                  <a:extLst>
                    <a:ext uri="{FF2B5EF4-FFF2-40B4-BE49-F238E27FC236}">
                      <a16:creationId xmlns:a16="http://schemas.microsoft.com/office/drawing/2014/main" id="{02041C4D-1D77-4DB8-A47A-733FD7BDC9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33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4" name="Freeform 119">
                  <a:extLst>
                    <a:ext uri="{FF2B5EF4-FFF2-40B4-BE49-F238E27FC236}">
                      <a16:creationId xmlns:a16="http://schemas.microsoft.com/office/drawing/2014/main" id="{CF7D27B5-A972-452D-836B-8187A3A6A7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3020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5" name="Freeform 120">
                  <a:extLst>
                    <a:ext uri="{FF2B5EF4-FFF2-40B4-BE49-F238E27FC236}">
                      <a16:creationId xmlns:a16="http://schemas.microsoft.com/office/drawing/2014/main" id="{827E99E6-C6A6-4F6D-99FA-E26ED548803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3001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2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6" name="Freeform 121">
                  <a:extLst>
                    <a:ext uri="{FF2B5EF4-FFF2-40B4-BE49-F238E27FC236}">
                      <a16:creationId xmlns:a16="http://schemas.microsoft.com/office/drawing/2014/main" id="{5CA3D84D-A0B0-4AE1-9B29-C6402CA78C2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88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7" name="Freeform 122">
                  <a:extLst>
                    <a:ext uri="{FF2B5EF4-FFF2-40B4-BE49-F238E27FC236}">
                      <a16:creationId xmlns:a16="http://schemas.microsoft.com/office/drawing/2014/main" id="{A8944745-47D0-4395-8DD8-BF7DEA1847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3007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8" name="Freeform 123">
                  <a:extLst>
                    <a:ext uri="{FF2B5EF4-FFF2-40B4-BE49-F238E27FC236}">
                      <a16:creationId xmlns:a16="http://schemas.microsoft.com/office/drawing/2014/main" id="{70A19F5C-0F23-4084-94A3-2EA8650601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3059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4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4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99" name="Freeform 124">
                  <a:extLst>
                    <a:ext uri="{FF2B5EF4-FFF2-40B4-BE49-F238E27FC236}">
                      <a16:creationId xmlns:a16="http://schemas.microsoft.com/office/drawing/2014/main" id="{0C113C57-85E2-4B15-8D12-73EC4FD8F7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3040"/>
                  <a:ext cx="19" cy="33"/>
                </a:xfrm>
                <a:custGeom>
                  <a:avLst/>
                  <a:gdLst>
                    <a:gd name="T0" fmla="*/ 0 w 19"/>
                    <a:gd name="T1" fmla="*/ 19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9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0" name="Freeform 125">
                  <a:extLst>
                    <a:ext uri="{FF2B5EF4-FFF2-40B4-BE49-F238E27FC236}">
                      <a16:creationId xmlns:a16="http://schemas.microsoft.com/office/drawing/2014/main" id="{01737305-4739-4A00-93A9-42F63A9EF71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3020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1" name="Freeform 126">
                  <a:extLst>
                    <a:ext uri="{FF2B5EF4-FFF2-40B4-BE49-F238E27FC236}">
                      <a16:creationId xmlns:a16="http://schemas.microsoft.com/office/drawing/2014/main" id="{16047A79-0804-421A-8378-CECEDFDB354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11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2" name="Freeform 127">
                  <a:extLst>
                    <a:ext uri="{FF2B5EF4-FFF2-40B4-BE49-F238E27FC236}">
                      <a16:creationId xmlns:a16="http://schemas.microsoft.com/office/drawing/2014/main" id="{8226D698-5944-48CF-BDF0-B37B728424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830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4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3" name="Freeform 128">
                  <a:extLst>
                    <a:ext uri="{FF2B5EF4-FFF2-40B4-BE49-F238E27FC236}">
                      <a16:creationId xmlns:a16="http://schemas.microsoft.com/office/drawing/2014/main" id="{A40B79E0-D661-413D-A252-826CE70F838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17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4" name="Freeform 129">
                  <a:extLst>
                    <a:ext uri="{FF2B5EF4-FFF2-40B4-BE49-F238E27FC236}">
                      <a16:creationId xmlns:a16="http://schemas.microsoft.com/office/drawing/2014/main" id="{62E9C14E-635D-4BE5-98C6-71BE4DA6B5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44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5" name="Freeform 130">
                  <a:extLst>
                    <a:ext uri="{FF2B5EF4-FFF2-40B4-BE49-F238E27FC236}">
                      <a16:creationId xmlns:a16="http://schemas.microsoft.com/office/drawing/2014/main" id="{E5D28921-499C-4CA0-A420-8DD8E5C6F6A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87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6" name="Freeform 131">
                  <a:extLst>
                    <a:ext uri="{FF2B5EF4-FFF2-40B4-BE49-F238E27FC236}">
                      <a16:creationId xmlns:a16="http://schemas.microsoft.com/office/drawing/2014/main" id="{792B50CF-7143-4DAC-8DFC-CEE0181A1BC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863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7" name="Freeform 132">
                  <a:extLst>
                    <a:ext uri="{FF2B5EF4-FFF2-40B4-BE49-F238E27FC236}">
                      <a16:creationId xmlns:a16="http://schemas.microsoft.com/office/drawing/2014/main" id="{86163385-5DC5-48B3-81BA-D33CA07C26E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57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6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8" name="Freeform 133">
                  <a:extLst>
                    <a:ext uri="{FF2B5EF4-FFF2-40B4-BE49-F238E27FC236}">
                      <a16:creationId xmlns:a16="http://schemas.microsoft.com/office/drawing/2014/main" id="{A3C01C4F-9D65-4E6C-B328-D8EBAFC64E4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76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3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09" name="Freeform 134">
                  <a:extLst>
                    <a:ext uri="{FF2B5EF4-FFF2-40B4-BE49-F238E27FC236}">
                      <a16:creationId xmlns:a16="http://schemas.microsoft.com/office/drawing/2014/main" id="{122C5BB1-967F-4E18-87BC-F5E12D01246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02"/>
                  <a:ext cx="19" cy="27"/>
                </a:xfrm>
                <a:custGeom>
                  <a:avLst/>
                  <a:gdLst>
                    <a:gd name="T0" fmla="*/ 0 w 19"/>
                    <a:gd name="T1" fmla="*/ 7 h 27"/>
                    <a:gd name="T2" fmla="*/ 0 w 19"/>
                    <a:gd name="T3" fmla="*/ 27 h 27"/>
                    <a:gd name="T4" fmla="*/ 19 w 19"/>
                    <a:gd name="T5" fmla="*/ 14 h 27"/>
                    <a:gd name="T6" fmla="*/ 19 w 19"/>
                    <a:gd name="T7" fmla="*/ 0 h 27"/>
                    <a:gd name="T8" fmla="*/ 0 w 19"/>
                    <a:gd name="T9" fmla="*/ 7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7"/>
                      </a:moveTo>
                      <a:lnTo>
                        <a:pt x="0" y="27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0" name="Freeform 135">
                  <a:extLst>
                    <a:ext uri="{FF2B5EF4-FFF2-40B4-BE49-F238E27FC236}">
                      <a16:creationId xmlns:a16="http://schemas.microsoft.com/office/drawing/2014/main" id="{B5ACE231-3BC4-44F1-87B6-88E9149FFA2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89"/>
                  <a:ext cx="19" cy="27"/>
                </a:xfrm>
                <a:custGeom>
                  <a:avLst/>
                  <a:gdLst>
                    <a:gd name="T0" fmla="*/ 0 w 19"/>
                    <a:gd name="T1" fmla="*/ 7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7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7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1" name="Freeform 136">
                  <a:extLst>
                    <a:ext uri="{FF2B5EF4-FFF2-40B4-BE49-F238E27FC236}">
                      <a16:creationId xmlns:a16="http://schemas.microsoft.com/office/drawing/2014/main" id="{0A89D911-3A7C-45C2-A8D0-5ADCAFC8D0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09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3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2" name="Freeform 137">
                  <a:extLst>
                    <a:ext uri="{FF2B5EF4-FFF2-40B4-BE49-F238E27FC236}">
                      <a16:creationId xmlns:a16="http://schemas.microsoft.com/office/drawing/2014/main" id="{8DEC5CEA-278D-4FFE-8832-37EB8554560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48"/>
                  <a:ext cx="25" cy="33"/>
                </a:xfrm>
                <a:custGeom>
                  <a:avLst/>
                  <a:gdLst>
                    <a:gd name="T0" fmla="*/ 0 w 25"/>
                    <a:gd name="T1" fmla="*/ 13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3" name="Freeform 138">
                  <a:extLst>
                    <a:ext uri="{FF2B5EF4-FFF2-40B4-BE49-F238E27FC236}">
                      <a16:creationId xmlns:a16="http://schemas.microsoft.com/office/drawing/2014/main" id="{8919B2CF-2D8D-4540-BCD4-A736AD02234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35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4" name="Freeform 139">
                  <a:extLst>
                    <a:ext uri="{FF2B5EF4-FFF2-40B4-BE49-F238E27FC236}">
                      <a16:creationId xmlns:a16="http://schemas.microsoft.com/office/drawing/2014/main" id="{4B7B7CC8-DCAC-4AF1-BB41-7375EAA07D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22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5" name="Freeform 140">
                  <a:extLst>
                    <a:ext uri="{FF2B5EF4-FFF2-40B4-BE49-F238E27FC236}">
                      <a16:creationId xmlns:a16="http://schemas.microsoft.com/office/drawing/2014/main" id="{17FD52B9-831C-42F0-8F9F-6F441846986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42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6" name="Freeform 141">
                  <a:extLst>
                    <a:ext uri="{FF2B5EF4-FFF2-40B4-BE49-F238E27FC236}">
                      <a16:creationId xmlns:a16="http://schemas.microsoft.com/office/drawing/2014/main" id="{212C4F09-5A38-41E9-B654-7CFC6BF9D8E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88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7" name="Freeform 142">
                  <a:extLst>
                    <a:ext uri="{FF2B5EF4-FFF2-40B4-BE49-F238E27FC236}">
                      <a16:creationId xmlns:a16="http://schemas.microsoft.com/office/drawing/2014/main" id="{F6C72222-BDDA-434E-9ED4-EA06164D68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68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8" name="Freeform 143">
                  <a:extLst>
                    <a:ext uri="{FF2B5EF4-FFF2-40B4-BE49-F238E27FC236}">
                      <a16:creationId xmlns:a16="http://schemas.microsoft.com/office/drawing/2014/main" id="{9CDA5E8D-6537-4C1A-8DCB-230E997248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55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19" name="Freeform 144">
                  <a:extLst>
                    <a:ext uri="{FF2B5EF4-FFF2-40B4-BE49-F238E27FC236}">
                      <a16:creationId xmlns:a16="http://schemas.microsoft.com/office/drawing/2014/main" id="{55C5F765-BCE3-471A-81B9-41DEE84C6F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74"/>
                  <a:ext cx="19" cy="27"/>
                </a:xfrm>
                <a:custGeom>
                  <a:avLst/>
                  <a:gdLst>
                    <a:gd name="T0" fmla="*/ 0 w 19"/>
                    <a:gd name="T1" fmla="*/ 14 h 27"/>
                    <a:gd name="T2" fmla="*/ 0 w 19"/>
                    <a:gd name="T3" fmla="*/ 27 h 27"/>
                    <a:gd name="T4" fmla="*/ 19 w 19"/>
                    <a:gd name="T5" fmla="*/ 14 h 27"/>
                    <a:gd name="T6" fmla="*/ 19 w 19"/>
                    <a:gd name="T7" fmla="*/ 0 h 27"/>
                    <a:gd name="T8" fmla="*/ 0 w 19"/>
                    <a:gd name="T9" fmla="*/ 14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4"/>
                      </a:moveTo>
                      <a:lnTo>
                        <a:pt x="0" y="27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0" name="Freeform 145">
                  <a:extLst>
                    <a:ext uri="{FF2B5EF4-FFF2-40B4-BE49-F238E27FC236}">
                      <a16:creationId xmlns:a16="http://schemas.microsoft.com/office/drawing/2014/main" id="{ACAF293B-F7A6-46CB-85AE-D11B835B51F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3020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20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20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1" name="Freeform 146">
                  <a:extLst>
                    <a:ext uri="{FF2B5EF4-FFF2-40B4-BE49-F238E27FC236}">
                      <a16:creationId xmlns:a16="http://schemas.microsoft.com/office/drawing/2014/main" id="{32F10FD1-F3DE-4BA3-A692-31118ABD5A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3007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2" name="Freeform 147">
                  <a:extLst>
                    <a:ext uri="{FF2B5EF4-FFF2-40B4-BE49-F238E27FC236}">
                      <a16:creationId xmlns:a16="http://schemas.microsoft.com/office/drawing/2014/main" id="{D8D1C98D-AA2D-48D0-9695-AB41E6CFB8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88"/>
                  <a:ext cx="19" cy="32"/>
                </a:xfrm>
                <a:custGeom>
                  <a:avLst/>
                  <a:gdLst>
                    <a:gd name="T0" fmla="*/ 0 w 19"/>
                    <a:gd name="T1" fmla="*/ 13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3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3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3" name="Freeform 148">
                  <a:extLst>
                    <a:ext uri="{FF2B5EF4-FFF2-40B4-BE49-F238E27FC236}">
                      <a16:creationId xmlns:a16="http://schemas.microsoft.com/office/drawing/2014/main" id="{A1318563-7498-43AB-B115-7496194F3B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844"/>
                  <a:ext cx="25" cy="19"/>
                </a:xfrm>
                <a:custGeom>
                  <a:avLst/>
                  <a:gdLst>
                    <a:gd name="T0" fmla="*/ 0 w 25"/>
                    <a:gd name="T1" fmla="*/ 6 h 19"/>
                    <a:gd name="T2" fmla="*/ 0 w 25"/>
                    <a:gd name="T3" fmla="*/ 19 h 19"/>
                    <a:gd name="T4" fmla="*/ 25 w 25"/>
                    <a:gd name="T5" fmla="*/ 13 h 19"/>
                    <a:gd name="T6" fmla="*/ 25 w 25"/>
                    <a:gd name="T7" fmla="*/ 0 h 19"/>
                    <a:gd name="T8" fmla="*/ 0 w 25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4" name="Freeform 149">
                  <a:extLst>
                    <a:ext uri="{FF2B5EF4-FFF2-40B4-BE49-F238E27FC236}">
                      <a16:creationId xmlns:a16="http://schemas.microsoft.com/office/drawing/2014/main" id="{8EBFF92A-8369-4056-BE32-8C0A5F3A909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863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20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20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5" name="Freeform 150">
                  <a:extLst>
                    <a:ext uri="{FF2B5EF4-FFF2-40B4-BE49-F238E27FC236}">
                      <a16:creationId xmlns:a16="http://schemas.microsoft.com/office/drawing/2014/main" id="{8B4F441C-B45A-4D26-B0FF-B07D964759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1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826" name="Rectangle 151">
                  <a:extLst>
                    <a:ext uri="{FF2B5EF4-FFF2-40B4-BE49-F238E27FC236}">
                      <a16:creationId xmlns:a16="http://schemas.microsoft.com/office/drawing/2014/main" id="{6D07ACDB-E850-4094-9BEF-D9BCC7DE03A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01"/>
                  <a:ext cx="12" cy="19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370715" name="Group 152">
                <a:extLst>
                  <a:ext uri="{FF2B5EF4-FFF2-40B4-BE49-F238E27FC236}">
                    <a16:creationId xmlns:a16="http://schemas.microsoft.com/office/drawing/2014/main" id="{7951834B-DEC6-48A7-8362-F92843AC988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6" y="2772"/>
                <a:ext cx="152" cy="58"/>
                <a:chOff x="3026" y="2772"/>
                <a:chExt cx="152" cy="58"/>
              </a:xfrm>
            </p:grpSpPr>
            <p:sp>
              <p:nvSpPr>
                <p:cNvPr id="370716" name="Freeform 153">
                  <a:extLst>
                    <a:ext uri="{FF2B5EF4-FFF2-40B4-BE49-F238E27FC236}">
                      <a16:creationId xmlns:a16="http://schemas.microsoft.com/office/drawing/2014/main" id="{1D87F400-6049-4DB2-BEA2-6983409427C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6" y="2772"/>
                  <a:ext cx="152" cy="32"/>
                </a:xfrm>
                <a:custGeom>
                  <a:avLst/>
                  <a:gdLst>
                    <a:gd name="T0" fmla="*/ 152 w 152"/>
                    <a:gd name="T1" fmla="*/ 0 h 32"/>
                    <a:gd name="T2" fmla="*/ 89 w 152"/>
                    <a:gd name="T3" fmla="*/ 6 h 32"/>
                    <a:gd name="T4" fmla="*/ 0 w 152"/>
                    <a:gd name="T5" fmla="*/ 32 h 32"/>
                    <a:gd name="T6" fmla="*/ 64 w 152"/>
                    <a:gd name="T7" fmla="*/ 32 h 32"/>
                    <a:gd name="T8" fmla="*/ 152 w 152"/>
                    <a:gd name="T9" fmla="*/ 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2" h="32">
                      <a:moveTo>
                        <a:pt x="152" y="0"/>
                      </a:moveTo>
                      <a:lnTo>
                        <a:pt x="89" y="6"/>
                      </a:lnTo>
                      <a:lnTo>
                        <a:pt x="0" y="32"/>
                      </a:lnTo>
                      <a:lnTo>
                        <a:pt x="64" y="32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370717" name="Rectangle 154">
                  <a:extLst>
                    <a:ext uri="{FF2B5EF4-FFF2-40B4-BE49-F238E27FC236}">
                      <a16:creationId xmlns:a16="http://schemas.microsoft.com/office/drawing/2014/main" id="{0BA86D6B-3AF2-4EEE-8247-801F04EDF0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04"/>
                  <a:ext cx="57" cy="26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370718" name="Freeform 155">
                  <a:extLst>
                    <a:ext uri="{FF2B5EF4-FFF2-40B4-BE49-F238E27FC236}">
                      <a16:creationId xmlns:a16="http://schemas.microsoft.com/office/drawing/2014/main" id="{0B603D37-3160-4F6B-99B0-AA4F7404959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772"/>
                  <a:ext cx="95" cy="58"/>
                </a:xfrm>
                <a:custGeom>
                  <a:avLst/>
                  <a:gdLst>
                    <a:gd name="T0" fmla="*/ 95 w 95"/>
                    <a:gd name="T1" fmla="*/ 0 h 58"/>
                    <a:gd name="T2" fmla="*/ 95 w 95"/>
                    <a:gd name="T3" fmla="*/ 19 h 58"/>
                    <a:gd name="T4" fmla="*/ 0 w 95"/>
                    <a:gd name="T5" fmla="*/ 58 h 58"/>
                    <a:gd name="T6" fmla="*/ 0 w 95"/>
                    <a:gd name="T7" fmla="*/ 32 h 58"/>
                    <a:gd name="T8" fmla="*/ 95 w 95"/>
                    <a:gd name="T9" fmla="*/ 0 h 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5" h="58">
                      <a:moveTo>
                        <a:pt x="95" y="0"/>
                      </a:moveTo>
                      <a:lnTo>
                        <a:pt x="95" y="19"/>
                      </a:lnTo>
                      <a:lnTo>
                        <a:pt x="0" y="58"/>
                      </a:lnTo>
                      <a:lnTo>
                        <a:pt x="0" y="32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</p:grpSp>
        </p:grpSp>
      </p:grpSp>
    </p:spTree>
  </p:cSld>
  <p:clrMapOvr>
    <a:masterClrMapping/>
  </p:clrMapOvr>
  <p:transition/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930" name="Rectangle 2">
            <a:extLst>
              <a:ext uri="{FF2B5EF4-FFF2-40B4-BE49-F238E27FC236}">
                <a16:creationId xmlns:a16="http://schemas.microsoft.com/office/drawing/2014/main" id="{2FF4CEDA-9702-4599-BE32-BBB847FF065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Gli utenti Internet devono poter prelevare file dal server della rete?</a:t>
            </a:r>
          </a:p>
          <a:p>
            <a:pPr eaLnBrk="1" hangingPunct="1"/>
            <a:r>
              <a:rPr lang="it-IT" altLang="it-IT"/>
              <a:t>Gli utenti Internet devono poter inviare file al server della rete?</a:t>
            </a:r>
          </a:p>
          <a:p>
            <a:pPr eaLnBrk="1" hangingPunct="1"/>
            <a:r>
              <a:rPr lang="it-IT" altLang="it-IT"/>
              <a:t>Devono esistere sbarramenti selettivi per determinati utenti o per determinati host?</a:t>
            </a:r>
          </a:p>
          <a:p>
            <a:pPr eaLnBrk="1" hangingPunct="1">
              <a:buFontTx/>
              <a:buNone/>
            </a:pPr>
            <a:endParaRPr lang="it-IT" altLang="it-IT"/>
          </a:p>
        </p:txBody>
      </p:sp>
      <p:sp>
        <p:nvSpPr>
          <p:cNvPr id="380931" name="Rectangle 3">
            <a:extLst>
              <a:ext uri="{FF2B5EF4-FFF2-40B4-BE49-F238E27FC236}">
                <a16:creationId xmlns:a16="http://schemas.microsoft.com/office/drawing/2014/main" id="{393FA723-7A2E-42C9-885F-722000E6232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Definire un Firewall</a:t>
            </a:r>
          </a:p>
        </p:txBody>
      </p:sp>
    </p:spTree>
  </p:cSld>
  <p:clrMapOvr>
    <a:masterClrMapping/>
  </p:clrMapOvr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1954" name="Rectangle 2">
            <a:extLst>
              <a:ext uri="{FF2B5EF4-FFF2-40B4-BE49-F238E27FC236}">
                <a16:creationId xmlns:a16="http://schemas.microsoft.com/office/drawing/2014/main" id="{4C5A8722-3967-48CE-A447-C45C73E34D9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dirty="0"/>
              <a:t>Esiste un sito Web interno alla rete accessibile da Internet?</a:t>
            </a:r>
          </a:p>
          <a:p>
            <a:pPr eaLnBrk="1" hangingPunct="1"/>
            <a:r>
              <a:rPr lang="it-IT" altLang="it-IT" dirty="0"/>
              <a:t>Devono essere fatte sessioni di lavoro attraverso il firewall (in un senso o nell’altro)?</a:t>
            </a:r>
          </a:p>
          <a:p>
            <a:pPr eaLnBrk="1" hangingPunct="1"/>
            <a:r>
              <a:rPr lang="it-IT" altLang="it-IT" dirty="0"/>
              <a:t>Che protocolli devono passare attraverso il firewall?</a:t>
            </a:r>
          </a:p>
          <a:p>
            <a:pPr eaLnBrk="1" hangingPunct="1"/>
            <a:endParaRPr lang="it-IT" altLang="it-IT" dirty="0"/>
          </a:p>
        </p:txBody>
      </p:sp>
      <p:sp>
        <p:nvSpPr>
          <p:cNvPr id="381955" name="Rectangle 3">
            <a:extLst>
              <a:ext uri="{FF2B5EF4-FFF2-40B4-BE49-F238E27FC236}">
                <a16:creationId xmlns:a16="http://schemas.microsoft.com/office/drawing/2014/main" id="{31AA6B17-29BC-4E02-A5AC-CCD000868A9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Definire un Firewall - 2</a:t>
            </a:r>
          </a:p>
        </p:txBody>
      </p:sp>
    </p:spTree>
  </p:cSld>
  <p:clrMapOvr>
    <a:masterClrMapping/>
  </p:clrMapOvr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2978" name="Rectangle 2">
            <a:extLst>
              <a:ext uri="{FF2B5EF4-FFF2-40B4-BE49-F238E27FC236}">
                <a16:creationId xmlns:a16="http://schemas.microsoft.com/office/drawing/2014/main" id="{B450F5BD-5BF7-4F0C-A240-350E4F28CC4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Che livello di accesso a Internet e al Web devono avere i dipendenti?</a:t>
            </a:r>
          </a:p>
          <a:p>
            <a:pPr eaLnBrk="1" hangingPunct="1"/>
            <a:r>
              <a:rPr lang="it-IT" altLang="it-IT"/>
              <a:t>Che risorse umane si possono/devono impiegare per la gestione/verifica del firewall?</a:t>
            </a:r>
          </a:p>
          <a:p>
            <a:pPr eaLnBrk="1" hangingPunct="1"/>
            <a:r>
              <a:rPr lang="it-IT" altLang="it-IT"/>
              <a:t>Cosa può succedere alla rete se un hacker riesce comunque ad entrare?</a:t>
            </a:r>
          </a:p>
          <a:p>
            <a:pPr eaLnBrk="1" hangingPunct="1"/>
            <a:endParaRPr lang="it-IT" altLang="it-IT"/>
          </a:p>
        </p:txBody>
      </p:sp>
      <p:sp>
        <p:nvSpPr>
          <p:cNvPr id="382979" name="Rectangle 3">
            <a:extLst>
              <a:ext uri="{FF2B5EF4-FFF2-40B4-BE49-F238E27FC236}">
                <a16:creationId xmlns:a16="http://schemas.microsoft.com/office/drawing/2014/main" id="{C23C366C-8501-4EB9-9298-67A5B6C287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Definire un Firewall - 3</a:t>
            </a:r>
          </a:p>
        </p:txBody>
      </p:sp>
    </p:spTree>
  </p:cSld>
  <p:clrMapOvr>
    <a:masterClrMapping/>
  </p:clrMapOvr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1650" name="Picture 2">
            <a:extLst>
              <a:ext uri="{FF2B5EF4-FFF2-40B4-BE49-F238E27FC236}">
                <a16:creationId xmlns:a16="http://schemas.microsoft.com/office/drawing/2014/main" id="{3AB034DE-2A9D-4B64-BB50-B9919596AE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10413" y="1059656"/>
            <a:ext cx="479822" cy="485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51" name="Rectangle 3">
            <a:extLst>
              <a:ext uri="{FF2B5EF4-FFF2-40B4-BE49-F238E27FC236}">
                <a16:creationId xmlns:a16="http://schemas.microsoft.com/office/drawing/2014/main" id="{20CA1337-F18A-4F22-965A-F1BE5B2409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Scenario di protezione totale</a:t>
            </a:r>
          </a:p>
        </p:txBody>
      </p:sp>
      <p:pic>
        <p:nvPicPr>
          <p:cNvPr id="411652" name="Picture 4">
            <a:extLst>
              <a:ext uri="{FF2B5EF4-FFF2-40B4-BE49-F238E27FC236}">
                <a16:creationId xmlns:a16="http://schemas.microsoft.com/office/drawing/2014/main" id="{3C49E6E8-1183-40FD-B87B-5F3BC7F5152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87944" y="3328988"/>
            <a:ext cx="479822" cy="485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53" name="Picture 5">
            <a:extLst>
              <a:ext uri="{FF2B5EF4-FFF2-40B4-BE49-F238E27FC236}">
                <a16:creationId xmlns:a16="http://schemas.microsoft.com/office/drawing/2014/main" id="{279C92AC-1CA2-4131-96A3-40AC74D2256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242" y="4245769"/>
            <a:ext cx="983456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54" name="Picture 6">
            <a:extLst>
              <a:ext uri="{FF2B5EF4-FFF2-40B4-BE49-F238E27FC236}">
                <a16:creationId xmlns:a16="http://schemas.microsoft.com/office/drawing/2014/main" id="{55AA9663-8300-4EF9-9FD6-2C314BC4A2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74469" y="3706416"/>
            <a:ext cx="758429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55" name="AutoShape 7">
            <a:extLst>
              <a:ext uri="{FF2B5EF4-FFF2-40B4-BE49-F238E27FC236}">
                <a16:creationId xmlns:a16="http://schemas.microsoft.com/office/drawing/2014/main" id="{B81C28AF-61F3-42ED-95DD-E173D6C18D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84094" y="2139554"/>
            <a:ext cx="1162050" cy="9715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it-IT" altLang="it-IT" sz="1500" b="1" i="1">
                <a:latin typeface="Arial" panose="020B0604020202020204" pitchFamily="34" charset="0"/>
              </a:rPr>
              <a:t>Internet</a:t>
            </a:r>
          </a:p>
        </p:txBody>
      </p:sp>
      <p:grpSp>
        <p:nvGrpSpPr>
          <p:cNvPr id="411656" name="Group 8">
            <a:extLst>
              <a:ext uri="{FF2B5EF4-FFF2-40B4-BE49-F238E27FC236}">
                <a16:creationId xmlns:a16="http://schemas.microsoft.com/office/drawing/2014/main" id="{D6528CC4-ECF5-430D-AF05-AFBD88AE848B}"/>
              </a:ext>
            </a:extLst>
          </p:cNvPr>
          <p:cNvGrpSpPr>
            <a:grpSpLocks/>
          </p:cNvGrpSpPr>
          <p:nvPr/>
        </p:nvGrpSpPr>
        <p:grpSpPr bwMode="auto">
          <a:xfrm>
            <a:off x="5057775" y="1977629"/>
            <a:ext cx="571500" cy="1200150"/>
            <a:chOff x="2881" y="2745"/>
            <a:chExt cx="297" cy="367"/>
          </a:xfrm>
        </p:grpSpPr>
        <p:grpSp>
          <p:nvGrpSpPr>
            <p:cNvPr id="411704" name="Group 9">
              <a:extLst>
                <a:ext uri="{FF2B5EF4-FFF2-40B4-BE49-F238E27FC236}">
                  <a16:creationId xmlns:a16="http://schemas.microsoft.com/office/drawing/2014/main" id="{E86B3D93-0BDE-4286-9E23-662C72C34A2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881" y="2745"/>
              <a:ext cx="158" cy="360"/>
              <a:chOff x="2881" y="2745"/>
              <a:chExt cx="158" cy="360"/>
            </a:xfrm>
          </p:grpSpPr>
          <p:sp>
            <p:nvSpPr>
              <p:cNvPr id="411819" name="Freeform 10">
                <a:extLst>
                  <a:ext uri="{FF2B5EF4-FFF2-40B4-BE49-F238E27FC236}">
                    <a16:creationId xmlns:a16="http://schemas.microsoft.com/office/drawing/2014/main" id="{53120F47-87F9-454B-AB40-F68A9708FA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0" y="2745"/>
                <a:ext cx="69" cy="79"/>
              </a:xfrm>
              <a:custGeom>
                <a:avLst/>
                <a:gdLst>
                  <a:gd name="T0" fmla="*/ 37 w 69"/>
                  <a:gd name="T1" fmla="*/ 72 h 79"/>
                  <a:gd name="T2" fmla="*/ 25 w 69"/>
                  <a:gd name="T3" fmla="*/ 72 h 79"/>
                  <a:gd name="T4" fmla="*/ 19 w 69"/>
                  <a:gd name="T5" fmla="*/ 66 h 79"/>
                  <a:gd name="T6" fmla="*/ 12 w 69"/>
                  <a:gd name="T7" fmla="*/ 59 h 79"/>
                  <a:gd name="T8" fmla="*/ 12 w 69"/>
                  <a:gd name="T9" fmla="*/ 46 h 79"/>
                  <a:gd name="T10" fmla="*/ 12 w 69"/>
                  <a:gd name="T11" fmla="*/ 40 h 79"/>
                  <a:gd name="T12" fmla="*/ 6 w 69"/>
                  <a:gd name="T13" fmla="*/ 33 h 79"/>
                  <a:gd name="T14" fmla="*/ 6 w 69"/>
                  <a:gd name="T15" fmla="*/ 33 h 79"/>
                  <a:gd name="T16" fmla="*/ 0 w 69"/>
                  <a:gd name="T17" fmla="*/ 27 h 79"/>
                  <a:gd name="T18" fmla="*/ 6 w 69"/>
                  <a:gd name="T19" fmla="*/ 27 h 79"/>
                  <a:gd name="T20" fmla="*/ 12 w 69"/>
                  <a:gd name="T21" fmla="*/ 33 h 79"/>
                  <a:gd name="T22" fmla="*/ 12 w 69"/>
                  <a:gd name="T23" fmla="*/ 27 h 79"/>
                  <a:gd name="T24" fmla="*/ 6 w 69"/>
                  <a:gd name="T25" fmla="*/ 20 h 79"/>
                  <a:gd name="T26" fmla="*/ 6 w 69"/>
                  <a:gd name="T27" fmla="*/ 20 h 79"/>
                  <a:gd name="T28" fmla="*/ 6 w 69"/>
                  <a:gd name="T29" fmla="*/ 20 h 79"/>
                  <a:gd name="T30" fmla="*/ 19 w 69"/>
                  <a:gd name="T31" fmla="*/ 20 h 79"/>
                  <a:gd name="T32" fmla="*/ 19 w 69"/>
                  <a:gd name="T33" fmla="*/ 27 h 79"/>
                  <a:gd name="T34" fmla="*/ 19 w 69"/>
                  <a:gd name="T35" fmla="*/ 20 h 79"/>
                  <a:gd name="T36" fmla="*/ 19 w 69"/>
                  <a:gd name="T37" fmla="*/ 7 h 79"/>
                  <a:gd name="T38" fmla="*/ 19 w 69"/>
                  <a:gd name="T39" fmla="*/ 7 h 79"/>
                  <a:gd name="T40" fmla="*/ 25 w 69"/>
                  <a:gd name="T41" fmla="*/ 7 h 79"/>
                  <a:gd name="T42" fmla="*/ 25 w 69"/>
                  <a:gd name="T43" fmla="*/ 14 h 79"/>
                  <a:gd name="T44" fmla="*/ 31 w 69"/>
                  <a:gd name="T45" fmla="*/ 14 h 79"/>
                  <a:gd name="T46" fmla="*/ 37 w 69"/>
                  <a:gd name="T47" fmla="*/ 14 h 79"/>
                  <a:gd name="T48" fmla="*/ 37 w 69"/>
                  <a:gd name="T49" fmla="*/ 14 h 79"/>
                  <a:gd name="T50" fmla="*/ 37 w 69"/>
                  <a:gd name="T51" fmla="*/ 7 h 79"/>
                  <a:gd name="T52" fmla="*/ 37 w 69"/>
                  <a:gd name="T53" fmla="*/ 7 h 79"/>
                  <a:gd name="T54" fmla="*/ 37 w 69"/>
                  <a:gd name="T55" fmla="*/ 0 h 79"/>
                  <a:gd name="T56" fmla="*/ 44 w 69"/>
                  <a:gd name="T57" fmla="*/ 0 h 79"/>
                  <a:gd name="T58" fmla="*/ 50 w 69"/>
                  <a:gd name="T59" fmla="*/ 7 h 79"/>
                  <a:gd name="T60" fmla="*/ 56 w 69"/>
                  <a:gd name="T61" fmla="*/ 14 h 79"/>
                  <a:gd name="T62" fmla="*/ 56 w 69"/>
                  <a:gd name="T63" fmla="*/ 14 h 79"/>
                  <a:gd name="T64" fmla="*/ 56 w 69"/>
                  <a:gd name="T65" fmla="*/ 27 h 79"/>
                  <a:gd name="T66" fmla="*/ 63 w 69"/>
                  <a:gd name="T67" fmla="*/ 27 h 79"/>
                  <a:gd name="T68" fmla="*/ 63 w 69"/>
                  <a:gd name="T69" fmla="*/ 33 h 79"/>
                  <a:gd name="T70" fmla="*/ 69 w 69"/>
                  <a:gd name="T71" fmla="*/ 40 h 79"/>
                  <a:gd name="T72" fmla="*/ 69 w 69"/>
                  <a:gd name="T73" fmla="*/ 46 h 79"/>
                  <a:gd name="T74" fmla="*/ 69 w 69"/>
                  <a:gd name="T75" fmla="*/ 53 h 79"/>
                  <a:gd name="T76" fmla="*/ 69 w 69"/>
                  <a:gd name="T77" fmla="*/ 66 h 79"/>
                  <a:gd name="T78" fmla="*/ 63 w 69"/>
                  <a:gd name="T79" fmla="*/ 72 h 79"/>
                  <a:gd name="T80" fmla="*/ 56 w 69"/>
                  <a:gd name="T81" fmla="*/ 79 h 79"/>
                  <a:gd name="T82" fmla="*/ 50 w 69"/>
                  <a:gd name="T83" fmla="*/ 79 h 79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0" t="0" r="r" b="b"/>
                <a:pathLst>
                  <a:path w="69" h="79">
                    <a:moveTo>
                      <a:pt x="44" y="79"/>
                    </a:moveTo>
                    <a:lnTo>
                      <a:pt x="37" y="79"/>
                    </a:lnTo>
                    <a:lnTo>
                      <a:pt x="37" y="72"/>
                    </a:lnTo>
                    <a:lnTo>
                      <a:pt x="31" y="72"/>
                    </a:lnTo>
                    <a:lnTo>
                      <a:pt x="25" y="72"/>
                    </a:lnTo>
                    <a:lnTo>
                      <a:pt x="19" y="66"/>
                    </a:lnTo>
                    <a:lnTo>
                      <a:pt x="19" y="59"/>
                    </a:lnTo>
                    <a:lnTo>
                      <a:pt x="12" y="59"/>
                    </a:lnTo>
                    <a:lnTo>
                      <a:pt x="12" y="53"/>
                    </a:lnTo>
                    <a:lnTo>
                      <a:pt x="12" y="46"/>
                    </a:lnTo>
                    <a:lnTo>
                      <a:pt x="12" y="40"/>
                    </a:lnTo>
                    <a:lnTo>
                      <a:pt x="6" y="33"/>
                    </a:lnTo>
                    <a:lnTo>
                      <a:pt x="0" y="33"/>
                    </a:lnTo>
                    <a:lnTo>
                      <a:pt x="0" y="27"/>
                    </a:lnTo>
                    <a:lnTo>
                      <a:pt x="6" y="27"/>
                    </a:lnTo>
                    <a:lnTo>
                      <a:pt x="12" y="33"/>
                    </a:lnTo>
                    <a:lnTo>
                      <a:pt x="12" y="27"/>
                    </a:lnTo>
                    <a:lnTo>
                      <a:pt x="6" y="20"/>
                    </a:lnTo>
                    <a:lnTo>
                      <a:pt x="0" y="20"/>
                    </a:lnTo>
                    <a:lnTo>
                      <a:pt x="6" y="20"/>
                    </a:lnTo>
                    <a:lnTo>
                      <a:pt x="12" y="20"/>
                    </a:lnTo>
                    <a:lnTo>
                      <a:pt x="19" y="20"/>
                    </a:lnTo>
                    <a:lnTo>
                      <a:pt x="19" y="27"/>
                    </a:lnTo>
                    <a:lnTo>
                      <a:pt x="19" y="20"/>
                    </a:lnTo>
                    <a:lnTo>
                      <a:pt x="19" y="14"/>
                    </a:lnTo>
                    <a:lnTo>
                      <a:pt x="19" y="7"/>
                    </a:lnTo>
                    <a:lnTo>
                      <a:pt x="25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25" y="14"/>
                    </a:lnTo>
                    <a:lnTo>
                      <a:pt x="31" y="14"/>
                    </a:lnTo>
                    <a:lnTo>
                      <a:pt x="37" y="14"/>
                    </a:lnTo>
                    <a:lnTo>
                      <a:pt x="37" y="7"/>
                    </a:lnTo>
                    <a:lnTo>
                      <a:pt x="37" y="0"/>
                    </a:lnTo>
                    <a:lnTo>
                      <a:pt x="44" y="0"/>
                    </a:lnTo>
                    <a:lnTo>
                      <a:pt x="50" y="7"/>
                    </a:lnTo>
                    <a:lnTo>
                      <a:pt x="56" y="7"/>
                    </a:lnTo>
                    <a:lnTo>
                      <a:pt x="56" y="14"/>
                    </a:lnTo>
                    <a:lnTo>
                      <a:pt x="56" y="20"/>
                    </a:lnTo>
                    <a:lnTo>
                      <a:pt x="56" y="27"/>
                    </a:lnTo>
                    <a:lnTo>
                      <a:pt x="63" y="27"/>
                    </a:lnTo>
                    <a:lnTo>
                      <a:pt x="63" y="33"/>
                    </a:lnTo>
                    <a:lnTo>
                      <a:pt x="69" y="40"/>
                    </a:lnTo>
                    <a:lnTo>
                      <a:pt x="69" y="46"/>
                    </a:lnTo>
                    <a:lnTo>
                      <a:pt x="69" y="53"/>
                    </a:lnTo>
                    <a:lnTo>
                      <a:pt x="69" y="59"/>
                    </a:lnTo>
                    <a:lnTo>
                      <a:pt x="69" y="66"/>
                    </a:lnTo>
                    <a:lnTo>
                      <a:pt x="63" y="72"/>
                    </a:lnTo>
                    <a:lnTo>
                      <a:pt x="63" y="79"/>
                    </a:lnTo>
                    <a:lnTo>
                      <a:pt x="56" y="79"/>
                    </a:lnTo>
                    <a:lnTo>
                      <a:pt x="50" y="79"/>
                    </a:lnTo>
                    <a:lnTo>
                      <a:pt x="44" y="79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0" name="Freeform 11">
                <a:extLst>
                  <a:ext uri="{FF2B5EF4-FFF2-40B4-BE49-F238E27FC236}">
                    <a16:creationId xmlns:a16="http://schemas.microsoft.com/office/drawing/2014/main" id="{7B724369-50EE-4481-B8C0-BC903C4A47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25" y="2752"/>
                <a:ext cx="114" cy="124"/>
              </a:xfrm>
              <a:custGeom>
                <a:avLst/>
                <a:gdLst>
                  <a:gd name="T0" fmla="*/ 114 w 114"/>
                  <a:gd name="T1" fmla="*/ 59 h 124"/>
                  <a:gd name="T2" fmla="*/ 101 w 114"/>
                  <a:gd name="T3" fmla="*/ 46 h 124"/>
                  <a:gd name="T4" fmla="*/ 95 w 114"/>
                  <a:gd name="T5" fmla="*/ 39 h 124"/>
                  <a:gd name="T6" fmla="*/ 76 w 114"/>
                  <a:gd name="T7" fmla="*/ 26 h 124"/>
                  <a:gd name="T8" fmla="*/ 64 w 114"/>
                  <a:gd name="T9" fmla="*/ 26 h 124"/>
                  <a:gd name="T10" fmla="*/ 51 w 114"/>
                  <a:gd name="T11" fmla="*/ 26 h 124"/>
                  <a:gd name="T12" fmla="*/ 45 w 114"/>
                  <a:gd name="T13" fmla="*/ 20 h 124"/>
                  <a:gd name="T14" fmla="*/ 38 w 114"/>
                  <a:gd name="T15" fmla="*/ 13 h 124"/>
                  <a:gd name="T16" fmla="*/ 32 w 114"/>
                  <a:gd name="T17" fmla="*/ 7 h 124"/>
                  <a:gd name="T18" fmla="*/ 26 w 114"/>
                  <a:gd name="T19" fmla="*/ 7 h 124"/>
                  <a:gd name="T20" fmla="*/ 32 w 114"/>
                  <a:gd name="T21" fmla="*/ 13 h 124"/>
                  <a:gd name="T22" fmla="*/ 32 w 114"/>
                  <a:gd name="T23" fmla="*/ 20 h 124"/>
                  <a:gd name="T24" fmla="*/ 19 w 114"/>
                  <a:gd name="T25" fmla="*/ 13 h 124"/>
                  <a:gd name="T26" fmla="*/ 7 w 114"/>
                  <a:gd name="T27" fmla="*/ 0 h 124"/>
                  <a:gd name="T28" fmla="*/ 0 w 114"/>
                  <a:gd name="T29" fmla="*/ 0 h 124"/>
                  <a:gd name="T30" fmla="*/ 0 w 114"/>
                  <a:gd name="T31" fmla="*/ 13 h 124"/>
                  <a:gd name="T32" fmla="*/ 7 w 114"/>
                  <a:gd name="T33" fmla="*/ 20 h 124"/>
                  <a:gd name="T34" fmla="*/ 13 w 114"/>
                  <a:gd name="T35" fmla="*/ 33 h 124"/>
                  <a:gd name="T36" fmla="*/ 19 w 114"/>
                  <a:gd name="T37" fmla="*/ 39 h 124"/>
                  <a:gd name="T38" fmla="*/ 7 w 114"/>
                  <a:gd name="T39" fmla="*/ 46 h 124"/>
                  <a:gd name="T40" fmla="*/ 0 w 114"/>
                  <a:gd name="T41" fmla="*/ 52 h 124"/>
                  <a:gd name="T42" fmla="*/ 0 w 114"/>
                  <a:gd name="T43" fmla="*/ 59 h 124"/>
                  <a:gd name="T44" fmla="*/ 0 w 114"/>
                  <a:gd name="T45" fmla="*/ 65 h 124"/>
                  <a:gd name="T46" fmla="*/ 7 w 114"/>
                  <a:gd name="T47" fmla="*/ 59 h 124"/>
                  <a:gd name="T48" fmla="*/ 7 w 114"/>
                  <a:gd name="T49" fmla="*/ 59 h 124"/>
                  <a:gd name="T50" fmla="*/ 13 w 114"/>
                  <a:gd name="T51" fmla="*/ 59 h 124"/>
                  <a:gd name="T52" fmla="*/ 19 w 114"/>
                  <a:gd name="T53" fmla="*/ 65 h 124"/>
                  <a:gd name="T54" fmla="*/ 26 w 114"/>
                  <a:gd name="T55" fmla="*/ 72 h 124"/>
                  <a:gd name="T56" fmla="*/ 19 w 114"/>
                  <a:gd name="T57" fmla="*/ 78 h 124"/>
                  <a:gd name="T58" fmla="*/ 13 w 114"/>
                  <a:gd name="T59" fmla="*/ 72 h 124"/>
                  <a:gd name="T60" fmla="*/ 13 w 114"/>
                  <a:gd name="T61" fmla="*/ 85 h 124"/>
                  <a:gd name="T62" fmla="*/ 26 w 114"/>
                  <a:gd name="T63" fmla="*/ 92 h 124"/>
                  <a:gd name="T64" fmla="*/ 32 w 114"/>
                  <a:gd name="T65" fmla="*/ 98 h 124"/>
                  <a:gd name="T66" fmla="*/ 45 w 114"/>
                  <a:gd name="T67" fmla="*/ 98 h 124"/>
                  <a:gd name="T68" fmla="*/ 51 w 114"/>
                  <a:gd name="T69" fmla="*/ 92 h 124"/>
                  <a:gd name="T70" fmla="*/ 57 w 114"/>
                  <a:gd name="T71" fmla="*/ 92 h 124"/>
                  <a:gd name="T72" fmla="*/ 64 w 114"/>
                  <a:gd name="T73" fmla="*/ 98 h 124"/>
                  <a:gd name="T74" fmla="*/ 70 w 114"/>
                  <a:gd name="T75" fmla="*/ 111 h 124"/>
                  <a:gd name="T76" fmla="*/ 64 w 114"/>
                  <a:gd name="T77" fmla="*/ 111 h 124"/>
                  <a:gd name="T78" fmla="*/ 70 w 114"/>
                  <a:gd name="T79" fmla="*/ 118 h 124"/>
                  <a:gd name="T80" fmla="*/ 82 w 114"/>
                  <a:gd name="T81" fmla="*/ 118 h 124"/>
                  <a:gd name="T82" fmla="*/ 95 w 114"/>
                  <a:gd name="T83" fmla="*/ 118 h 124"/>
                  <a:gd name="T84" fmla="*/ 101 w 114"/>
                  <a:gd name="T85" fmla="*/ 118 h 124"/>
                  <a:gd name="T86" fmla="*/ 108 w 114"/>
                  <a:gd name="T87" fmla="*/ 111 h 124"/>
                  <a:gd name="T88" fmla="*/ 114 w 114"/>
                  <a:gd name="T89" fmla="*/ 105 h 124"/>
                  <a:gd name="T90" fmla="*/ 114 w 114"/>
                  <a:gd name="T91" fmla="*/ 85 h 124"/>
                  <a:gd name="T92" fmla="*/ 114 w 114"/>
                  <a:gd name="T93" fmla="*/ 65 h 12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0" t="0" r="r" b="b"/>
                <a:pathLst>
                  <a:path w="114" h="124">
                    <a:moveTo>
                      <a:pt x="114" y="65"/>
                    </a:moveTo>
                    <a:lnTo>
                      <a:pt x="114" y="65"/>
                    </a:lnTo>
                    <a:lnTo>
                      <a:pt x="114" y="59"/>
                    </a:lnTo>
                    <a:lnTo>
                      <a:pt x="108" y="52"/>
                    </a:lnTo>
                    <a:lnTo>
                      <a:pt x="101" y="46"/>
                    </a:lnTo>
                    <a:lnTo>
                      <a:pt x="101" y="39"/>
                    </a:lnTo>
                    <a:lnTo>
                      <a:pt x="95" y="39"/>
                    </a:lnTo>
                    <a:lnTo>
                      <a:pt x="89" y="33"/>
                    </a:lnTo>
                    <a:lnTo>
                      <a:pt x="82" y="33"/>
                    </a:lnTo>
                    <a:lnTo>
                      <a:pt x="76" y="26"/>
                    </a:lnTo>
                    <a:lnTo>
                      <a:pt x="70" y="26"/>
                    </a:lnTo>
                    <a:lnTo>
                      <a:pt x="64" y="26"/>
                    </a:lnTo>
                    <a:lnTo>
                      <a:pt x="57" y="26"/>
                    </a:lnTo>
                    <a:lnTo>
                      <a:pt x="51" y="26"/>
                    </a:lnTo>
                    <a:lnTo>
                      <a:pt x="45" y="20"/>
                    </a:lnTo>
                    <a:lnTo>
                      <a:pt x="38" y="20"/>
                    </a:lnTo>
                    <a:lnTo>
                      <a:pt x="38" y="13"/>
                    </a:lnTo>
                    <a:lnTo>
                      <a:pt x="32" y="13"/>
                    </a:lnTo>
                    <a:lnTo>
                      <a:pt x="32" y="7"/>
                    </a:lnTo>
                    <a:lnTo>
                      <a:pt x="26" y="7"/>
                    </a:lnTo>
                    <a:lnTo>
                      <a:pt x="26" y="13"/>
                    </a:lnTo>
                    <a:lnTo>
                      <a:pt x="32" y="13"/>
                    </a:lnTo>
                    <a:lnTo>
                      <a:pt x="32" y="20"/>
                    </a:lnTo>
                    <a:lnTo>
                      <a:pt x="26" y="20"/>
                    </a:lnTo>
                    <a:lnTo>
                      <a:pt x="19" y="20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13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3"/>
                    </a:lnTo>
                    <a:lnTo>
                      <a:pt x="0" y="20"/>
                    </a:lnTo>
                    <a:lnTo>
                      <a:pt x="7" y="20"/>
                    </a:lnTo>
                    <a:lnTo>
                      <a:pt x="7" y="26"/>
                    </a:lnTo>
                    <a:lnTo>
                      <a:pt x="13" y="33"/>
                    </a:lnTo>
                    <a:lnTo>
                      <a:pt x="19" y="39"/>
                    </a:lnTo>
                    <a:lnTo>
                      <a:pt x="26" y="39"/>
                    </a:lnTo>
                    <a:lnTo>
                      <a:pt x="19" y="39"/>
                    </a:lnTo>
                    <a:lnTo>
                      <a:pt x="13" y="39"/>
                    </a:lnTo>
                    <a:lnTo>
                      <a:pt x="7" y="46"/>
                    </a:lnTo>
                    <a:lnTo>
                      <a:pt x="0" y="46"/>
                    </a:lnTo>
                    <a:lnTo>
                      <a:pt x="0" y="52"/>
                    </a:lnTo>
                    <a:lnTo>
                      <a:pt x="0" y="59"/>
                    </a:lnTo>
                    <a:lnTo>
                      <a:pt x="0" y="65"/>
                    </a:lnTo>
                    <a:lnTo>
                      <a:pt x="7" y="65"/>
                    </a:lnTo>
                    <a:lnTo>
                      <a:pt x="7" y="59"/>
                    </a:lnTo>
                    <a:lnTo>
                      <a:pt x="13" y="59"/>
                    </a:lnTo>
                    <a:lnTo>
                      <a:pt x="19" y="59"/>
                    </a:lnTo>
                    <a:lnTo>
                      <a:pt x="19" y="65"/>
                    </a:lnTo>
                    <a:lnTo>
                      <a:pt x="26" y="65"/>
                    </a:lnTo>
                    <a:lnTo>
                      <a:pt x="26" y="72"/>
                    </a:lnTo>
                    <a:lnTo>
                      <a:pt x="26" y="78"/>
                    </a:lnTo>
                    <a:lnTo>
                      <a:pt x="19" y="78"/>
                    </a:lnTo>
                    <a:lnTo>
                      <a:pt x="13" y="78"/>
                    </a:lnTo>
                    <a:lnTo>
                      <a:pt x="13" y="72"/>
                    </a:lnTo>
                    <a:lnTo>
                      <a:pt x="13" y="78"/>
                    </a:lnTo>
                    <a:lnTo>
                      <a:pt x="13" y="85"/>
                    </a:lnTo>
                    <a:lnTo>
                      <a:pt x="19" y="85"/>
                    </a:lnTo>
                    <a:lnTo>
                      <a:pt x="19" y="92"/>
                    </a:lnTo>
                    <a:lnTo>
                      <a:pt x="26" y="92"/>
                    </a:lnTo>
                    <a:lnTo>
                      <a:pt x="32" y="92"/>
                    </a:lnTo>
                    <a:lnTo>
                      <a:pt x="32" y="98"/>
                    </a:lnTo>
                    <a:lnTo>
                      <a:pt x="38" y="98"/>
                    </a:lnTo>
                    <a:lnTo>
                      <a:pt x="45" y="98"/>
                    </a:lnTo>
                    <a:lnTo>
                      <a:pt x="51" y="92"/>
                    </a:lnTo>
                    <a:lnTo>
                      <a:pt x="57" y="92"/>
                    </a:lnTo>
                    <a:lnTo>
                      <a:pt x="64" y="98"/>
                    </a:lnTo>
                    <a:lnTo>
                      <a:pt x="64" y="105"/>
                    </a:lnTo>
                    <a:lnTo>
                      <a:pt x="70" y="111"/>
                    </a:lnTo>
                    <a:lnTo>
                      <a:pt x="64" y="111"/>
                    </a:lnTo>
                    <a:lnTo>
                      <a:pt x="70" y="118"/>
                    </a:lnTo>
                    <a:lnTo>
                      <a:pt x="76" y="118"/>
                    </a:lnTo>
                    <a:lnTo>
                      <a:pt x="82" y="118"/>
                    </a:lnTo>
                    <a:lnTo>
                      <a:pt x="89" y="124"/>
                    </a:lnTo>
                    <a:lnTo>
                      <a:pt x="95" y="118"/>
                    </a:lnTo>
                    <a:lnTo>
                      <a:pt x="101" y="118"/>
                    </a:lnTo>
                    <a:lnTo>
                      <a:pt x="108" y="111"/>
                    </a:lnTo>
                    <a:lnTo>
                      <a:pt x="114" y="105"/>
                    </a:lnTo>
                    <a:lnTo>
                      <a:pt x="108" y="98"/>
                    </a:lnTo>
                    <a:lnTo>
                      <a:pt x="108" y="92"/>
                    </a:lnTo>
                    <a:lnTo>
                      <a:pt x="114" y="85"/>
                    </a:lnTo>
                    <a:lnTo>
                      <a:pt x="114" y="78"/>
                    </a:lnTo>
                    <a:lnTo>
                      <a:pt x="114" y="72"/>
                    </a:lnTo>
                    <a:lnTo>
                      <a:pt x="114" y="65"/>
                    </a:lnTo>
                    <a:close/>
                  </a:path>
                </a:pathLst>
              </a:custGeom>
              <a:solidFill>
                <a:srgbClr val="E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1" name="Freeform 12">
                <a:extLst>
                  <a:ext uri="{FF2B5EF4-FFF2-40B4-BE49-F238E27FC236}">
                    <a16:creationId xmlns:a16="http://schemas.microsoft.com/office/drawing/2014/main" id="{54474E87-0C44-4B64-B967-3822ECD987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1" y="2811"/>
                <a:ext cx="152" cy="294"/>
              </a:xfrm>
              <a:custGeom>
                <a:avLst/>
                <a:gdLst>
                  <a:gd name="T0" fmla="*/ 126 w 152"/>
                  <a:gd name="T1" fmla="*/ 0 h 294"/>
                  <a:gd name="T2" fmla="*/ 108 w 152"/>
                  <a:gd name="T3" fmla="*/ 0 h 294"/>
                  <a:gd name="T4" fmla="*/ 95 w 152"/>
                  <a:gd name="T5" fmla="*/ 0 h 294"/>
                  <a:gd name="T6" fmla="*/ 82 w 152"/>
                  <a:gd name="T7" fmla="*/ 13 h 294"/>
                  <a:gd name="T8" fmla="*/ 76 w 152"/>
                  <a:gd name="T9" fmla="*/ 33 h 294"/>
                  <a:gd name="T10" fmla="*/ 63 w 152"/>
                  <a:gd name="T11" fmla="*/ 39 h 294"/>
                  <a:gd name="T12" fmla="*/ 51 w 152"/>
                  <a:gd name="T13" fmla="*/ 39 h 294"/>
                  <a:gd name="T14" fmla="*/ 32 w 152"/>
                  <a:gd name="T15" fmla="*/ 33 h 294"/>
                  <a:gd name="T16" fmla="*/ 19 w 152"/>
                  <a:gd name="T17" fmla="*/ 26 h 294"/>
                  <a:gd name="T18" fmla="*/ 7 w 152"/>
                  <a:gd name="T19" fmla="*/ 33 h 294"/>
                  <a:gd name="T20" fmla="*/ 7 w 152"/>
                  <a:gd name="T21" fmla="*/ 39 h 294"/>
                  <a:gd name="T22" fmla="*/ 19 w 152"/>
                  <a:gd name="T23" fmla="*/ 46 h 294"/>
                  <a:gd name="T24" fmla="*/ 19 w 152"/>
                  <a:gd name="T25" fmla="*/ 59 h 294"/>
                  <a:gd name="T26" fmla="*/ 19 w 152"/>
                  <a:gd name="T27" fmla="*/ 65 h 294"/>
                  <a:gd name="T28" fmla="*/ 19 w 152"/>
                  <a:gd name="T29" fmla="*/ 72 h 294"/>
                  <a:gd name="T30" fmla="*/ 25 w 152"/>
                  <a:gd name="T31" fmla="*/ 85 h 294"/>
                  <a:gd name="T32" fmla="*/ 32 w 152"/>
                  <a:gd name="T33" fmla="*/ 91 h 294"/>
                  <a:gd name="T34" fmla="*/ 13 w 152"/>
                  <a:gd name="T35" fmla="*/ 91 h 294"/>
                  <a:gd name="T36" fmla="*/ 13 w 152"/>
                  <a:gd name="T37" fmla="*/ 105 h 294"/>
                  <a:gd name="T38" fmla="*/ 25 w 152"/>
                  <a:gd name="T39" fmla="*/ 111 h 294"/>
                  <a:gd name="T40" fmla="*/ 38 w 152"/>
                  <a:gd name="T41" fmla="*/ 124 h 294"/>
                  <a:gd name="T42" fmla="*/ 51 w 152"/>
                  <a:gd name="T43" fmla="*/ 131 h 294"/>
                  <a:gd name="T44" fmla="*/ 38 w 152"/>
                  <a:gd name="T45" fmla="*/ 137 h 294"/>
                  <a:gd name="T46" fmla="*/ 25 w 152"/>
                  <a:gd name="T47" fmla="*/ 137 h 294"/>
                  <a:gd name="T48" fmla="*/ 19 w 152"/>
                  <a:gd name="T49" fmla="*/ 150 h 294"/>
                  <a:gd name="T50" fmla="*/ 25 w 152"/>
                  <a:gd name="T51" fmla="*/ 157 h 294"/>
                  <a:gd name="T52" fmla="*/ 32 w 152"/>
                  <a:gd name="T53" fmla="*/ 157 h 294"/>
                  <a:gd name="T54" fmla="*/ 38 w 152"/>
                  <a:gd name="T55" fmla="*/ 170 h 294"/>
                  <a:gd name="T56" fmla="*/ 32 w 152"/>
                  <a:gd name="T57" fmla="*/ 183 h 294"/>
                  <a:gd name="T58" fmla="*/ 25 w 152"/>
                  <a:gd name="T59" fmla="*/ 183 h 294"/>
                  <a:gd name="T60" fmla="*/ 13 w 152"/>
                  <a:gd name="T61" fmla="*/ 183 h 294"/>
                  <a:gd name="T62" fmla="*/ 0 w 152"/>
                  <a:gd name="T63" fmla="*/ 170 h 294"/>
                  <a:gd name="T64" fmla="*/ 0 w 152"/>
                  <a:gd name="T65" fmla="*/ 183 h 294"/>
                  <a:gd name="T66" fmla="*/ 7 w 152"/>
                  <a:gd name="T67" fmla="*/ 203 h 294"/>
                  <a:gd name="T68" fmla="*/ 19 w 152"/>
                  <a:gd name="T69" fmla="*/ 216 h 294"/>
                  <a:gd name="T70" fmla="*/ 32 w 152"/>
                  <a:gd name="T71" fmla="*/ 229 h 294"/>
                  <a:gd name="T72" fmla="*/ 51 w 152"/>
                  <a:gd name="T73" fmla="*/ 235 h 294"/>
                  <a:gd name="T74" fmla="*/ 70 w 152"/>
                  <a:gd name="T75" fmla="*/ 242 h 294"/>
                  <a:gd name="T76" fmla="*/ 89 w 152"/>
                  <a:gd name="T77" fmla="*/ 248 h 294"/>
                  <a:gd name="T78" fmla="*/ 89 w 152"/>
                  <a:gd name="T79" fmla="*/ 255 h 294"/>
                  <a:gd name="T80" fmla="*/ 76 w 152"/>
                  <a:gd name="T81" fmla="*/ 262 h 294"/>
                  <a:gd name="T82" fmla="*/ 89 w 152"/>
                  <a:gd name="T83" fmla="*/ 268 h 294"/>
                  <a:gd name="T84" fmla="*/ 101 w 152"/>
                  <a:gd name="T85" fmla="*/ 281 h 294"/>
                  <a:gd name="T86" fmla="*/ 95 w 152"/>
                  <a:gd name="T87" fmla="*/ 288 h 294"/>
                  <a:gd name="T88" fmla="*/ 108 w 152"/>
                  <a:gd name="T89" fmla="*/ 294 h 294"/>
                  <a:gd name="T90" fmla="*/ 120 w 152"/>
                  <a:gd name="T91" fmla="*/ 294 h 294"/>
                  <a:gd name="T92" fmla="*/ 133 w 152"/>
                  <a:gd name="T93" fmla="*/ 294 h 294"/>
                  <a:gd name="T94" fmla="*/ 152 w 152"/>
                  <a:gd name="T95" fmla="*/ 281 h 294"/>
                  <a:gd name="T96" fmla="*/ 152 w 152"/>
                  <a:gd name="T97" fmla="*/ 255 h 294"/>
                  <a:gd name="T98" fmla="*/ 152 w 152"/>
                  <a:gd name="T99" fmla="*/ 235 h 294"/>
                  <a:gd name="T100" fmla="*/ 152 w 152"/>
                  <a:gd name="T101" fmla="*/ 216 h 294"/>
                  <a:gd name="T102" fmla="*/ 139 w 152"/>
                  <a:gd name="T103" fmla="*/ 183 h 294"/>
                  <a:gd name="T104" fmla="*/ 145 w 152"/>
                  <a:gd name="T105" fmla="*/ 150 h 294"/>
                  <a:gd name="T106" fmla="*/ 145 w 152"/>
                  <a:gd name="T107" fmla="*/ 59 h 294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</a:gdLst>
                <a:ahLst/>
                <a:cxnLst>
                  <a:cxn ang="T108">
                    <a:pos x="T0" y="T1"/>
                  </a:cxn>
                  <a:cxn ang="T109">
                    <a:pos x="T2" y="T3"/>
                  </a:cxn>
                  <a:cxn ang="T110">
                    <a:pos x="T4" y="T5"/>
                  </a:cxn>
                  <a:cxn ang="T111">
                    <a:pos x="T6" y="T7"/>
                  </a:cxn>
                  <a:cxn ang="T112">
                    <a:pos x="T8" y="T9"/>
                  </a:cxn>
                  <a:cxn ang="T113">
                    <a:pos x="T10" y="T11"/>
                  </a:cxn>
                  <a:cxn ang="T114">
                    <a:pos x="T12" y="T13"/>
                  </a:cxn>
                  <a:cxn ang="T115">
                    <a:pos x="T14" y="T15"/>
                  </a:cxn>
                  <a:cxn ang="T116">
                    <a:pos x="T16" y="T17"/>
                  </a:cxn>
                  <a:cxn ang="T117">
                    <a:pos x="T18" y="T19"/>
                  </a:cxn>
                  <a:cxn ang="T118">
                    <a:pos x="T20" y="T21"/>
                  </a:cxn>
                  <a:cxn ang="T119">
                    <a:pos x="T22" y="T23"/>
                  </a:cxn>
                  <a:cxn ang="T120">
                    <a:pos x="T24" y="T25"/>
                  </a:cxn>
                  <a:cxn ang="T121">
                    <a:pos x="T26" y="T27"/>
                  </a:cxn>
                  <a:cxn ang="T122">
                    <a:pos x="T28" y="T29"/>
                  </a:cxn>
                  <a:cxn ang="T123">
                    <a:pos x="T30" y="T31"/>
                  </a:cxn>
                  <a:cxn ang="T124">
                    <a:pos x="T32" y="T33"/>
                  </a:cxn>
                  <a:cxn ang="T125">
                    <a:pos x="T34" y="T35"/>
                  </a:cxn>
                  <a:cxn ang="T126">
                    <a:pos x="T36" y="T37"/>
                  </a:cxn>
                  <a:cxn ang="T127">
                    <a:pos x="T38" y="T39"/>
                  </a:cxn>
                  <a:cxn ang="T128">
                    <a:pos x="T40" y="T41"/>
                  </a:cxn>
                  <a:cxn ang="T129">
                    <a:pos x="T42" y="T43"/>
                  </a:cxn>
                  <a:cxn ang="T130">
                    <a:pos x="T44" y="T45"/>
                  </a:cxn>
                  <a:cxn ang="T131">
                    <a:pos x="T46" y="T47"/>
                  </a:cxn>
                  <a:cxn ang="T132">
                    <a:pos x="T48" y="T49"/>
                  </a:cxn>
                  <a:cxn ang="T133">
                    <a:pos x="T50" y="T51"/>
                  </a:cxn>
                  <a:cxn ang="T134">
                    <a:pos x="T52" y="T53"/>
                  </a:cxn>
                  <a:cxn ang="T135">
                    <a:pos x="T54" y="T55"/>
                  </a:cxn>
                  <a:cxn ang="T136">
                    <a:pos x="T56" y="T57"/>
                  </a:cxn>
                  <a:cxn ang="T137">
                    <a:pos x="T58" y="T59"/>
                  </a:cxn>
                  <a:cxn ang="T138">
                    <a:pos x="T60" y="T61"/>
                  </a:cxn>
                  <a:cxn ang="T139">
                    <a:pos x="T62" y="T63"/>
                  </a:cxn>
                  <a:cxn ang="T140">
                    <a:pos x="T64" y="T65"/>
                  </a:cxn>
                  <a:cxn ang="T141">
                    <a:pos x="T66" y="T67"/>
                  </a:cxn>
                  <a:cxn ang="T142">
                    <a:pos x="T68" y="T69"/>
                  </a:cxn>
                  <a:cxn ang="T143">
                    <a:pos x="T70" y="T71"/>
                  </a:cxn>
                  <a:cxn ang="T144">
                    <a:pos x="T72" y="T73"/>
                  </a:cxn>
                  <a:cxn ang="T145">
                    <a:pos x="T74" y="T75"/>
                  </a:cxn>
                  <a:cxn ang="T146">
                    <a:pos x="T76" y="T77"/>
                  </a:cxn>
                  <a:cxn ang="T147">
                    <a:pos x="T78" y="T79"/>
                  </a:cxn>
                  <a:cxn ang="T148">
                    <a:pos x="T80" y="T81"/>
                  </a:cxn>
                  <a:cxn ang="T149">
                    <a:pos x="T82" y="T83"/>
                  </a:cxn>
                  <a:cxn ang="T150">
                    <a:pos x="T84" y="T85"/>
                  </a:cxn>
                  <a:cxn ang="T151">
                    <a:pos x="T86" y="T87"/>
                  </a:cxn>
                  <a:cxn ang="T152">
                    <a:pos x="T88" y="T89"/>
                  </a:cxn>
                  <a:cxn ang="T153">
                    <a:pos x="T90" y="T91"/>
                  </a:cxn>
                  <a:cxn ang="T154">
                    <a:pos x="T92" y="T93"/>
                  </a:cxn>
                  <a:cxn ang="T155">
                    <a:pos x="T94" y="T95"/>
                  </a:cxn>
                  <a:cxn ang="T156">
                    <a:pos x="T96" y="T97"/>
                  </a:cxn>
                  <a:cxn ang="T157">
                    <a:pos x="T98" y="T99"/>
                  </a:cxn>
                  <a:cxn ang="T158">
                    <a:pos x="T100" y="T101"/>
                  </a:cxn>
                  <a:cxn ang="T159">
                    <a:pos x="T102" y="T103"/>
                  </a:cxn>
                  <a:cxn ang="T160">
                    <a:pos x="T104" y="T105"/>
                  </a:cxn>
                  <a:cxn ang="T161">
                    <a:pos x="T106" y="T107"/>
                  </a:cxn>
                </a:cxnLst>
                <a:rect l="0" t="0" r="r" b="b"/>
                <a:pathLst>
                  <a:path w="152" h="294">
                    <a:moveTo>
                      <a:pt x="145" y="13"/>
                    </a:moveTo>
                    <a:lnTo>
                      <a:pt x="139" y="6"/>
                    </a:lnTo>
                    <a:lnTo>
                      <a:pt x="133" y="6"/>
                    </a:lnTo>
                    <a:lnTo>
                      <a:pt x="126" y="0"/>
                    </a:lnTo>
                    <a:lnTo>
                      <a:pt x="120" y="0"/>
                    </a:lnTo>
                    <a:lnTo>
                      <a:pt x="114" y="0"/>
                    </a:lnTo>
                    <a:lnTo>
                      <a:pt x="108" y="0"/>
                    </a:lnTo>
                    <a:lnTo>
                      <a:pt x="101" y="0"/>
                    </a:lnTo>
                    <a:lnTo>
                      <a:pt x="95" y="0"/>
                    </a:lnTo>
                    <a:lnTo>
                      <a:pt x="89" y="6"/>
                    </a:lnTo>
                    <a:lnTo>
                      <a:pt x="89" y="13"/>
                    </a:lnTo>
                    <a:lnTo>
                      <a:pt x="82" y="13"/>
                    </a:lnTo>
                    <a:lnTo>
                      <a:pt x="82" y="19"/>
                    </a:lnTo>
                    <a:lnTo>
                      <a:pt x="76" y="19"/>
                    </a:lnTo>
                    <a:lnTo>
                      <a:pt x="76" y="26"/>
                    </a:lnTo>
                    <a:lnTo>
                      <a:pt x="76" y="33"/>
                    </a:lnTo>
                    <a:lnTo>
                      <a:pt x="70" y="33"/>
                    </a:lnTo>
                    <a:lnTo>
                      <a:pt x="70" y="39"/>
                    </a:lnTo>
                    <a:lnTo>
                      <a:pt x="63" y="39"/>
                    </a:lnTo>
                    <a:lnTo>
                      <a:pt x="57" y="39"/>
                    </a:lnTo>
                    <a:lnTo>
                      <a:pt x="51" y="39"/>
                    </a:lnTo>
                    <a:lnTo>
                      <a:pt x="44" y="39"/>
                    </a:lnTo>
                    <a:lnTo>
                      <a:pt x="38" y="39"/>
                    </a:lnTo>
                    <a:lnTo>
                      <a:pt x="38" y="33"/>
                    </a:lnTo>
                    <a:lnTo>
                      <a:pt x="32" y="33"/>
                    </a:lnTo>
                    <a:lnTo>
                      <a:pt x="25" y="33"/>
                    </a:lnTo>
                    <a:lnTo>
                      <a:pt x="25" y="26"/>
                    </a:lnTo>
                    <a:lnTo>
                      <a:pt x="19" y="33"/>
                    </a:lnTo>
                    <a:lnTo>
                      <a:pt x="19" y="26"/>
                    </a:lnTo>
                    <a:lnTo>
                      <a:pt x="13" y="33"/>
                    </a:lnTo>
                    <a:lnTo>
                      <a:pt x="7" y="33"/>
                    </a:lnTo>
                    <a:lnTo>
                      <a:pt x="0" y="39"/>
                    </a:lnTo>
                    <a:lnTo>
                      <a:pt x="7" y="39"/>
                    </a:lnTo>
                    <a:lnTo>
                      <a:pt x="13" y="46"/>
                    </a:lnTo>
                    <a:lnTo>
                      <a:pt x="19" y="46"/>
                    </a:lnTo>
                    <a:lnTo>
                      <a:pt x="19" y="52"/>
                    </a:lnTo>
                    <a:lnTo>
                      <a:pt x="19" y="59"/>
                    </a:lnTo>
                    <a:lnTo>
                      <a:pt x="19" y="65"/>
                    </a:lnTo>
                    <a:lnTo>
                      <a:pt x="19" y="72"/>
                    </a:lnTo>
                    <a:lnTo>
                      <a:pt x="13" y="65"/>
                    </a:lnTo>
                    <a:lnTo>
                      <a:pt x="13" y="72"/>
                    </a:lnTo>
                    <a:lnTo>
                      <a:pt x="19" y="72"/>
                    </a:lnTo>
                    <a:lnTo>
                      <a:pt x="19" y="78"/>
                    </a:lnTo>
                    <a:lnTo>
                      <a:pt x="19" y="85"/>
                    </a:lnTo>
                    <a:lnTo>
                      <a:pt x="25" y="85"/>
                    </a:lnTo>
                    <a:lnTo>
                      <a:pt x="32" y="91"/>
                    </a:lnTo>
                    <a:lnTo>
                      <a:pt x="25" y="91"/>
                    </a:lnTo>
                    <a:lnTo>
                      <a:pt x="19" y="91"/>
                    </a:lnTo>
                    <a:lnTo>
                      <a:pt x="13" y="91"/>
                    </a:lnTo>
                    <a:lnTo>
                      <a:pt x="13" y="98"/>
                    </a:lnTo>
                    <a:lnTo>
                      <a:pt x="7" y="98"/>
                    </a:lnTo>
                    <a:lnTo>
                      <a:pt x="13" y="98"/>
                    </a:lnTo>
                    <a:lnTo>
                      <a:pt x="13" y="105"/>
                    </a:lnTo>
                    <a:lnTo>
                      <a:pt x="19" y="105"/>
                    </a:lnTo>
                    <a:lnTo>
                      <a:pt x="19" y="111"/>
                    </a:lnTo>
                    <a:lnTo>
                      <a:pt x="25" y="111"/>
                    </a:lnTo>
                    <a:lnTo>
                      <a:pt x="25" y="118"/>
                    </a:lnTo>
                    <a:lnTo>
                      <a:pt x="32" y="118"/>
                    </a:lnTo>
                    <a:lnTo>
                      <a:pt x="32" y="124"/>
                    </a:lnTo>
                    <a:lnTo>
                      <a:pt x="38" y="124"/>
                    </a:lnTo>
                    <a:lnTo>
                      <a:pt x="38" y="131"/>
                    </a:lnTo>
                    <a:lnTo>
                      <a:pt x="44" y="131"/>
                    </a:lnTo>
                    <a:lnTo>
                      <a:pt x="51" y="131"/>
                    </a:lnTo>
                    <a:lnTo>
                      <a:pt x="44" y="137"/>
                    </a:lnTo>
                    <a:lnTo>
                      <a:pt x="38" y="137"/>
                    </a:lnTo>
                    <a:lnTo>
                      <a:pt x="32" y="137"/>
                    </a:lnTo>
                    <a:lnTo>
                      <a:pt x="25" y="137"/>
                    </a:lnTo>
                    <a:lnTo>
                      <a:pt x="19" y="144"/>
                    </a:lnTo>
                    <a:lnTo>
                      <a:pt x="19" y="150"/>
                    </a:lnTo>
                    <a:lnTo>
                      <a:pt x="19" y="157"/>
                    </a:lnTo>
                    <a:lnTo>
                      <a:pt x="19" y="163"/>
                    </a:lnTo>
                    <a:lnTo>
                      <a:pt x="19" y="157"/>
                    </a:lnTo>
                    <a:lnTo>
                      <a:pt x="25" y="157"/>
                    </a:lnTo>
                    <a:lnTo>
                      <a:pt x="32" y="157"/>
                    </a:lnTo>
                    <a:lnTo>
                      <a:pt x="32" y="163"/>
                    </a:lnTo>
                    <a:lnTo>
                      <a:pt x="38" y="163"/>
                    </a:lnTo>
                    <a:lnTo>
                      <a:pt x="38" y="170"/>
                    </a:lnTo>
                    <a:lnTo>
                      <a:pt x="32" y="177"/>
                    </a:lnTo>
                    <a:lnTo>
                      <a:pt x="32" y="183"/>
                    </a:lnTo>
                    <a:lnTo>
                      <a:pt x="25" y="183"/>
                    </a:lnTo>
                    <a:lnTo>
                      <a:pt x="19" y="183"/>
                    </a:lnTo>
                    <a:lnTo>
                      <a:pt x="13" y="183"/>
                    </a:lnTo>
                    <a:lnTo>
                      <a:pt x="7" y="177"/>
                    </a:lnTo>
                    <a:lnTo>
                      <a:pt x="0" y="170"/>
                    </a:lnTo>
                    <a:lnTo>
                      <a:pt x="0" y="177"/>
                    </a:lnTo>
                    <a:lnTo>
                      <a:pt x="0" y="183"/>
                    </a:lnTo>
                    <a:lnTo>
                      <a:pt x="0" y="190"/>
                    </a:lnTo>
                    <a:lnTo>
                      <a:pt x="7" y="196"/>
                    </a:lnTo>
                    <a:lnTo>
                      <a:pt x="7" y="203"/>
                    </a:lnTo>
                    <a:lnTo>
                      <a:pt x="13" y="209"/>
                    </a:lnTo>
                    <a:lnTo>
                      <a:pt x="19" y="216"/>
                    </a:lnTo>
                    <a:lnTo>
                      <a:pt x="25" y="222"/>
                    </a:lnTo>
                    <a:lnTo>
                      <a:pt x="32" y="229"/>
                    </a:lnTo>
                    <a:lnTo>
                      <a:pt x="38" y="229"/>
                    </a:lnTo>
                    <a:lnTo>
                      <a:pt x="38" y="235"/>
                    </a:lnTo>
                    <a:lnTo>
                      <a:pt x="44" y="235"/>
                    </a:lnTo>
                    <a:lnTo>
                      <a:pt x="51" y="235"/>
                    </a:lnTo>
                    <a:lnTo>
                      <a:pt x="51" y="242"/>
                    </a:lnTo>
                    <a:lnTo>
                      <a:pt x="57" y="242"/>
                    </a:lnTo>
                    <a:lnTo>
                      <a:pt x="63" y="242"/>
                    </a:lnTo>
                    <a:lnTo>
                      <a:pt x="70" y="242"/>
                    </a:lnTo>
                    <a:lnTo>
                      <a:pt x="76" y="242"/>
                    </a:lnTo>
                    <a:lnTo>
                      <a:pt x="82" y="242"/>
                    </a:lnTo>
                    <a:lnTo>
                      <a:pt x="89" y="242"/>
                    </a:lnTo>
                    <a:lnTo>
                      <a:pt x="89" y="248"/>
                    </a:lnTo>
                    <a:lnTo>
                      <a:pt x="95" y="248"/>
                    </a:lnTo>
                    <a:lnTo>
                      <a:pt x="89" y="255"/>
                    </a:lnTo>
                    <a:lnTo>
                      <a:pt x="82" y="255"/>
                    </a:lnTo>
                    <a:lnTo>
                      <a:pt x="82" y="262"/>
                    </a:lnTo>
                    <a:lnTo>
                      <a:pt x="76" y="262"/>
                    </a:lnTo>
                    <a:lnTo>
                      <a:pt x="76" y="268"/>
                    </a:lnTo>
                    <a:lnTo>
                      <a:pt x="70" y="268"/>
                    </a:lnTo>
                    <a:lnTo>
                      <a:pt x="82" y="268"/>
                    </a:lnTo>
                    <a:lnTo>
                      <a:pt x="89" y="268"/>
                    </a:lnTo>
                    <a:lnTo>
                      <a:pt x="95" y="275"/>
                    </a:lnTo>
                    <a:lnTo>
                      <a:pt x="101" y="275"/>
                    </a:lnTo>
                    <a:lnTo>
                      <a:pt x="101" y="281"/>
                    </a:lnTo>
                    <a:lnTo>
                      <a:pt x="95" y="281"/>
                    </a:lnTo>
                    <a:lnTo>
                      <a:pt x="89" y="281"/>
                    </a:lnTo>
                    <a:lnTo>
                      <a:pt x="95" y="288"/>
                    </a:lnTo>
                    <a:lnTo>
                      <a:pt x="101" y="288"/>
                    </a:lnTo>
                    <a:lnTo>
                      <a:pt x="101" y="294"/>
                    </a:lnTo>
                    <a:lnTo>
                      <a:pt x="108" y="294"/>
                    </a:lnTo>
                    <a:lnTo>
                      <a:pt x="114" y="294"/>
                    </a:lnTo>
                    <a:lnTo>
                      <a:pt x="120" y="294"/>
                    </a:lnTo>
                    <a:lnTo>
                      <a:pt x="126" y="294"/>
                    </a:lnTo>
                    <a:lnTo>
                      <a:pt x="133" y="294"/>
                    </a:lnTo>
                    <a:lnTo>
                      <a:pt x="139" y="294"/>
                    </a:lnTo>
                    <a:lnTo>
                      <a:pt x="145" y="294"/>
                    </a:lnTo>
                    <a:lnTo>
                      <a:pt x="145" y="288"/>
                    </a:lnTo>
                    <a:lnTo>
                      <a:pt x="152" y="281"/>
                    </a:lnTo>
                    <a:lnTo>
                      <a:pt x="152" y="275"/>
                    </a:lnTo>
                    <a:lnTo>
                      <a:pt x="152" y="268"/>
                    </a:lnTo>
                    <a:lnTo>
                      <a:pt x="152" y="262"/>
                    </a:lnTo>
                    <a:lnTo>
                      <a:pt x="152" y="255"/>
                    </a:lnTo>
                    <a:lnTo>
                      <a:pt x="152" y="248"/>
                    </a:lnTo>
                    <a:lnTo>
                      <a:pt x="152" y="242"/>
                    </a:lnTo>
                    <a:lnTo>
                      <a:pt x="152" y="235"/>
                    </a:lnTo>
                    <a:lnTo>
                      <a:pt x="152" y="229"/>
                    </a:lnTo>
                    <a:lnTo>
                      <a:pt x="152" y="222"/>
                    </a:lnTo>
                    <a:lnTo>
                      <a:pt x="152" y="216"/>
                    </a:lnTo>
                    <a:lnTo>
                      <a:pt x="145" y="209"/>
                    </a:lnTo>
                    <a:lnTo>
                      <a:pt x="145" y="203"/>
                    </a:lnTo>
                    <a:lnTo>
                      <a:pt x="145" y="190"/>
                    </a:lnTo>
                    <a:lnTo>
                      <a:pt x="139" y="183"/>
                    </a:lnTo>
                    <a:lnTo>
                      <a:pt x="145" y="177"/>
                    </a:lnTo>
                    <a:lnTo>
                      <a:pt x="139" y="170"/>
                    </a:lnTo>
                    <a:lnTo>
                      <a:pt x="139" y="163"/>
                    </a:lnTo>
                    <a:lnTo>
                      <a:pt x="145" y="150"/>
                    </a:lnTo>
                    <a:lnTo>
                      <a:pt x="152" y="124"/>
                    </a:lnTo>
                    <a:lnTo>
                      <a:pt x="145" y="98"/>
                    </a:lnTo>
                    <a:lnTo>
                      <a:pt x="139" y="78"/>
                    </a:lnTo>
                    <a:lnTo>
                      <a:pt x="145" y="59"/>
                    </a:lnTo>
                    <a:lnTo>
                      <a:pt x="152" y="33"/>
                    </a:lnTo>
                    <a:lnTo>
                      <a:pt x="145" y="13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2" name="Freeform 13">
                <a:extLst>
                  <a:ext uri="{FF2B5EF4-FFF2-40B4-BE49-F238E27FC236}">
                    <a16:creationId xmlns:a16="http://schemas.microsoft.com/office/drawing/2014/main" id="{190E2EF2-2B48-43ED-AD03-5A7403F817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82" y="2804"/>
                <a:ext cx="51" cy="53"/>
              </a:xfrm>
              <a:custGeom>
                <a:avLst/>
                <a:gdLst>
                  <a:gd name="T0" fmla="*/ 51 w 51"/>
                  <a:gd name="T1" fmla="*/ 26 h 53"/>
                  <a:gd name="T2" fmla="*/ 51 w 51"/>
                  <a:gd name="T3" fmla="*/ 20 h 53"/>
                  <a:gd name="T4" fmla="*/ 44 w 51"/>
                  <a:gd name="T5" fmla="*/ 13 h 53"/>
                  <a:gd name="T6" fmla="*/ 38 w 51"/>
                  <a:gd name="T7" fmla="*/ 13 h 53"/>
                  <a:gd name="T8" fmla="*/ 32 w 51"/>
                  <a:gd name="T9" fmla="*/ 13 h 53"/>
                  <a:gd name="T10" fmla="*/ 25 w 51"/>
                  <a:gd name="T11" fmla="*/ 13 h 53"/>
                  <a:gd name="T12" fmla="*/ 19 w 51"/>
                  <a:gd name="T13" fmla="*/ 7 h 53"/>
                  <a:gd name="T14" fmla="*/ 19 w 51"/>
                  <a:gd name="T15" fmla="*/ 7 h 53"/>
                  <a:gd name="T16" fmla="*/ 13 w 51"/>
                  <a:gd name="T17" fmla="*/ 7 h 53"/>
                  <a:gd name="T18" fmla="*/ 13 w 51"/>
                  <a:gd name="T19" fmla="*/ 7 h 53"/>
                  <a:gd name="T20" fmla="*/ 13 w 51"/>
                  <a:gd name="T21" fmla="*/ 7 h 53"/>
                  <a:gd name="T22" fmla="*/ 13 w 51"/>
                  <a:gd name="T23" fmla="*/ 7 h 53"/>
                  <a:gd name="T24" fmla="*/ 13 w 51"/>
                  <a:gd name="T25" fmla="*/ 7 h 53"/>
                  <a:gd name="T26" fmla="*/ 7 w 51"/>
                  <a:gd name="T27" fmla="*/ 0 h 53"/>
                  <a:gd name="T28" fmla="*/ 7 w 51"/>
                  <a:gd name="T29" fmla="*/ 0 h 53"/>
                  <a:gd name="T30" fmla="*/ 0 w 51"/>
                  <a:gd name="T31" fmla="*/ 7 h 53"/>
                  <a:gd name="T32" fmla="*/ 7 w 51"/>
                  <a:gd name="T33" fmla="*/ 7 h 53"/>
                  <a:gd name="T34" fmla="*/ 7 w 51"/>
                  <a:gd name="T35" fmla="*/ 13 h 53"/>
                  <a:gd name="T36" fmla="*/ 13 w 51"/>
                  <a:gd name="T37" fmla="*/ 13 h 53"/>
                  <a:gd name="T38" fmla="*/ 7 w 51"/>
                  <a:gd name="T39" fmla="*/ 20 h 53"/>
                  <a:gd name="T40" fmla="*/ 0 w 51"/>
                  <a:gd name="T41" fmla="*/ 20 h 53"/>
                  <a:gd name="T42" fmla="*/ 0 w 51"/>
                  <a:gd name="T43" fmla="*/ 26 h 53"/>
                  <a:gd name="T44" fmla="*/ 7 w 51"/>
                  <a:gd name="T45" fmla="*/ 26 h 53"/>
                  <a:gd name="T46" fmla="*/ 7 w 51"/>
                  <a:gd name="T47" fmla="*/ 26 h 53"/>
                  <a:gd name="T48" fmla="*/ 7 w 51"/>
                  <a:gd name="T49" fmla="*/ 26 h 53"/>
                  <a:gd name="T50" fmla="*/ 13 w 51"/>
                  <a:gd name="T51" fmla="*/ 26 h 53"/>
                  <a:gd name="T52" fmla="*/ 13 w 51"/>
                  <a:gd name="T53" fmla="*/ 33 h 53"/>
                  <a:gd name="T54" fmla="*/ 7 w 51"/>
                  <a:gd name="T55" fmla="*/ 33 h 53"/>
                  <a:gd name="T56" fmla="*/ 13 w 51"/>
                  <a:gd name="T57" fmla="*/ 33 h 53"/>
                  <a:gd name="T58" fmla="*/ 13 w 51"/>
                  <a:gd name="T59" fmla="*/ 40 h 53"/>
                  <a:gd name="T60" fmla="*/ 19 w 51"/>
                  <a:gd name="T61" fmla="*/ 40 h 53"/>
                  <a:gd name="T62" fmla="*/ 25 w 51"/>
                  <a:gd name="T63" fmla="*/ 40 h 53"/>
                  <a:gd name="T64" fmla="*/ 25 w 51"/>
                  <a:gd name="T65" fmla="*/ 40 h 53"/>
                  <a:gd name="T66" fmla="*/ 32 w 51"/>
                  <a:gd name="T67" fmla="*/ 40 h 53"/>
                  <a:gd name="T68" fmla="*/ 32 w 51"/>
                  <a:gd name="T69" fmla="*/ 40 h 53"/>
                  <a:gd name="T70" fmla="*/ 32 w 51"/>
                  <a:gd name="T71" fmla="*/ 46 h 53"/>
                  <a:gd name="T72" fmla="*/ 32 w 51"/>
                  <a:gd name="T73" fmla="*/ 46 h 53"/>
                  <a:gd name="T74" fmla="*/ 38 w 51"/>
                  <a:gd name="T75" fmla="*/ 53 h 53"/>
                  <a:gd name="T76" fmla="*/ 44 w 51"/>
                  <a:gd name="T77" fmla="*/ 53 h 53"/>
                  <a:gd name="T78" fmla="*/ 44 w 51"/>
                  <a:gd name="T79" fmla="*/ 46 h 53"/>
                  <a:gd name="T80" fmla="*/ 51 w 51"/>
                  <a:gd name="T81" fmla="*/ 46 h 53"/>
                  <a:gd name="T82" fmla="*/ 51 w 51"/>
                  <a:gd name="T83" fmla="*/ 46 h 53"/>
                  <a:gd name="T84" fmla="*/ 51 w 51"/>
                  <a:gd name="T85" fmla="*/ 40 h 53"/>
                  <a:gd name="T86" fmla="*/ 51 w 51"/>
                  <a:gd name="T87" fmla="*/ 33 h 53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</a:gdLst>
                <a:ahLst/>
                <a:cxnLst>
                  <a:cxn ang="T88">
                    <a:pos x="T0" y="T1"/>
                  </a:cxn>
                  <a:cxn ang="T89">
                    <a:pos x="T2" y="T3"/>
                  </a:cxn>
                  <a:cxn ang="T90">
                    <a:pos x="T4" y="T5"/>
                  </a:cxn>
                  <a:cxn ang="T91">
                    <a:pos x="T6" y="T7"/>
                  </a:cxn>
                  <a:cxn ang="T92">
                    <a:pos x="T8" y="T9"/>
                  </a:cxn>
                  <a:cxn ang="T93">
                    <a:pos x="T10" y="T11"/>
                  </a:cxn>
                  <a:cxn ang="T94">
                    <a:pos x="T12" y="T13"/>
                  </a:cxn>
                  <a:cxn ang="T95">
                    <a:pos x="T14" y="T15"/>
                  </a:cxn>
                  <a:cxn ang="T96">
                    <a:pos x="T16" y="T17"/>
                  </a:cxn>
                  <a:cxn ang="T97">
                    <a:pos x="T18" y="T19"/>
                  </a:cxn>
                  <a:cxn ang="T98">
                    <a:pos x="T20" y="T21"/>
                  </a:cxn>
                  <a:cxn ang="T99">
                    <a:pos x="T22" y="T23"/>
                  </a:cxn>
                  <a:cxn ang="T100">
                    <a:pos x="T24" y="T25"/>
                  </a:cxn>
                  <a:cxn ang="T101">
                    <a:pos x="T26" y="T27"/>
                  </a:cxn>
                  <a:cxn ang="T102">
                    <a:pos x="T28" y="T29"/>
                  </a:cxn>
                  <a:cxn ang="T103">
                    <a:pos x="T30" y="T31"/>
                  </a:cxn>
                  <a:cxn ang="T104">
                    <a:pos x="T32" y="T33"/>
                  </a:cxn>
                  <a:cxn ang="T105">
                    <a:pos x="T34" y="T35"/>
                  </a:cxn>
                  <a:cxn ang="T106">
                    <a:pos x="T36" y="T37"/>
                  </a:cxn>
                  <a:cxn ang="T107">
                    <a:pos x="T38" y="T39"/>
                  </a:cxn>
                  <a:cxn ang="T108">
                    <a:pos x="T40" y="T41"/>
                  </a:cxn>
                  <a:cxn ang="T109">
                    <a:pos x="T42" y="T43"/>
                  </a:cxn>
                  <a:cxn ang="T110">
                    <a:pos x="T44" y="T45"/>
                  </a:cxn>
                  <a:cxn ang="T111">
                    <a:pos x="T46" y="T47"/>
                  </a:cxn>
                  <a:cxn ang="T112">
                    <a:pos x="T48" y="T49"/>
                  </a:cxn>
                  <a:cxn ang="T113">
                    <a:pos x="T50" y="T51"/>
                  </a:cxn>
                  <a:cxn ang="T114">
                    <a:pos x="T52" y="T53"/>
                  </a:cxn>
                  <a:cxn ang="T115">
                    <a:pos x="T54" y="T55"/>
                  </a:cxn>
                  <a:cxn ang="T116">
                    <a:pos x="T56" y="T57"/>
                  </a:cxn>
                  <a:cxn ang="T117">
                    <a:pos x="T58" y="T59"/>
                  </a:cxn>
                  <a:cxn ang="T118">
                    <a:pos x="T60" y="T61"/>
                  </a:cxn>
                  <a:cxn ang="T119">
                    <a:pos x="T62" y="T63"/>
                  </a:cxn>
                  <a:cxn ang="T120">
                    <a:pos x="T64" y="T65"/>
                  </a:cxn>
                  <a:cxn ang="T121">
                    <a:pos x="T66" y="T67"/>
                  </a:cxn>
                  <a:cxn ang="T122">
                    <a:pos x="T68" y="T69"/>
                  </a:cxn>
                  <a:cxn ang="T123">
                    <a:pos x="T70" y="T71"/>
                  </a:cxn>
                  <a:cxn ang="T124">
                    <a:pos x="T72" y="T73"/>
                  </a:cxn>
                  <a:cxn ang="T125">
                    <a:pos x="T74" y="T75"/>
                  </a:cxn>
                  <a:cxn ang="T126">
                    <a:pos x="T76" y="T77"/>
                  </a:cxn>
                  <a:cxn ang="T127">
                    <a:pos x="T78" y="T79"/>
                  </a:cxn>
                  <a:cxn ang="T128">
                    <a:pos x="T80" y="T81"/>
                  </a:cxn>
                  <a:cxn ang="T129">
                    <a:pos x="T82" y="T83"/>
                  </a:cxn>
                  <a:cxn ang="T130">
                    <a:pos x="T84" y="T85"/>
                  </a:cxn>
                  <a:cxn ang="T131">
                    <a:pos x="T86" y="T87"/>
                  </a:cxn>
                </a:cxnLst>
                <a:rect l="0" t="0" r="r" b="b"/>
                <a:pathLst>
                  <a:path w="51" h="53">
                    <a:moveTo>
                      <a:pt x="51" y="33"/>
                    </a:moveTo>
                    <a:lnTo>
                      <a:pt x="51" y="26"/>
                    </a:lnTo>
                    <a:lnTo>
                      <a:pt x="51" y="20"/>
                    </a:lnTo>
                    <a:lnTo>
                      <a:pt x="44" y="20"/>
                    </a:lnTo>
                    <a:lnTo>
                      <a:pt x="44" y="13"/>
                    </a:lnTo>
                    <a:lnTo>
                      <a:pt x="38" y="13"/>
                    </a:lnTo>
                    <a:lnTo>
                      <a:pt x="32" y="13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9" y="7"/>
                    </a:lnTo>
                    <a:lnTo>
                      <a:pt x="13" y="7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13"/>
                    </a:lnTo>
                    <a:lnTo>
                      <a:pt x="13" y="13"/>
                    </a:lnTo>
                    <a:lnTo>
                      <a:pt x="13" y="20"/>
                    </a:lnTo>
                    <a:lnTo>
                      <a:pt x="13" y="13"/>
                    </a:lnTo>
                    <a:lnTo>
                      <a:pt x="7" y="13"/>
                    </a:lnTo>
                    <a:lnTo>
                      <a:pt x="7" y="20"/>
                    </a:lnTo>
                    <a:lnTo>
                      <a:pt x="0" y="20"/>
                    </a:lnTo>
                    <a:lnTo>
                      <a:pt x="0" y="26"/>
                    </a:lnTo>
                    <a:lnTo>
                      <a:pt x="7" y="26"/>
                    </a:lnTo>
                    <a:lnTo>
                      <a:pt x="13" y="26"/>
                    </a:lnTo>
                    <a:lnTo>
                      <a:pt x="13" y="33"/>
                    </a:lnTo>
                    <a:lnTo>
                      <a:pt x="7" y="33"/>
                    </a:lnTo>
                    <a:lnTo>
                      <a:pt x="7" y="26"/>
                    </a:lnTo>
                    <a:lnTo>
                      <a:pt x="7" y="33"/>
                    </a:lnTo>
                    <a:lnTo>
                      <a:pt x="13" y="33"/>
                    </a:lnTo>
                    <a:lnTo>
                      <a:pt x="13" y="40"/>
                    </a:lnTo>
                    <a:lnTo>
                      <a:pt x="19" y="40"/>
                    </a:lnTo>
                    <a:lnTo>
                      <a:pt x="25" y="40"/>
                    </a:lnTo>
                    <a:lnTo>
                      <a:pt x="32" y="40"/>
                    </a:lnTo>
                    <a:lnTo>
                      <a:pt x="32" y="46"/>
                    </a:lnTo>
                    <a:lnTo>
                      <a:pt x="38" y="46"/>
                    </a:lnTo>
                    <a:lnTo>
                      <a:pt x="38" y="53"/>
                    </a:lnTo>
                    <a:lnTo>
                      <a:pt x="44" y="53"/>
                    </a:lnTo>
                    <a:lnTo>
                      <a:pt x="44" y="46"/>
                    </a:lnTo>
                    <a:lnTo>
                      <a:pt x="51" y="46"/>
                    </a:lnTo>
                    <a:lnTo>
                      <a:pt x="51" y="40"/>
                    </a:lnTo>
                    <a:lnTo>
                      <a:pt x="51" y="33"/>
                    </a:lnTo>
                    <a:close/>
                  </a:path>
                </a:pathLst>
              </a:custGeom>
              <a:solidFill>
                <a:srgbClr val="F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3" name="Freeform 14">
                <a:extLst>
                  <a:ext uri="{FF2B5EF4-FFF2-40B4-BE49-F238E27FC236}">
                    <a16:creationId xmlns:a16="http://schemas.microsoft.com/office/drawing/2014/main" id="{5DEC27C8-1D6C-45C8-93FC-45EFF2877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00" y="2837"/>
                <a:ext cx="139" cy="177"/>
              </a:xfrm>
              <a:custGeom>
                <a:avLst/>
                <a:gdLst>
                  <a:gd name="T0" fmla="*/ 120 w 139"/>
                  <a:gd name="T1" fmla="*/ 13 h 177"/>
                  <a:gd name="T2" fmla="*/ 101 w 139"/>
                  <a:gd name="T3" fmla="*/ 13 h 177"/>
                  <a:gd name="T4" fmla="*/ 82 w 139"/>
                  <a:gd name="T5" fmla="*/ 13 h 177"/>
                  <a:gd name="T6" fmla="*/ 70 w 139"/>
                  <a:gd name="T7" fmla="*/ 0 h 177"/>
                  <a:gd name="T8" fmla="*/ 76 w 139"/>
                  <a:gd name="T9" fmla="*/ 20 h 177"/>
                  <a:gd name="T10" fmla="*/ 38 w 139"/>
                  <a:gd name="T11" fmla="*/ 7 h 177"/>
                  <a:gd name="T12" fmla="*/ 25 w 139"/>
                  <a:gd name="T13" fmla="*/ 13 h 177"/>
                  <a:gd name="T14" fmla="*/ 32 w 139"/>
                  <a:gd name="T15" fmla="*/ 20 h 177"/>
                  <a:gd name="T16" fmla="*/ 13 w 139"/>
                  <a:gd name="T17" fmla="*/ 26 h 177"/>
                  <a:gd name="T18" fmla="*/ 19 w 139"/>
                  <a:gd name="T19" fmla="*/ 39 h 177"/>
                  <a:gd name="T20" fmla="*/ 25 w 139"/>
                  <a:gd name="T21" fmla="*/ 46 h 177"/>
                  <a:gd name="T22" fmla="*/ 25 w 139"/>
                  <a:gd name="T23" fmla="*/ 65 h 177"/>
                  <a:gd name="T24" fmla="*/ 19 w 139"/>
                  <a:gd name="T25" fmla="*/ 79 h 177"/>
                  <a:gd name="T26" fmla="*/ 6 w 139"/>
                  <a:gd name="T27" fmla="*/ 79 h 177"/>
                  <a:gd name="T28" fmla="*/ 6 w 139"/>
                  <a:gd name="T29" fmla="*/ 85 h 177"/>
                  <a:gd name="T30" fmla="*/ 25 w 139"/>
                  <a:gd name="T31" fmla="*/ 92 h 177"/>
                  <a:gd name="T32" fmla="*/ 44 w 139"/>
                  <a:gd name="T33" fmla="*/ 79 h 177"/>
                  <a:gd name="T34" fmla="*/ 51 w 139"/>
                  <a:gd name="T35" fmla="*/ 85 h 177"/>
                  <a:gd name="T36" fmla="*/ 38 w 139"/>
                  <a:gd name="T37" fmla="*/ 105 h 177"/>
                  <a:gd name="T38" fmla="*/ 32 w 139"/>
                  <a:gd name="T39" fmla="*/ 118 h 177"/>
                  <a:gd name="T40" fmla="*/ 44 w 139"/>
                  <a:gd name="T41" fmla="*/ 124 h 177"/>
                  <a:gd name="T42" fmla="*/ 57 w 139"/>
                  <a:gd name="T43" fmla="*/ 118 h 177"/>
                  <a:gd name="T44" fmla="*/ 70 w 139"/>
                  <a:gd name="T45" fmla="*/ 118 h 177"/>
                  <a:gd name="T46" fmla="*/ 70 w 139"/>
                  <a:gd name="T47" fmla="*/ 124 h 177"/>
                  <a:gd name="T48" fmla="*/ 70 w 139"/>
                  <a:gd name="T49" fmla="*/ 131 h 177"/>
                  <a:gd name="T50" fmla="*/ 63 w 139"/>
                  <a:gd name="T51" fmla="*/ 131 h 177"/>
                  <a:gd name="T52" fmla="*/ 51 w 139"/>
                  <a:gd name="T53" fmla="*/ 137 h 177"/>
                  <a:gd name="T54" fmla="*/ 57 w 139"/>
                  <a:gd name="T55" fmla="*/ 137 h 177"/>
                  <a:gd name="T56" fmla="*/ 63 w 139"/>
                  <a:gd name="T57" fmla="*/ 144 h 177"/>
                  <a:gd name="T58" fmla="*/ 70 w 139"/>
                  <a:gd name="T59" fmla="*/ 151 h 177"/>
                  <a:gd name="T60" fmla="*/ 82 w 139"/>
                  <a:gd name="T61" fmla="*/ 151 h 177"/>
                  <a:gd name="T62" fmla="*/ 89 w 139"/>
                  <a:gd name="T63" fmla="*/ 151 h 177"/>
                  <a:gd name="T64" fmla="*/ 95 w 139"/>
                  <a:gd name="T65" fmla="*/ 157 h 177"/>
                  <a:gd name="T66" fmla="*/ 89 w 139"/>
                  <a:gd name="T67" fmla="*/ 164 h 177"/>
                  <a:gd name="T68" fmla="*/ 82 w 139"/>
                  <a:gd name="T69" fmla="*/ 170 h 177"/>
                  <a:gd name="T70" fmla="*/ 76 w 139"/>
                  <a:gd name="T71" fmla="*/ 170 h 177"/>
                  <a:gd name="T72" fmla="*/ 76 w 139"/>
                  <a:gd name="T73" fmla="*/ 177 h 177"/>
                  <a:gd name="T74" fmla="*/ 89 w 139"/>
                  <a:gd name="T75" fmla="*/ 177 h 177"/>
                  <a:gd name="T76" fmla="*/ 101 w 139"/>
                  <a:gd name="T77" fmla="*/ 170 h 177"/>
                  <a:gd name="T78" fmla="*/ 120 w 139"/>
                  <a:gd name="T79" fmla="*/ 164 h 177"/>
                  <a:gd name="T80" fmla="*/ 139 w 139"/>
                  <a:gd name="T81" fmla="*/ 151 h 177"/>
                  <a:gd name="T82" fmla="*/ 139 w 139"/>
                  <a:gd name="T83" fmla="*/ 131 h 177"/>
                  <a:gd name="T84" fmla="*/ 133 w 139"/>
                  <a:gd name="T85" fmla="*/ 111 h 177"/>
                  <a:gd name="T86" fmla="*/ 133 w 139"/>
                  <a:gd name="T87" fmla="*/ 85 h 177"/>
                  <a:gd name="T88" fmla="*/ 133 w 139"/>
                  <a:gd name="T89" fmla="*/ 65 h 177"/>
                  <a:gd name="T90" fmla="*/ 139 w 139"/>
                  <a:gd name="T91" fmla="*/ 33 h 177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139" h="177">
                    <a:moveTo>
                      <a:pt x="133" y="26"/>
                    </a:moveTo>
                    <a:lnTo>
                      <a:pt x="133" y="20"/>
                    </a:lnTo>
                    <a:lnTo>
                      <a:pt x="120" y="13"/>
                    </a:lnTo>
                    <a:lnTo>
                      <a:pt x="114" y="13"/>
                    </a:lnTo>
                    <a:lnTo>
                      <a:pt x="107" y="7"/>
                    </a:lnTo>
                    <a:lnTo>
                      <a:pt x="101" y="13"/>
                    </a:lnTo>
                    <a:lnTo>
                      <a:pt x="95" y="20"/>
                    </a:lnTo>
                    <a:lnTo>
                      <a:pt x="89" y="13"/>
                    </a:lnTo>
                    <a:lnTo>
                      <a:pt x="82" y="13"/>
                    </a:lnTo>
                    <a:lnTo>
                      <a:pt x="82" y="7"/>
                    </a:lnTo>
                    <a:lnTo>
                      <a:pt x="76" y="7"/>
                    </a:lnTo>
                    <a:lnTo>
                      <a:pt x="70" y="0"/>
                    </a:lnTo>
                    <a:lnTo>
                      <a:pt x="57" y="0"/>
                    </a:lnTo>
                    <a:lnTo>
                      <a:pt x="63" y="13"/>
                    </a:lnTo>
                    <a:lnTo>
                      <a:pt x="76" y="20"/>
                    </a:lnTo>
                    <a:lnTo>
                      <a:pt x="76" y="26"/>
                    </a:lnTo>
                    <a:lnTo>
                      <a:pt x="57" y="20"/>
                    </a:lnTo>
                    <a:lnTo>
                      <a:pt x="38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25" y="13"/>
                    </a:lnTo>
                    <a:lnTo>
                      <a:pt x="32" y="20"/>
                    </a:lnTo>
                    <a:lnTo>
                      <a:pt x="38" y="26"/>
                    </a:lnTo>
                    <a:lnTo>
                      <a:pt x="32" y="20"/>
                    </a:lnTo>
                    <a:lnTo>
                      <a:pt x="25" y="20"/>
                    </a:lnTo>
                    <a:lnTo>
                      <a:pt x="19" y="20"/>
                    </a:lnTo>
                    <a:lnTo>
                      <a:pt x="13" y="26"/>
                    </a:lnTo>
                    <a:lnTo>
                      <a:pt x="6" y="26"/>
                    </a:lnTo>
                    <a:lnTo>
                      <a:pt x="13" y="33"/>
                    </a:lnTo>
                    <a:lnTo>
                      <a:pt x="19" y="39"/>
                    </a:lnTo>
                    <a:lnTo>
                      <a:pt x="19" y="46"/>
                    </a:lnTo>
                    <a:lnTo>
                      <a:pt x="25" y="46"/>
                    </a:lnTo>
                    <a:lnTo>
                      <a:pt x="32" y="52"/>
                    </a:lnTo>
                    <a:lnTo>
                      <a:pt x="32" y="59"/>
                    </a:lnTo>
                    <a:lnTo>
                      <a:pt x="25" y="65"/>
                    </a:lnTo>
                    <a:lnTo>
                      <a:pt x="25" y="72"/>
                    </a:lnTo>
                    <a:lnTo>
                      <a:pt x="19" y="79"/>
                    </a:lnTo>
                    <a:lnTo>
                      <a:pt x="13" y="79"/>
                    </a:lnTo>
                    <a:lnTo>
                      <a:pt x="6" y="79"/>
                    </a:lnTo>
                    <a:lnTo>
                      <a:pt x="6" y="85"/>
                    </a:lnTo>
                    <a:lnTo>
                      <a:pt x="0" y="85"/>
                    </a:lnTo>
                    <a:lnTo>
                      <a:pt x="6" y="85"/>
                    </a:lnTo>
                    <a:lnTo>
                      <a:pt x="13" y="92"/>
                    </a:lnTo>
                    <a:lnTo>
                      <a:pt x="19" y="92"/>
                    </a:lnTo>
                    <a:lnTo>
                      <a:pt x="25" y="92"/>
                    </a:lnTo>
                    <a:lnTo>
                      <a:pt x="32" y="92"/>
                    </a:lnTo>
                    <a:lnTo>
                      <a:pt x="44" y="85"/>
                    </a:lnTo>
                    <a:lnTo>
                      <a:pt x="44" y="79"/>
                    </a:lnTo>
                    <a:lnTo>
                      <a:pt x="51" y="79"/>
                    </a:lnTo>
                    <a:lnTo>
                      <a:pt x="57" y="72"/>
                    </a:lnTo>
                    <a:lnTo>
                      <a:pt x="51" y="85"/>
                    </a:lnTo>
                    <a:lnTo>
                      <a:pt x="44" y="92"/>
                    </a:lnTo>
                    <a:lnTo>
                      <a:pt x="44" y="98"/>
                    </a:lnTo>
                    <a:lnTo>
                      <a:pt x="38" y="105"/>
                    </a:lnTo>
                    <a:lnTo>
                      <a:pt x="38" y="111"/>
                    </a:lnTo>
                    <a:lnTo>
                      <a:pt x="38" y="118"/>
                    </a:lnTo>
                    <a:lnTo>
                      <a:pt x="32" y="118"/>
                    </a:lnTo>
                    <a:lnTo>
                      <a:pt x="38" y="124"/>
                    </a:lnTo>
                    <a:lnTo>
                      <a:pt x="44" y="124"/>
                    </a:lnTo>
                    <a:lnTo>
                      <a:pt x="51" y="118"/>
                    </a:lnTo>
                    <a:lnTo>
                      <a:pt x="57" y="118"/>
                    </a:lnTo>
                    <a:lnTo>
                      <a:pt x="63" y="118"/>
                    </a:lnTo>
                    <a:lnTo>
                      <a:pt x="70" y="118"/>
                    </a:lnTo>
                    <a:lnTo>
                      <a:pt x="70" y="124"/>
                    </a:lnTo>
                    <a:lnTo>
                      <a:pt x="76" y="124"/>
                    </a:lnTo>
                    <a:lnTo>
                      <a:pt x="76" y="131"/>
                    </a:lnTo>
                    <a:lnTo>
                      <a:pt x="70" y="131"/>
                    </a:lnTo>
                    <a:lnTo>
                      <a:pt x="70" y="137"/>
                    </a:lnTo>
                    <a:lnTo>
                      <a:pt x="63" y="131"/>
                    </a:lnTo>
                    <a:lnTo>
                      <a:pt x="57" y="131"/>
                    </a:lnTo>
                    <a:lnTo>
                      <a:pt x="51" y="137"/>
                    </a:lnTo>
                    <a:lnTo>
                      <a:pt x="57" y="137"/>
                    </a:lnTo>
                    <a:lnTo>
                      <a:pt x="57" y="144"/>
                    </a:lnTo>
                    <a:lnTo>
                      <a:pt x="63" y="144"/>
                    </a:lnTo>
                    <a:lnTo>
                      <a:pt x="70" y="151"/>
                    </a:lnTo>
                    <a:lnTo>
                      <a:pt x="76" y="144"/>
                    </a:lnTo>
                    <a:lnTo>
                      <a:pt x="82" y="151"/>
                    </a:lnTo>
                    <a:lnTo>
                      <a:pt x="89" y="151"/>
                    </a:lnTo>
                    <a:lnTo>
                      <a:pt x="95" y="151"/>
                    </a:lnTo>
                    <a:lnTo>
                      <a:pt x="95" y="157"/>
                    </a:lnTo>
                    <a:lnTo>
                      <a:pt x="89" y="164"/>
                    </a:lnTo>
                    <a:lnTo>
                      <a:pt x="82" y="170"/>
                    </a:lnTo>
                    <a:lnTo>
                      <a:pt x="76" y="170"/>
                    </a:lnTo>
                    <a:lnTo>
                      <a:pt x="76" y="177"/>
                    </a:lnTo>
                    <a:lnTo>
                      <a:pt x="82" y="177"/>
                    </a:lnTo>
                    <a:lnTo>
                      <a:pt x="89" y="177"/>
                    </a:lnTo>
                    <a:lnTo>
                      <a:pt x="95" y="177"/>
                    </a:lnTo>
                    <a:lnTo>
                      <a:pt x="101" y="170"/>
                    </a:lnTo>
                    <a:lnTo>
                      <a:pt x="114" y="164"/>
                    </a:lnTo>
                    <a:lnTo>
                      <a:pt x="120" y="164"/>
                    </a:lnTo>
                    <a:lnTo>
                      <a:pt x="133" y="164"/>
                    </a:lnTo>
                    <a:lnTo>
                      <a:pt x="133" y="157"/>
                    </a:lnTo>
                    <a:lnTo>
                      <a:pt x="139" y="151"/>
                    </a:lnTo>
                    <a:lnTo>
                      <a:pt x="139" y="144"/>
                    </a:lnTo>
                    <a:lnTo>
                      <a:pt x="139" y="137"/>
                    </a:lnTo>
                    <a:lnTo>
                      <a:pt x="139" y="131"/>
                    </a:lnTo>
                    <a:lnTo>
                      <a:pt x="139" y="124"/>
                    </a:lnTo>
                    <a:lnTo>
                      <a:pt x="133" y="118"/>
                    </a:lnTo>
                    <a:lnTo>
                      <a:pt x="133" y="111"/>
                    </a:lnTo>
                    <a:lnTo>
                      <a:pt x="133" y="105"/>
                    </a:lnTo>
                    <a:lnTo>
                      <a:pt x="133" y="98"/>
                    </a:lnTo>
                    <a:lnTo>
                      <a:pt x="133" y="85"/>
                    </a:lnTo>
                    <a:lnTo>
                      <a:pt x="133" y="79"/>
                    </a:lnTo>
                    <a:lnTo>
                      <a:pt x="133" y="65"/>
                    </a:lnTo>
                    <a:lnTo>
                      <a:pt x="139" y="59"/>
                    </a:lnTo>
                    <a:lnTo>
                      <a:pt x="139" y="46"/>
                    </a:lnTo>
                    <a:lnTo>
                      <a:pt x="139" y="33"/>
                    </a:lnTo>
                    <a:lnTo>
                      <a:pt x="133" y="26"/>
                    </a:lnTo>
                    <a:close/>
                  </a:path>
                </a:pathLst>
              </a:custGeom>
              <a:solidFill>
                <a:srgbClr val="E0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4" name="Freeform 15">
                <a:extLst>
                  <a:ext uri="{FF2B5EF4-FFF2-40B4-BE49-F238E27FC236}">
                    <a16:creationId xmlns:a16="http://schemas.microsoft.com/office/drawing/2014/main" id="{A103C6F7-B6ED-44FB-A91E-34F413D3B3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38" y="2850"/>
                <a:ext cx="101" cy="124"/>
              </a:xfrm>
              <a:custGeom>
                <a:avLst/>
                <a:gdLst>
                  <a:gd name="T0" fmla="*/ 95 w 101"/>
                  <a:gd name="T1" fmla="*/ 13 h 124"/>
                  <a:gd name="T2" fmla="*/ 82 w 101"/>
                  <a:gd name="T3" fmla="*/ 7 h 124"/>
                  <a:gd name="T4" fmla="*/ 76 w 101"/>
                  <a:gd name="T5" fmla="*/ 7 h 124"/>
                  <a:gd name="T6" fmla="*/ 63 w 101"/>
                  <a:gd name="T7" fmla="*/ 13 h 124"/>
                  <a:gd name="T8" fmla="*/ 57 w 101"/>
                  <a:gd name="T9" fmla="*/ 7 h 124"/>
                  <a:gd name="T10" fmla="*/ 51 w 101"/>
                  <a:gd name="T11" fmla="*/ 0 h 124"/>
                  <a:gd name="T12" fmla="*/ 44 w 101"/>
                  <a:gd name="T13" fmla="*/ 7 h 124"/>
                  <a:gd name="T14" fmla="*/ 57 w 101"/>
                  <a:gd name="T15" fmla="*/ 20 h 124"/>
                  <a:gd name="T16" fmla="*/ 32 w 101"/>
                  <a:gd name="T17" fmla="*/ 7 h 124"/>
                  <a:gd name="T18" fmla="*/ 19 w 101"/>
                  <a:gd name="T19" fmla="*/ 0 h 124"/>
                  <a:gd name="T20" fmla="*/ 25 w 101"/>
                  <a:gd name="T21" fmla="*/ 13 h 124"/>
                  <a:gd name="T22" fmla="*/ 25 w 101"/>
                  <a:gd name="T23" fmla="*/ 13 h 124"/>
                  <a:gd name="T24" fmla="*/ 13 w 101"/>
                  <a:gd name="T25" fmla="*/ 13 h 124"/>
                  <a:gd name="T26" fmla="*/ 6 w 101"/>
                  <a:gd name="T27" fmla="*/ 20 h 124"/>
                  <a:gd name="T28" fmla="*/ 13 w 101"/>
                  <a:gd name="T29" fmla="*/ 26 h 124"/>
                  <a:gd name="T30" fmla="*/ 19 w 101"/>
                  <a:gd name="T31" fmla="*/ 33 h 124"/>
                  <a:gd name="T32" fmla="*/ 25 w 101"/>
                  <a:gd name="T33" fmla="*/ 39 h 124"/>
                  <a:gd name="T34" fmla="*/ 25 w 101"/>
                  <a:gd name="T35" fmla="*/ 46 h 124"/>
                  <a:gd name="T36" fmla="*/ 19 w 101"/>
                  <a:gd name="T37" fmla="*/ 52 h 124"/>
                  <a:gd name="T38" fmla="*/ 13 w 101"/>
                  <a:gd name="T39" fmla="*/ 52 h 124"/>
                  <a:gd name="T40" fmla="*/ 6 w 101"/>
                  <a:gd name="T41" fmla="*/ 59 h 124"/>
                  <a:gd name="T42" fmla="*/ 0 w 101"/>
                  <a:gd name="T43" fmla="*/ 59 h 124"/>
                  <a:gd name="T44" fmla="*/ 6 w 101"/>
                  <a:gd name="T45" fmla="*/ 59 h 124"/>
                  <a:gd name="T46" fmla="*/ 19 w 101"/>
                  <a:gd name="T47" fmla="*/ 66 h 124"/>
                  <a:gd name="T48" fmla="*/ 32 w 101"/>
                  <a:gd name="T49" fmla="*/ 59 h 124"/>
                  <a:gd name="T50" fmla="*/ 38 w 101"/>
                  <a:gd name="T51" fmla="*/ 52 h 124"/>
                  <a:gd name="T52" fmla="*/ 38 w 101"/>
                  <a:gd name="T53" fmla="*/ 59 h 124"/>
                  <a:gd name="T54" fmla="*/ 32 w 101"/>
                  <a:gd name="T55" fmla="*/ 66 h 124"/>
                  <a:gd name="T56" fmla="*/ 32 w 101"/>
                  <a:gd name="T57" fmla="*/ 79 h 124"/>
                  <a:gd name="T58" fmla="*/ 32 w 101"/>
                  <a:gd name="T59" fmla="*/ 85 h 124"/>
                  <a:gd name="T60" fmla="*/ 44 w 101"/>
                  <a:gd name="T61" fmla="*/ 79 h 124"/>
                  <a:gd name="T62" fmla="*/ 51 w 101"/>
                  <a:gd name="T63" fmla="*/ 79 h 124"/>
                  <a:gd name="T64" fmla="*/ 51 w 101"/>
                  <a:gd name="T65" fmla="*/ 79 h 124"/>
                  <a:gd name="T66" fmla="*/ 51 w 101"/>
                  <a:gd name="T67" fmla="*/ 85 h 124"/>
                  <a:gd name="T68" fmla="*/ 57 w 101"/>
                  <a:gd name="T69" fmla="*/ 92 h 124"/>
                  <a:gd name="T70" fmla="*/ 51 w 101"/>
                  <a:gd name="T71" fmla="*/ 92 h 124"/>
                  <a:gd name="T72" fmla="*/ 38 w 101"/>
                  <a:gd name="T73" fmla="*/ 92 h 124"/>
                  <a:gd name="T74" fmla="*/ 44 w 101"/>
                  <a:gd name="T75" fmla="*/ 98 h 124"/>
                  <a:gd name="T76" fmla="*/ 51 w 101"/>
                  <a:gd name="T77" fmla="*/ 105 h 124"/>
                  <a:gd name="T78" fmla="*/ 63 w 101"/>
                  <a:gd name="T79" fmla="*/ 105 h 124"/>
                  <a:gd name="T80" fmla="*/ 69 w 101"/>
                  <a:gd name="T81" fmla="*/ 111 h 124"/>
                  <a:gd name="T82" fmla="*/ 63 w 101"/>
                  <a:gd name="T83" fmla="*/ 118 h 124"/>
                  <a:gd name="T84" fmla="*/ 57 w 101"/>
                  <a:gd name="T85" fmla="*/ 118 h 124"/>
                  <a:gd name="T86" fmla="*/ 63 w 101"/>
                  <a:gd name="T87" fmla="*/ 124 h 124"/>
                  <a:gd name="T88" fmla="*/ 69 w 101"/>
                  <a:gd name="T89" fmla="*/ 124 h 124"/>
                  <a:gd name="T90" fmla="*/ 82 w 101"/>
                  <a:gd name="T91" fmla="*/ 118 h 124"/>
                  <a:gd name="T92" fmla="*/ 88 w 101"/>
                  <a:gd name="T93" fmla="*/ 111 h 124"/>
                  <a:gd name="T94" fmla="*/ 101 w 101"/>
                  <a:gd name="T95" fmla="*/ 111 h 124"/>
                  <a:gd name="T96" fmla="*/ 101 w 101"/>
                  <a:gd name="T97" fmla="*/ 105 h 124"/>
                  <a:gd name="T98" fmla="*/ 101 w 101"/>
                  <a:gd name="T99" fmla="*/ 92 h 124"/>
                  <a:gd name="T100" fmla="*/ 95 w 101"/>
                  <a:gd name="T101" fmla="*/ 79 h 124"/>
                  <a:gd name="T102" fmla="*/ 95 w 101"/>
                  <a:gd name="T103" fmla="*/ 72 h 124"/>
                  <a:gd name="T104" fmla="*/ 95 w 101"/>
                  <a:gd name="T105" fmla="*/ 59 h 124"/>
                  <a:gd name="T106" fmla="*/ 95 w 101"/>
                  <a:gd name="T107" fmla="*/ 52 h 124"/>
                  <a:gd name="T108" fmla="*/ 101 w 101"/>
                  <a:gd name="T109" fmla="*/ 39 h 124"/>
                  <a:gd name="T110" fmla="*/ 101 w 101"/>
                  <a:gd name="T111" fmla="*/ 26 h 124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101" h="124">
                    <a:moveTo>
                      <a:pt x="101" y="20"/>
                    </a:moveTo>
                    <a:lnTo>
                      <a:pt x="95" y="13"/>
                    </a:lnTo>
                    <a:lnTo>
                      <a:pt x="88" y="7"/>
                    </a:lnTo>
                    <a:lnTo>
                      <a:pt x="82" y="7"/>
                    </a:lnTo>
                    <a:lnTo>
                      <a:pt x="76" y="7"/>
                    </a:lnTo>
                    <a:lnTo>
                      <a:pt x="69" y="13"/>
                    </a:lnTo>
                    <a:lnTo>
                      <a:pt x="63" y="13"/>
                    </a:lnTo>
                    <a:lnTo>
                      <a:pt x="63" y="7"/>
                    </a:lnTo>
                    <a:lnTo>
                      <a:pt x="57" y="7"/>
                    </a:lnTo>
                    <a:lnTo>
                      <a:pt x="57" y="0"/>
                    </a:lnTo>
                    <a:lnTo>
                      <a:pt x="51" y="0"/>
                    </a:lnTo>
                    <a:lnTo>
                      <a:pt x="44" y="0"/>
                    </a:lnTo>
                    <a:lnTo>
                      <a:pt x="44" y="7"/>
                    </a:lnTo>
                    <a:lnTo>
                      <a:pt x="57" y="13"/>
                    </a:lnTo>
                    <a:lnTo>
                      <a:pt x="57" y="20"/>
                    </a:lnTo>
                    <a:lnTo>
                      <a:pt x="44" y="13"/>
                    </a:lnTo>
                    <a:lnTo>
                      <a:pt x="32" y="7"/>
                    </a:lnTo>
                    <a:lnTo>
                      <a:pt x="19" y="0"/>
                    </a:lnTo>
                    <a:lnTo>
                      <a:pt x="19" y="7"/>
                    </a:lnTo>
                    <a:lnTo>
                      <a:pt x="25" y="13"/>
                    </a:lnTo>
                    <a:lnTo>
                      <a:pt x="25" y="20"/>
                    </a:lnTo>
                    <a:lnTo>
                      <a:pt x="25" y="13"/>
                    </a:lnTo>
                    <a:lnTo>
                      <a:pt x="19" y="13"/>
                    </a:lnTo>
                    <a:lnTo>
                      <a:pt x="13" y="13"/>
                    </a:lnTo>
                    <a:lnTo>
                      <a:pt x="6" y="20"/>
                    </a:lnTo>
                    <a:lnTo>
                      <a:pt x="6" y="26"/>
                    </a:lnTo>
                    <a:lnTo>
                      <a:pt x="13" y="26"/>
                    </a:lnTo>
                    <a:lnTo>
                      <a:pt x="19" y="33"/>
                    </a:lnTo>
                    <a:lnTo>
                      <a:pt x="25" y="39"/>
                    </a:lnTo>
                    <a:lnTo>
                      <a:pt x="25" y="46"/>
                    </a:lnTo>
                    <a:lnTo>
                      <a:pt x="19" y="46"/>
                    </a:lnTo>
                    <a:lnTo>
                      <a:pt x="19" y="52"/>
                    </a:lnTo>
                    <a:lnTo>
                      <a:pt x="13" y="52"/>
                    </a:lnTo>
                    <a:lnTo>
                      <a:pt x="6" y="59"/>
                    </a:lnTo>
                    <a:lnTo>
                      <a:pt x="0" y="59"/>
                    </a:lnTo>
                    <a:lnTo>
                      <a:pt x="6" y="59"/>
                    </a:lnTo>
                    <a:lnTo>
                      <a:pt x="13" y="66"/>
                    </a:lnTo>
                    <a:lnTo>
                      <a:pt x="19" y="66"/>
                    </a:lnTo>
                    <a:lnTo>
                      <a:pt x="25" y="66"/>
                    </a:lnTo>
                    <a:lnTo>
                      <a:pt x="32" y="59"/>
                    </a:lnTo>
                    <a:lnTo>
                      <a:pt x="38" y="59"/>
                    </a:lnTo>
                    <a:lnTo>
                      <a:pt x="38" y="52"/>
                    </a:lnTo>
                    <a:lnTo>
                      <a:pt x="44" y="52"/>
                    </a:lnTo>
                    <a:lnTo>
                      <a:pt x="38" y="59"/>
                    </a:lnTo>
                    <a:lnTo>
                      <a:pt x="38" y="66"/>
                    </a:lnTo>
                    <a:lnTo>
                      <a:pt x="32" y="66"/>
                    </a:lnTo>
                    <a:lnTo>
                      <a:pt x="32" y="72"/>
                    </a:lnTo>
                    <a:lnTo>
                      <a:pt x="32" y="79"/>
                    </a:lnTo>
                    <a:lnTo>
                      <a:pt x="25" y="85"/>
                    </a:lnTo>
                    <a:lnTo>
                      <a:pt x="32" y="85"/>
                    </a:lnTo>
                    <a:lnTo>
                      <a:pt x="38" y="85"/>
                    </a:lnTo>
                    <a:lnTo>
                      <a:pt x="44" y="79"/>
                    </a:lnTo>
                    <a:lnTo>
                      <a:pt x="51" y="79"/>
                    </a:lnTo>
                    <a:lnTo>
                      <a:pt x="51" y="85"/>
                    </a:lnTo>
                    <a:lnTo>
                      <a:pt x="57" y="85"/>
                    </a:lnTo>
                    <a:lnTo>
                      <a:pt x="57" y="92"/>
                    </a:lnTo>
                    <a:lnTo>
                      <a:pt x="51" y="92"/>
                    </a:lnTo>
                    <a:lnTo>
                      <a:pt x="44" y="92"/>
                    </a:lnTo>
                    <a:lnTo>
                      <a:pt x="38" y="92"/>
                    </a:lnTo>
                    <a:lnTo>
                      <a:pt x="44" y="98"/>
                    </a:lnTo>
                    <a:lnTo>
                      <a:pt x="44" y="105"/>
                    </a:lnTo>
                    <a:lnTo>
                      <a:pt x="51" y="105"/>
                    </a:lnTo>
                    <a:lnTo>
                      <a:pt x="57" y="105"/>
                    </a:lnTo>
                    <a:lnTo>
                      <a:pt x="63" y="105"/>
                    </a:lnTo>
                    <a:lnTo>
                      <a:pt x="69" y="105"/>
                    </a:lnTo>
                    <a:lnTo>
                      <a:pt x="69" y="111"/>
                    </a:lnTo>
                    <a:lnTo>
                      <a:pt x="63" y="118"/>
                    </a:lnTo>
                    <a:lnTo>
                      <a:pt x="57" y="118"/>
                    </a:lnTo>
                    <a:lnTo>
                      <a:pt x="57" y="124"/>
                    </a:lnTo>
                    <a:lnTo>
                      <a:pt x="63" y="124"/>
                    </a:lnTo>
                    <a:lnTo>
                      <a:pt x="69" y="124"/>
                    </a:lnTo>
                    <a:lnTo>
                      <a:pt x="76" y="118"/>
                    </a:lnTo>
                    <a:lnTo>
                      <a:pt x="82" y="118"/>
                    </a:lnTo>
                    <a:lnTo>
                      <a:pt x="88" y="111"/>
                    </a:lnTo>
                    <a:lnTo>
                      <a:pt x="95" y="118"/>
                    </a:lnTo>
                    <a:lnTo>
                      <a:pt x="101" y="111"/>
                    </a:lnTo>
                    <a:lnTo>
                      <a:pt x="101" y="105"/>
                    </a:lnTo>
                    <a:lnTo>
                      <a:pt x="101" y="98"/>
                    </a:lnTo>
                    <a:lnTo>
                      <a:pt x="101" y="92"/>
                    </a:lnTo>
                    <a:lnTo>
                      <a:pt x="101" y="85"/>
                    </a:lnTo>
                    <a:lnTo>
                      <a:pt x="95" y="79"/>
                    </a:lnTo>
                    <a:lnTo>
                      <a:pt x="95" y="72"/>
                    </a:lnTo>
                    <a:lnTo>
                      <a:pt x="95" y="66"/>
                    </a:lnTo>
                    <a:lnTo>
                      <a:pt x="95" y="59"/>
                    </a:lnTo>
                    <a:lnTo>
                      <a:pt x="95" y="52"/>
                    </a:lnTo>
                    <a:lnTo>
                      <a:pt x="95" y="46"/>
                    </a:lnTo>
                    <a:lnTo>
                      <a:pt x="101" y="39"/>
                    </a:lnTo>
                    <a:lnTo>
                      <a:pt x="101" y="33"/>
                    </a:lnTo>
                    <a:lnTo>
                      <a:pt x="101" y="26"/>
                    </a:lnTo>
                    <a:lnTo>
                      <a:pt x="101" y="20"/>
                    </a:lnTo>
                    <a:close/>
                  </a:path>
                </a:pathLst>
              </a:custGeom>
              <a:solidFill>
                <a:srgbClr val="FF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5" name="Freeform 16">
                <a:extLst>
                  <a:ext uri="{FF2B5EF4-FFF2-40B4-BE49-F238E27FC236}">
                    <a16:creationId xmlns:a16="http://schemas.microsoft.com/office/drawing/2014/main" id="{7FF9C062-7C19-4DFD-96C2-17233057EFB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6" y="2876"/>
                <a:ext cx="57" cy="79"/>
              </a:xfrm>
              <a:custGeom>
                <a:avLst/>
                <a:gdLst>
                  <a:gd name="T0" fmla="*/ 57 w 57"/>
                  <a:gd name="T1" fmla="*/ 13 h 79"/>
                  <a:gd name="T2" fmla="*/ 50 w 57"/>
                  <a:gd name="T3" fmla="*/ 7 h 79"/>
                  <a:gd name="T4" fmla="*/ 44 w 57"/>
                  <a:gd name="T5" fmla="*/ 7 h 79"/>
                  <a:gd name="T6" fmla="*/ 38 w 57"/>
                  <a:gd name="T7" fmla="*/ 7 h 79"/>
                  <a:gd name="T8" fmla="*/ 31 w 57"/>
                  <a:gd name="T9" fmla="*/ 7 h 79"/>
                  <a:gd name="T10" fmla="*/ 25 w 57"/>
                  <a:gd name="T11" fmla="*/ 0 h 79"/>
                  <a:gd name="T12" fmla="*/ 25 w 57"/>
                  <a:gd name="T13" fmla="*/ 7 h 79"/>
                  <a:gd name="T14" fmla="*/ 31 w 57"/>
                  <a:gd name="T15" fmla="*/ 13 h 79"/>
                  <a:gd name="T16" fmla="*/ 13 w 57"/>
                  <a:gd name="T17" fmla="*/ 7 h 79"/>
                  <a:gd name="T18" fmla="*/ 13 w 57"/>
                  <a:gd name="T19" fmla="*/ 7 h 79"/>
                  <a:gd name="T20" fmla="*/ 13 w 57"/>
                  <a:gd name="T21" fmla="*/ 7 h 79"/>
                  <a:gd name="T22" fmla="*/ 13 w 57"/>
                  <a:gd name="T23" fmla="*/ 13 h 79"/>
                  <a:gd name="T24" fmla="*/ 6 w 57"/>
                  <a:gd name="T25" fmla="*/ 13 h 79"/>
                  <a:gd name="T26" fmla="*/ 0 w 57"/>
                  <a:gd name="T27" fmla="*/ 13 h 79"/>
                  <a:gd name="T28" fmla="*/ 6 w 57"/>
                  <a:gd name="T29" fmla="*/ 20 h 79"/>
                  <a:gd name="T30" fmla="*/ 6 w 57"/>
                  <a:gd name="T31" fmla="*/ 20 h 79"/>
                  <a:gd name="T32" fmla="*/ 13 w 57"/>
                  <a:gd name="T33" fmla="*/ 26 h 79"/>
                  <a:gd name="T34" fmla="*/ 13 w 57"/>
                  <a:gd name="T35" fmla="*/ 33 h 79"/>
                  <a:gd name="T36" fmla="*/ 6 w 57"/>
                  <a:gd name="T37" fmla="*/ 33 h 79"/>
                  <a:gd name="T38" fmla="*/ 6 w 57"/>
                  <a:gd name="T39" fmla="*/ 40 h 79"/>
                  <a:gd name="T40" fmla="*/ 0 w 57"/>
                  <a:gd name="T41" fmla="*/ 40 h 79"/>
                  <a:gd name="T42" fmla="*/ 0 w 57"/>
                  <a:gd name="T43" fmla="*/ 40 h 79"/>
                  <a:gd name="T44" fmla="*/ 6 w 57"/>
                  <a:gd name="T45" fmla="*/ 40 h 79"/>
                  <a:gd name="T46" fmla="*/ 13 w 57"/>
                  <a:gd name="T47" fmla="*/ 40 h 79"/>
                  <a:gd name="T48" fmla="*/ 19 w 57"/>
                  <a:gd name="T49" fmla="*/ 40 h 79"/>
                  <a:gd name="T50" fmla="*/ 19 w 57"/>
                  <a:gd name="T51" fmla="*/ 40 h 79"/>
                  <a:gd name="T52" fmla="*/ 19 w 57"/>
                  <a:gd name="T53" fmla="*/ 40 h 79"/>
                  <a:gd name="T54" fmla="*/ 19 w 57"/>
                  <a:gd name="T55" fmla="*/ 46 h 79"/>
                  <a:gd name="T56" fmla="*/ 13 w 57"/>
                  <a:gd name="T57" fmla="*/ 46 h 79"/>
                  <a:gd name="T58" fmla="*/ 19 w 57"/>
                  <a:gd name="T59" fmla="*/ 53 h 79"/>
                  <a:gd name="T60" fmla="*/ 25 w 57"/>
                  <a:gd name="T61" fmla="*/ 53 h 79"/>
                  <a:gd name="T62" fmla="*/ 25 w 57"/>
                  <a:gd name="T63" fmla="*/ 53 h 79"/>
                  <a:gd name="T64" fmla="*/ 31 w 57"/>
                  <a:gd name="T65" fmla="*/ 53 h 79"/>
                  <a:gd name="T66" fmla="*/ 31 w 57"/>
                  <a:gd name="T67" fmla="*/ 53 h 79"/>
                  <a:gd name="T68" fmla="*/ 31 w 57"/>
                  <a:gd name="T69" fmla="*/ 59 h 79"/>
                  <a:gd name="T70" fmla="*/ 25 w 57"/>
                  <a:gd name="T71" fmla="*/ 59 h 79"/>
                  <a:gd name="T72" fmla="*/ 25 w 57"/>
                  <a:gd name="T73" fmla="*/ 59 h 79"/>
                  <a:gd name="T74" fmla="*/ 25 w 57"/>
                  <a:gd name="T75" fmla="*/ 66 h 79"/>
                  <a:gd name="T76" fmla="*/ 25 w 57"/>
                  <a:gd name="T77" fmla="*/ 66 h 79"/>
                  <a:gd name="T78" fmla="*/ 31 w 57"/>
                  <a:gd name="T79" fmla="*/ 66 h 79"/>
                  <a:gd name="T80" fmla="*/ 38 w 57"/>
                  <a:gd name="T81" fmla="*/ 72 h 79"/>
                  <a:gd name="T82" fmla="*/ 38 w 57"/>
                  <a:gd name="T83" fmla="*/ 72 h 79"/>
                  <a:gd name="T84" fmla="*/ 31 w 57"/>
                  <a:gd name="T85" fmla="*/ 72 h 79"/>
                  <a:gd name="T86" fmla="*/ 38 w 57"/>
                  <a:gd name="T87" fmla="*/ 79 h 79"/>
                  <a:gd name="T88" fmla="*/ 38 w 57"/>
                  <a:gd name="T89" fmla="*/ 79 h 79"/>
                  <a:gd name="T90" fmla="*/ 50 w 57"/>
                  <a:gd name="T91" fmla="*/ 72 h 79"/>
                  <a:gd name="T92" fmla="*/ 50 w 57"/>
                  <a:gd name="T93" fmla="*/ 72 h 79"/>
                  <a:gd name="T94" fmla="*/ 57 w 57"/>
                  <a:gd name="T95" fmla="*/ 72 h 79"/>
                  <a:gd name="T96" fmla="*/ 57 w 57"/>
                  <a:gd name="T97" fmla="*/ 66 h 79"/>
                  <a:gd name="T98" fmla="*/ 57 w 57"/>
                  <a:gd name="T99" fmla="*/ 59 h 79"/>
                  <a:gd name="T100" fmla="*/ 57 w 57"/>
                  <a:gd name="T101" fmla="*/ 53 h 79"/>
                  <a:gd name="T102" fmla="*/ 57 w 57"/>
                  <a:gd name="T103" fmla="*/ 46 h 79"/>
                  <a:gd name="T104" fmla="*/ 57 w 57"/>
                  <a:gd name="T105" fmla="*/ 40 h 79"/>
                  <a:gd name="T106" fmla="*/ 57 w 57"/>
                  <a:gd name="T107" fmla="*/ 33 h 79"/>
                  <a:gd name="T108" fmla="*/ 57 w 57"/>
                  <a:gd name="T109" fmla="*/ 26 h 79"/>
                  <a:gd name="T110" fmla="*/ 57 w 57"/>
                  <a:gd name="T111" fmla="*/ 20 h 79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</a:gdLst>
                <a:ahLst/>
                <a:cxnLst>
                  <a:cxn ang="T112">
                    <a:pos x="T0" y="T1"/>
                  </a:cxn>
                  <a:cxn ang="T113">
                    <a:pos x="T2" y="T3"/>
                  </a:cxn>
                  <a:cxn ang="T114">
                    <a:pos x="T4" y="T5"/>
                  </a:cxn>
                  <a:cxn ang="T115">
                    <a:pos x="T6" y="T7"/>
                  </a:cxn>
                  <a:cxn ang="T116">
                    <a:pos x="T8" y="T9"/>
                  </a:cxn>
                  <a:cxn ang="T117">
                    <a:pos x="T10" y="T11"/>
                  </a:cxn>
                  <a:cxn ang="T118">
                    <a:pos x="T12" y="T13"/>
                  </a:cxn>
                  <a:cxn ang="T119">
                    <a:pos x="T14" y="T15"/>
                  </a:cxn>
                  <a:cxn ang="T120">
                    <a:pos x="T16" y="T17"/>
                  </a:cxn>
                  <a:cxn ang="T121">
                    <a:pos x="T18" y="T19"/>
                  </a:cxn>
                  <a:cxn ang="T122">
                    <a:pos x="T20" y="T21"/>
                  </a:cxn>
                  <a:cxn ang="T123">
                    <a:pos x="T22" y="T23"/>
                  </a:cxn>
                  <a:cxn ang="T124">
                    <a:pos x="T24" y="T25"/>
                  </a:cxn>
                  <a:cxn ang="T125">
                    <a:pos x="T26" y="T27"/>
                  </a:cxn>
                  <a:cxn ang="T126">
                    <a:pos x="T28" y="T29"/>
                  </a:cxn>
                  <a:cxn ang="T127">
                    <a:pos x="T30" y="T31"/>
                  </a:cxn>
                  <a:cxn ang="T128">
                    <a:pos x="T32" y="T33"/>
                  </a:cxn>
                  <a:cxn ang="T129">
                    <a:pos x="T34" y="T35"/>
                  </a:cxn>
                  <a:cxn ang="T130">
                    <a:pos x="T36" y="T37"/>
                  </a:cxn>
                  <a:cxn ang="T131">
                    <a:pos x="T38" y="T39"/>
                  </a:cxn>
                  <a:cxn ang="T132">
                    <a:pos x="T40" y="T41"/>
                  </a:cxn>
                  <a:cxn ang="T133">
                    <a:pos x="T42" y="T43"/>
                  </a:cxn>
                  <a:cxn ang="T134">
                    <a:pos x="T44" y="T45"/>
                  </a:cxn>
                  <a:cxn ang="T135">
                    <a:pos x="T46" y="T47"/>
                  </a:cxn>
                  <a:cxn ang="T136">
                    <a:pos x="T48" y="T49"/>
                  </a:cxn>
                  <a:cxn ang="T137">
                    <a:pos x="T50" y="T51"/>
                  </a:cxn>
                  <a:cxn ang="T138">
                    <a:pos x="T52" y="T53"/>
                  </a:cxn>
                  <a:cxn ang="T139">
                    <a:pos x="T54" y="T55"/>
                  </a:cxn>
                  <a:cxn ang="T140">
                    <a:pos x="T56" y="T57"/>
                  </a:cxn>
                  <a:cxn ang="T141">
                    <a:pos x="T58" y="T59"/>
                  </a:cxn>
                  <a:cxn ang="T142">
                    <a:pos x="T60" y="T61"/>
                  </a:cxn>
                  <a:cxn ang="T143">
                    <a:pos x="T62" y="T63"/>
                  </a:cxn>
                  <a:cxn ang="T144">
                    <a:pos x="T64" y="T65"/>
                  </a:cxn>
                  <a:cxn ang="T145">
                    <a:pos x="T66" y="T67"/>
                  </a:cxn>
                  <a:cxn ang="T146">
                    <a:pos x="T68" y="T69"/>
                  </a:cxn>
                  <a:cxn ang="T147">
                    <a:pos x="T70" y="T71"/>
                  </a:cxn>
                  <a:cxn ang="T148">
                    <a:pos x="T72" y="T73"/>
                  </a:cxn>
                  <a:cxn ang="T149">
                    <a:pos x="T74" y="T75"/>
                  </a:cxn>
                  <a:cxn ang="T150">
                    <a:pos x="T76" y="T77"/>
                  </a:cxn>
                  <a:cxn ang="T151">
                    <a:pos x="T78" y="T79"/>
                  </a:cxn>
                  <a:cxn ang="T152">
                    <a:pos x="T80" y="T81"/>
                  </a:cxn>
                  <a:cxn ang="T153">
                    <a:pos x="T82" y="T83"/>
                  </a:cxn>
                  <a:cxn ang="T154">
                    <a:pos x="T84" y="T85"/>
                  </a:cxn>
                  <a:cxn ang="T155">
                    <a:pos x="T86" y="T87"/>
                  </a:cxn>
                  <a:cxn ang="T156">
                    <a:pos x="T88" y="T89"/>
                  </a:cxn>
                  <a:cxn ang="T157">
                    <a:pos x="T90" y="T91"/>
                  </a:cxn>
                  <a:cxn ang="T158">
                    <a:pos x="T92" y="T93"/>
                  </a:cxn>
                  <a:cxn ang="T159">
                    <a:pos x="T94" y="T95"/>
                  </a:cxn>
                  <a:cxn ang="T160">
                    <a:pos x="T96" y="T97"/>
                  </a:cxn>
                  <a:cxn ang="T161">
                    <a:pos x="T98" y="T99"/>
                  </a:cxn>
                  <a:cxn ang="T162">
                    <a:pos x="T100" y="T101"/>
                  </a:cxn>
                  <a:cxn ang="T163">
                    <a:pos x="T102" y="T103"/>
                  </a:cxn>
                  <a:cxn ang="T164">
                    <a:pos x="T104" y="T105"/>
                  </a:cxn>
                  <a:cxn ang="T165">
                    <a:pos x="T106" y="T107"/>
                  </a:cxn>
                  <a:cxn ang="T166">
                    <a:pos x="T108" y="T109"/>
                  </a:cxn>
                  <a:cxn ang="T167">
                    <a:pos x="T110" y="T111"/>
                  </a:cxn>
                </a:cxnLst>
                <a:rect l="0" t="0" r="r" b="b"/>
                <a:pathLst>
                  <a:path w="57" h="79">
                    <a:moveTo>
                      <a:pt x="57" y="13"/>
                    </a:moveTo>
                    <a:lnTo>
                      <a:pt x="57" y="13"/>
                    </a:lnTo>
                    <a:lnTo>
                      <a:pt x="50" y="7"/>
                    </a:lnTo>
                    <a:lnTo>
                      <a:pt x="44" y="7"/>
                    </a:lnTo>
                    <a:lnTo>
                      <a:pt x="38" y="13"/>
                    </a:lnTo>
                    <a:lnTo>
                      <a:pt x="38" y="7"/>
                    </a:lnTo>
                    <a:lnTo>
                      <a:pt x="31" y="7"/>
                    </a:lnTo>
                    <a:lnTo>
                      <a:pt x="25" y="0"/>
                    </a:lnTo>
                    <a:lnTo>
                      <a:pt x="25" y="7"/>
                    </a:lnTo>
                    <a:lnTo>
                      <a:pt x="31" y="13"/>
                    </a:lnTo>
                    <a:lnTo>
                      <a:pt x="25" y="13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3" y="13"/>
                    </a:lnTo>
                    <a:lnTo>
                      <a:pt x="6" y="13"/>
                    </a:lnTo>
                    <a:lnTo>
                      <a:pt x="0" y="13"/>
                    </a:lnTo>
                    <a:lnTo>
                      <a:pt x="6" y="20"/>
                    </a:lnTo>
                    <a:lnTo>
                      <a:pt x="13" y="26"/>
                    </a:lnTo>
                    <a:lnTo>
                      <a:pt x="13" y="33"/>
                    </a:lnTo>
                    <a:lnTo>
                      <a:pt x="6" y="33"/>
                    </a:lnTo>
                    <a:lnTo>
                      <a:pt x="6" y="40"/>
                    </a:lnTo>
                    <a:lnTo>
                      <a:pt x="0" y="40"/>
                    </a:lnTo>
                    <a:lnTo>
                      <a:pt x="6" y="40"/>
                    </a:lnTo>
                    <a:lnTo>
                      <a:pt x="13" y="40"/>
                    </a:lnTo>
                    <a:lnTo>
                      <a:pt x="19" y="40"/>
                    </a:lnTo>
                    <a:lnTo>
                      <a:pt x="25" y="33"/>
                    </a:lnTo>
                    <a:lnTo>
                      <a:pt x="19" y="40"/>
                    </a:lnTo>
                    <a:lnTo>
                      <a:pt x="19" y="46"/>
                    </a:lnTo>
                    <a:lnTo>
                      <a:pt x="13" y="46"/>
                    </a:lnTo>
                    <a:lnTo>
                      <a:pt x="13" y="53"/>
                    </a:lnTo>
                    <a:lnTo>
                      <a:pt x="19" y="53"/>
                    </a:lnTo>
                    <a:lnTo>
                      <a:pt x="25" y="53"/>
                    </a:lnTo>
                    <a:lnTo>
                      <a:pt x="31" y="53"/>
                    </a:lnTo>
                    <a:lnTo>
                      <a:pt x="31" y="59"/>
                    </a:lnTo>
                    <a:lnTo>
                      <a:pt x="25" y="59"/>
                    </a:lnTo>
                    <a:lnTo>
                      <a:pt x="19" y="59"/>
                    </a:lnTo>
                    <a:lnTo>
                      <a:pt x="25" y="66"/>
                    </a:lnTo>
                    <a:lnTo>
                      <a:pt x="31" y="66"/>
                    </a:lnTo>
                    <a:lnTo>
                      <a:pt x="38" y="66"/>
                    </a:lnTo>
                    <a:lnTo>
                      <a:pt x="38" y="72"/>
                    </a:lnTo>
                    <a:lnTo>
                      <a:pt x="31" y="72"/>
                    </a:lnTo>
                    <a:lnTo>
                      <a:pt x="31" y="79"/>
                    </a:lnTo>
                    <a:lnTo>
                      <a:pt x="38" y="79"/>
                    </a:lnTo>
                    <a:lnTo>
                      <a:pt x="44" y="72"/>
                    </a:lnTo>
                    <a:lnTo>
                      <a:pt x="50" y="72"/>
                    </a:lnTo>
                    <a:lnTo>
                      <a:pt x="57" y="72"/>
                    </a:lnTo>
                    <a:lnTo>
                      <a:pt x="57" y="66"/>
                    </a:lnTo>
                    <a:lnTo>
                      <a:pt x="57" y="59"/>
                    </a:lnTo>
                    <a:lnTo>
                      <a:pt x="57" y="53"/>
                    </a:lnTo>
                    <a:lnTo>
                      <a:pt x="57" y="46"/>
                    </a:lnTo>
                    <a:lnTo>
                      <a:pt x="57" y="40"/>
                    </a:lnTo>
                    <a:lnTo>
                      <a:pt x="57" y="33"/>
                    </a:lnTo>
                    <a:lnTo>
                      <a:pt x="57" y="26"/>
                    </a:lnTo>
                    <a:lnTo>
                      <a:pt x="57" y="20"/>
                    </a:lnTo>
                    <a:lnTo>
                      <a:pt x="57" y="13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grpSp>
            <p:nvGrpSpPr>
              <p:cNvPr id="411826" name="Group 17">
                <a:extLst>
                  <a:ext uri="{FF2B5EF4-FFF2-40B4-BE49-F238E27FC236}">
                    <a16:creationId xmlns:a16="http://schemas.microsoft.com/office/drawing/2014/main" id="{01566590-9774-4F94-AD1C-ECCE2B7100A7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2951" y="2974"/>
                <a:ext cx="88" cy="118"/>
                <a:chOff x="2951" y="2974"/>
                <a:chExt cx="88" cy="118"/>
              </a:xfrm>
            </p:grpSpPr>
            <p:sp>
              <p:nvSpPr>
                <p:cNvPr id="411829" name="Freeform 18">
                  <a:extLst>
                    <a:ext uri="{FF2B5EF4-FFF2-40B4-BE49-F238E27FC236}">
                      <a16:creationId xmlns:a16="http://schemas.microsoft.com/office/drawing/2014/main" id="{AADBDF6D-BFAF-4C95-A25A-F5CD733873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51" y="2974"/>
                  <a:ext cx="88" cy="118"/>
                </a:xfrm>
                <a:custGeom>
                  <a:avLst/>
                  <a:gdLst>
                    <a:gd name="T0" fmla="*/ 69 w 88"/>
                    <a:gd name="T1" fmla="*/ 14 h 118"/>
                    <a:gd name="T2" fmla="*/ 63 w 88"/>
                    <a:gd name="T3" fmla="*/ 7 h 118"/>
                    <a:gd name="T4" fmla="*/ 56 w 88"/>
                    <a:gd name="T5" fmla="*/ 0 h 118"/>
                    <a:gd name="T6" fmla="*/ 50 w 88"/>
                    <a:gd name="T7" fmla="*/ 0 h 118"/>
                    <a:gd name="T8" fmla="*/ 44 w 88"/>
                    <a:gd name="T9" fmla="*/ 0 h 118"/>
                    <a:gd name="T10" fmla="*/ 38 w 88"/>
                    <a:gd name="T11" fmla="*/ 7 h 118"/>
                    <a:gd name="T12" fmla="*/ 31 w 88"/>
                    <a:gd name="T13" fmla="*/ 14 h 118"/>
                    <a:gd name="T14" fmla="*/ 25 w 88"/>
                    <a:gd name="T15" fmla="*/ 14 h 118"/>
                    <a:gd name="T16" fmla="*/ 25 w 88"/>
                    <a:gd name="T17" fmla="*/ 20 h 118"/>
                    <a:gd name="T18" fmla="*/ 19 w 88"/>
                    <a:gd name="T19" fmla="*/ 27 h 118"/>
                    <a:gd name="T20" fmla="*/ 12 w 88"/>
                    <a:gd name="T21" fmla="*/ 27 h 118"/>
                    <a:gd name="T22" fmla="*/ 12 w 88"/>
                    <a:gd name="T23" fmla="*/ 20 h 118"/>
                    <a:gd name="T24" fmla="*/ 6 w 88"/>
                    <a:gd name="T25" fmla="*/ 27 h 118"/>
                    <a:gd name="T26" fmla="*/ 12 w 88"/>
                    <a:gd name="T27" fmla="*/ 33 h 118"/>
                    <a:gd name="T28" fmla="*/ 12 w 88"/>
                    <a:gd name="T29" fmla="*/ 33 h 118"/>
                    <a:gd name="T30" fmla="*/ 19 w 88"/>
                    <a:gd name="T31" fmla="*/ 33 h 118"/>
                    <a:gd name="T32" fmla="*/ 12 w 88"/>
                    <a:gd name="T33" fmla="*/ 40 h 118"/>
                    <a:gd name="T34" fmla="*/ 12 w 88"/>
                    <a:gd name="T35" fmla="*/ 40 h 118"/>
                    <a:gd name="T36" fmla="*/ 6 w 88"/>
                    <a:gd name="T37" fmla="*/ 40 h 118"/>
                    <a:gd name="T38" fmla="*/ 0 w 88"/>
                    <a:gd name="T39" fmla="*/ 33 h 118"/>
                    <a:gd name="T40" fmla="*/ 0 w 88"/>
                    <a:gd name="T41" fmla="*/ 40 h 118"/>
                    <a:gd name="T42" fmla="*/ 6 w 88"/>
                    <a:gd name="T43" fmla="*/ 46 h 118"/>
                    <a:gd name="T44" fmla="*/ 12 w 88"/>
                    <a:gd name="T45" fmla="*/ 53 h 118"/>
                    <a:gd name="T46" fmla="*/ 12 w 88"/>
                    <a:gd name="T47" fmla="*/ 53 h 118"/>
                    <a:gd name="T48" fmla="*/ 19 w 88"/>
                    <a:gd name="T49" fmla="*/ 53 h 118"/>
                    <a:gd name="T50" fmla="*/ 12 w 88"/>
                    <a:gd name="T51" fmla="*/ 59 h 118"/>
                    <a:gd name="T52" fmla="*/ 12 w 88"/>
                    <a:gd name="T53" fmla="*/ 66 h 118"/>
                    <a:gd name="T54" fmla="*/ 6 w 88"/>
                    <a:gd name="T55" fmla="*/ 72 h 118"/>
                    <a:gd name="T56" fmla="*/ 6 w 88"/>
                    <a:gd name="T57" fmla="*/ 79 h 118"/>
                    <a:gd name="T58" fmla="*/ 6 w 88"/>
                    <a:gd name="T59" fmla="*/ 85 h 118"/>
                    <a:gd name="T60" fmla="*/ 6 w 88"/>
                    <a:gd name="T61" fmla="*/ 85 h 118"/>
                    <a:gd name="T62" fmla="*/ 12 w 88"/>
                    <a:gd name="T63" fmla="*/ 79 h 118"/>
                    <a:gd name="T64" fmla="*/ 12 w 88"/>
                    <a:gd name="T65" fmla="*/ 72 h 118"/>
                    <a:gd name="T66" fmla="*/ 19 w 88"/>
                    <a:gd name="T67" fmla="*/ 72 h 118"/>
                    <a:gd name="T68" fmla="*/ 25 w 88"/>
                    <a:gd name="T69" fmla="*/ 79 h 118"/>
                    <a:gd name="T70" fmla="*/ 25 w 88"/>
                    <a:gd name="T71" fmla="*/ 85 h 118"/>
                    <a:gd name="T72" fmla="*/ 25 w 88"/>
                    <a:gd name="T73" fmla="*/ 92 h 118"/>
                    <a:gd name="T74" fmla="*/ 25 w 88"/>
                    <a:gd name="T75" fmla="*/ 99 h 118"/>
                    <a:gd name="T76" fmla="*/ 19 w 88"/>
                    <a:gd name="T77" fmla="*/ 99 h 118"/>
                    <a:gd name="T78" fmla="*/ 12 w 88"/>
                    <a:gd name="T79" fmla="*/ 99 h 118"/>
                    <a:gd name="T80" fmla="*/ 19 w 88"/>
                    <a:gd name="T81" fmla="*/ 105 h 118"/>
                    <a:gd name="T82" fmla="*/ 19 w 88"/>
                    <a:gd name="T83" fmla="*/ 105 h 118"/>
                    <a:gd name="T84" fmla="*/ 19 w 88"/>
                    <a:gd name="T85" fmla="*/ 112 h 118"/>
                    <a:gd name="T86" fmla="*/ 25 w 88"/>
                    <a:gd name="T87" fmla="*/ 112 h 118"/>
                    <a:gd name="T88" fmla="*/ 31 w 88"/>
                    <a:gd name="T89" fmla="*/ 118 h 118"/>
                    <a:gd name="T90" fmla="*/ 38 w 88"/>
                    <a:gd name="T91" fmla="*/ 112 h 118"/>
                    <a:gd name="T92" fmla="*/ 38 w 88"/>
                    <a:gd name="T93" fmla="*/ 112 h 118"/>
                    <a:gd name="T94" fmla="*/ 44 w 88"/>
                    <a:gd name="T95" fmla="*/ 105 h 118"/>
                    <a:gd name="T96" fmla="*/ 50 w 88"/>
                    <a:gd name="T97" fmla="*/ 99 h 118"/>
                    <a:gd name="T98" fmla="*/ 50 w 88"/>
                    <a:gd name="T99" fmla="*/ 99 h 118"/>
                    <a:gd name="T100" fmla="*/ 56 w 88"/>
                    <a:gd name="T101" fmla="*/ 99 h 118"/>
                    <a:gd name="T102" fmla="*/ 63 w 88"/>
                    <a:gd name="T103" fmla="*/ 99 h 118"/>
                    <a:gd name="T104" fmla="*/ 69 w 88"/>
                    <a:gd name="T105" fmla="*/ 99 h 118"/>
                    <a:gd name="T106" fmla="*/ 69 w 88"/>
                    <a:gd name="T107" fmla="*/ 92 h 118"/>
                    <a:gd name="T108" fmla="*/ 75 w 88"/>
                    <a:gd name="T109" fmla="*/ 92 h 118"/>
                    <a:gd name="T110" fmla="*/ 75 w 88"/>
                    <a:gd name="T111" fmla="*/ 79 h 118"/>
                    <a:gd name="T112" fmla="*/ 82 w 88"/>
                    <a:gd name="T113" fmla="*/ 72 h 118"/>
                    <a:gd name="T114" fmla="*/ 88 w 88"/>
                    <a:gd name="T115" fmla="*/ 59 h 118"/>
                    <a:gd name="T116" fmla="*/ 88 w 88"/>
                    <a:gd name="T117" fmla="*/ 46 h 118"/>
                    <a:gd name="T118" fmla="*/ 88 w 88"/>
                    <a:gd name="T119" fmla="*/ 33 h 118"/>
                    <a:gd name="T120" fmla="*/ 88 w 88"/>
                    <a:gd name="T121" fmla="*/ 27 h 118"/>
                    <a:gd name="T122" fmla="*/ 82 w 88"/>
                    <a:gd name="T123" fmla="*/ 20 h 118"/>
                    <a:gd name="T124" fmla="*/ 75 w 88"/>
                    <a:gd name="T125" fmla="*/ 20 h 118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88" h="118">
                      <a:moveTo>
                        <a:pt x="75" y="20"/>
                      </a:moveTo>
                      <a:lnTo>
                        <a:pt x="69" y="14"/>
                      </a:lnTo>
                      <a:lnTo>
                        <a:pt x="63" y="7"/>
                      </a:lnTo>
                      <a:lnTo>
                        <a:pt x="56" y="7"/>
                      </a:lnTo>
                      <a:lnTo>
                        <a:pt x="56" y="0"/>
                      </a:lnTo>
                      <a:lnTo>
                        <a:pt x="50" y="0"/>
                      </a:lnTo>
                      <a:lnTo>
                        <a:pt x="44" y="0"/>
                      </a:lnTo>
                      <a:lnTo>
                        <a:pt x="38" y="7"/>
                      </a:lnTo>
                      <a:lnTo>
                        <a:pt x="31" y="7"/>
                      </a:lnTo>
                      <a:lnTo>
                        <a:pt x="31" y="14"/>
                      </a:lnTo>
                      <a:lnTo>
                        <a:pt x="25" y="14"/>
                      </a:lnTo>
                      <a:lnTo>
                        <a:pt x="25" y="20"/>
                      </a:lnTo>
                      <a:lnTo>
                        <a:pt x="19" y="20"/>
                      </a:lnTo>
                      <a:lnTo>
                        <a:pt x="19" y="27"/>
                      </a:lnTo>
                      <a:lnTo>
                        <a:pt x="12" y="27"/>
                      </a:lnTo>
                      <a:lnTo>
                        <a:pt x="12" y="20"/>
                      </a:lnTo>
                      <a:lnTo>
                        <a:pt x="6" y="20"/>
                      </a:lnTo>
                      <a:lnTo>
                        <a:pt x="6" y="27"/>
                      </a:lnTo>
                      <a:lnTo>
                        <a:pt x="12" y="27"/>
                      </a:lnTo>
                      <a:lnTo>
                        <a:pt x="12" y="33"/>
                      </a:lnTo>
                      <a:lnTo>
                        <a:pt x="19" y="33"/>
                      </a:lnTo>
                      <a:lnTo>
                        <a:pt x="12" y="40"/>
                      </a:lnTo>
                      <a:lnTo>
                        <a:pt x="6" y="40"/>
                      </a:lnTo>
                      <a:lnTo>
                        <a:pt x="0" y="33"/>
                      </a:lnTo>
                      <a:lnTo>
                        <a:pt x="0" y="40"/>
                      </a:lnTo>
                      <a:lnTo>
                        <a:pt x="0" y="46"/>
                      </a:lnTo>
                      <a:lnTo>
                        <a:pt x="6" y="46"/>
                      </a:lnTo>
                      <a:lnTo>
                        <a:pt x="12" y="53"/>
                      </a:lnTo>
                      <a:lnTo>
                        <a:pt x="19" y="53"/>
                      </a:lnTo>
                      <a:lnTo>
                        <a:pt x="19" y="59"/>
                      </a:lnTo>
                      <a:lnTo>
                        <a:pt x="12" y="59"/>
                      </a:lnTo>
                      <a:lnTo>
                        <a:pt x="12" y="66"/>
                      </a:lnTo>
                      <a:lnTo>
                        <a:pt x="6" y="66"/>
                      </a:lnTo>
                      <a:lnTo>
                        <a:pt x="6" y="72"/>
                      </a:lnTo>
                      <a:lnTo>
                        <a:pt x="6" y="79"/>
                      </a:lnTo>
                      <a:lnTo>
                        <a:pt x="6" y="85"/>
                      </a:lnTo>
                      <a:lnTo>
                        <a:pt x="6" y="79"/>
                      </a:lnTo>
                      <a:lnTo>
                        <a:pt x="12" y="79"/>
                      </a:lnTo>
                      <a:lnTo>
                        <a:pt x="12" y="72"/>
                      </a:lnTo>
                      <a:lnTo>
                        <a:pt x="19" y="72"/>
                      </a:lnTo>
                      <a:lnTo>
                        <a:pt x="19" y="79"/>
                      </a:lnTo>
                      <a:lnTo>
                        <a:pt x="25" y="79"/>
                      </a:lnTo>
                      <a:lnTo>
                        <a:pt x="25" y="85"/>
                      </a:lnTo>
                      <a:lnTo>
                        <a:pt x="25" y="92"/>
                      </a:lnTo>
                      <a:lnTo>
                        <a:pt x="25" y="99"/>
                      </a:lnTo>
                      <a:lnTo>
                        <a:pt x="19" y="99"/>
                      </a:lnTo>
                      <a:lnTo>
                        <a:pt x="12" y="99"/>
                      </a:lnTo>
                      <a:lnTo>
                        <a:pt x="19" y="99"/>
                      </a:lnTo>
                      <a:lnTo>
                        <a:pt x="19" y="105"/>
                      </a:lnTo>
                      <a:lnTo>
                        <a:pt x="19" y="112"/>
                      </a:lnTo>
                      <a:lnTo>
                        <a:pt x="25" y="112"/>
                      </a:lnTo>
                      <a:lnTo>
                        <a:pt x="31" y="112"/>
                      </a:lnTo>
                      <a:lnTo>
                        <a:pt x="31" y="118"/>
                      </a:lnTo>
                      <a:lnTo>
                        <a:pt x="38" y="112"/>
                      </a:lnTo>
                      <a:lnTo>
                        <a:pt x="44" y="105"/>
                      </a:lnTo>
                      <a:lnTo>
                        <a:pt x="44" y="99"/>
                      </a:lnTo>
                      <a:lnTo>
                        <a:pt x="50" y="99"/>
                      </a:lnTo>
                      <a:lnTo>
                        <a:pt x="56" y="99"/>
                      </a:lnTo>
                      <a:lnTo>
                        <a:pt x="63" y="99"/>
                      </a:lnTo>
                      <a:lnTo>
                        <a:pt x="69" y="99"/>
                      </a:lnTo>
                      <a:lnTo>
                        <a:pt x="69" y="92"/>
                      </a:lnTo>
                      <a:lnTo>
                        <a:pt x="75" y="92"/>
                      </a:lnTo>
                      <a:lnTo>
                        <a:pt x="75" y="85"/>
                      </a:lnTo>
                      <a:lnTo>
                        <a:pt x="75" y="79"/>
                      </a:lnTo>
                      <a:lnTo>
                        <a:pt x="82" y="79"/>
                      </a:lnTo>
                      <a:lnTo>
                        <a:pt x="82" y="72"/>
                      </a:lnTo>
                      <a:lnTo>
                        <a:pt x="82" y="66"/>
                      </a:lnTo>
                      <a:lnTo>
                        <a:pt x="88" y="59"/>
                      </a:lnTo>
                      <a:lnTo>
                        <a:pt x="88" y="53"/>
                      </a:lnTo>
                      <a:lnTo>
                        <a:pt x="88" y="46"/>
                      </a:lnTo>
                      <a:lnTo>
                        <a:pt x="88" y="40"/>
                      </a:lnTo>
                      <a:lnTo>
                        <a:pt x="88" y="33"/>
                      </a:lnTo>
                      <a:lnTo>
                        <a:pt x="88" y="27"/>
                      </a:lnTo>
                      <a:lnTo>
                        <a:pt x="82" y="27"/>
                      </a:lnTo>
                      <a:lnTo>
                        <a:pt x="82" y="20"/>
                      </a:lnTo>
                      <a:lnTo>
                        <a:pt x="75" y="20"/>
                      </a:lnTo>
                      <a:close/>
                    </a:path>
                  </a:pathLst>
                </a:cu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30" name="Freeform 19">
                  <a:extLst>
                    <a:ext uri="{FF2B5EF4-FFF2-40B4-BE49-F238E27FC236}">
                      <a16:creationId xmlns:a16="http://schemas.microsoft.com/office/drawing/2014/main" id="{09382C1C-04F7-46E6-B6C6-7EE1CB2AE84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70" y="2994"/>
                  <a:ext cx="63" cy="85"/>
                </a:xfrm>
                <a:custGeom>
                  <a:avLst/>
                  <a:gdLst>
                    <a:gd name="T0" fmla="*/ 50 w 63"/>
                    <a:gd name="T1" fmla="*/ 13 h 85"/>
                    <a:gd name="T2" fmla="*/ 44 w 63"/>
                    <a:gd name="T3" fmla="*/ 7 h 85"/>
                    <a:gd name="T4" fmla="*/ 37 w 63"/>
                    <a:gd name="T5" fmla="*/ 7 h 85"/>
                    <a:gd name="T6" fmla="*/ 31 w 63"/>
                    <a:gd name="T7" fmla="*/ 0 h 85"/>
                    <a:gd name="T8" fmla="*/ 31 w 63"/>
                    <a:gd name="T9" fmla="*/ 0 h 85"/>
                    <a:gd name="T10" fmla="*/ 25 w 63"/>
                    <a:gd name="T11" fmla="*/ 7 h 85"/>
                    <a:gd name="T12" fmla="*/ 19 w 63"/>
                    <a:gd name="T13" fmla="*/ 7 h 85"/>
                    <a:gd name="T14" fmla="*/ 19 w 63"/>
                    <a:gd name="T15" fmla="*/ 13 h 85"/>
                    <a:gd name="T16" fmla="*/ 12 w 63"/>
                    <a:gd name="T17" fmla="*/ 13 h 85"/>
                    <a:gd name="T18" fmla="*/ 12 w 63"/>
                    <a:gd name="T19" fmla="*/ 20 h 85"/>
                    <a:gd name="T20" fmla="*/ 6 w 63"/>
                    <a:gd name="T21" fmla="*/ 20 h 85"/>
                    <a:gd name="T22" fmla="*/ 6 w 63"/>
                    <a:gd name="T23" fmla="*/ 20 h 85"/>
                    <a:gd name="T24" fmla="*/ 0 w 63"/>
                    <a:gd name="T25" fmla="*/ 13 h 85"/>
                    <a:gd name="T26" fmla="*/ 6 w 63"/>
                    <a:gd name="T27" fmla="*/ 20 h 85"/>
                    <a:gd name="T28" fmla="*/ 6 w 63"/>
                    <a:gd name="T29" fmla="*/ 20 h 85"/>
                    <a:gd name="T30" fmla="*/ 12 w 63"/>
                    <a:gd name="T31" fmla="*/ 26 h 85"/>
                    <a:gd name="T32" fmla="*/ 6 w 63"/>
                    <a:gd name="T33" fmla="*/ 26 h 85"/>
                    <a:gd name="T34" fmla="*/ 6 w 63"/>
                    <a:gd name="T35" fmla="*/ 26 h 85"/>
                    <a:gd name="T36" fmla="*/ 0 w 63"/>
                    <a:gd name="T37" fmla="*/ 26 h 85"/>
                    <a:gd name="T38" fmla="*/ 0 w 63"/>
                    <a:gd name="T39" fmla="*/ 26 h 85"/>
                    <a:gd name="T40" fmla="*/ 0 w 63"/>
                    <a:gd name="T41" fmla="*/ 26 h 85"/>
                    <a:gd name="T42" fmla="*/ 0 w 63"/>
                    <a:gd name="T43" fmla="*/ 33 h 85"/>
                    <a:gd name="T44" fmla="*/ 6 w 63"/>
                    <a:gd name="T45" fmla="*/ 39 h 85"/>
                    <a:gd name="T46" fmla="*/ 6 w 63"/>
                    <a:gd name="T47" fmla="*/ 39 h 85"/>
                    <a:gd name="T48" fmla="*/ 12 w 63"/>
                    <a:gd name="T49" fmla="*/ 39 h 85"/>
                    <a:gd name="T50" fmla="*/ 6 w 63"/>
                    <a:gd name="T51" fmla="*/ 39 h 85"/>
                    <a:gd name="T52" fmla="*/ 6 w 63"/>
                    <a:gd name="T53" fmla="*/ 46 h 85"/>
                    <a:gd name="T54" fmla="*/ 0 w 63"/>
                    <a:gd name="T55" fmla="*/ 46 h 85"/>
                    <a:gd name="T56" fmla="*/ 0 w 63"/>
                    <a:gd name="T57" fmla="*/ 52 h 85"/>
                    <a:gd name="T58" fmla="*/ 0 w 63"/>
                    <a:gd name="T59" fmla="*/ 59 h 85"/>
                    <a:gd name="T60" fmla="*/ 6 w 63"/>
                    <a:gd name="T61" fmla="*/ 59 h 85"/>
                    <a:gd name="T62" fmla="*/ 6 w 63"/>
                    <a:gd name="T63" fmla="*/ 59 h 85"/>
                    <a:gd name="T64" fmla="*/ 12 w 63"/>
                    <a:gd name="T65" fmla="*/ 52 h 85"/>
                    <a:gd name="T66" fmla="*/ 12 w 63"/>
                    <a:gd name="T67" fmla="*/ 52 h 85"/>
                    <a:gd name="T68" fmla="*/ 19 w 63"/>
                    <a:gd name="T69" fmla="*/ 59 h 85"/>
                    <a:gd name="T70" fmla="*/ 19 w 63"/>
                    <a:gd name="T71" fmla="*/ 59 h 85"/>
                    <a:gd name="T72" fmla="*/ 19 w 63"/>
                    <a:gd name="T73" fmla="*/ 65 h 85"/>
                    <a:gd name="T74" fmla="*/ 12 w 63"/>
                    <a:gd name="T75" fmla="*/ 72 h 85"/>
                    <a:gd name="T76" fmla="*/ 12 w 63"/>
                    <a:gd name="T77" fmla="*/ 72 h 85"/>
                    <a:gd name="T78" fmla="*/ 12 w 63"/>
                    <a:gd name="T79" fmla="*/ 65 h 85"/>
                    <a:gd name="T80" fmla="*/ 12 w 63"/>
                    <a:gd name="T81" fmla="*/ 72 h 85"/>
                    <a:gd name="T82" fmla="*/ 12 w 63"/>
                    <a:gd name="T83" fmla="*/ 79 h 85"/>
                    <a:gd name="T84" fmla="*/ 12 w 63"/>
                    <a:gd name="T85" fmla="*/ 79 h 85"/>
                    <a:gd name="T86" fmla="*/ 19 w 63"/>
                    <a:gd name="T87" fmla="*/ 79 h 85"/>
                    <a:gd name="T88" fmla="*/ 25 w 63"/>
                    <a:gd name="T89" fmla="*/ 85 h 85"/>
                    <a:gd name="T90" fmla="*/ 25 w 63"/>
                    <a:gd name="T91" fmla="*/ 79 h 85"/>
                    <a:gd name="T92" fmla="*/ 31 w 63"/>
                    <a:gd name="T93" fmla="*/ 79 h 85"/>
                    <a:gd name="T94" fmla="*/ 31 w 63"/>
                    <a:gd name="T95" fmla="*/ 72 h 85"/>
                    <a:gd name="T96" fmla="*/ 37 w 63"/>
                    <a:gd name="T97" fmla="*/ 72 h 85"/>
                    <a:gd name="T98" fmla="*/ 37 w 63"/>
                    <a:gd name="T99" fmla="*/ 72 h 85"/>
                    <a:gd name="T100" fmla="*/ 44 w 63"/>
                    <a:gd name="T101" fmla="*/ 72 h 85"/>
                    <a:gd name="T102" fmla="*/ 50 w 63"/>
                    <a:gd name="T103" fmla="*/ 72 h 85"/>
                    <a:gd name="T104" fmla="*/ 50 w 63"/>
                    <a:gd name="T105" fmla="*/ 72 h 85"/>
                    <a:gd name="T106" fmla="*/ 56 w 63"/>
                    <a:gd name="T107" fmla="*/ 72 h 85"/>
                    <a:gd name="T108" fmla="*/ 56 w 63"/>
                    <a:gd name="T109" fmla="*/ 65 h 85"/>
                    <a:gd name="T110" fmla="*/ 56 w 63"/>
                    <a:gd name="T111" fmla="*/ 59 h 85"/>
                    <a:gd name="T112" fmla="*/ 63 w 63"/>
                    <a:gd name="T113" fmla="*/ 52 h 85"/>
                    <a:gd name="T114" fmla="*/ 63 w 63"/>
                    <a:gd name="T115" fmla="*/ 46 h 85"/>
                    <a:gd name="T116" fmla="*/ 63 w 63"/>
                    <a:gd name="T117" fmla="*/ 39 h 85"/>
                    <a:gd name="T118" fmla="*/ 63 w 63"/>
                    <a:gd name="T119" fmla="*/ 26 h 85"/>
                    <a:gd name="T120" fmla="*/ 63 w 63"/>
                    <a:gd name="T121" fmla="*/ 26 h 85"/>
                    <a:gd name="T122" fmla="*/ 63 w 63"/>
                    <a:gd name="T123" fmla="*/ 20 h 85"/>
                    <a:gd name="T124" fmla="*/ 56 w 63"/>
                    <a:gd name="T125" fmla="*/ 13 h 85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  <a:gd name="T183" fmla="*/ 0 60000 65536"/>
                    <a:gd name="T184" fmla="*/ 0 60000 65536"/>
                    <a:gd name="T185" fmla="*/ 0 60000 65536"/>
                    <a:gd name="T186" fmla="*/ 0 60000 65536"/>
                    <a:gd name="T187" fmla="*/ 0 60000 65536"/>
                    <a:gd name="T188" fmla="*/ 0 60000 65536"/>
                  </a:gdLst>
                  <a:ahLst/>
                  <a:cxnLst>
                    <a:cxn ang="T126">
                      <a:pos x="T0" y="T1"/>
                    </a:cxn>
                    <a:cxn ang="T127">
                      <a:pos x="T2" y="T3"/>
                    </a:cxn>
                    <a:cxn ang="T128">
                      <a:pos x="T4" y="T5"/>
                    </a:cxn>
                    <a:cxn ang="T129">
                      <a:pos x="T6" y="T7"/>
                    </a:cxn>
                    <a:cxn ang="T130">
                      <a:pos x="T8" y="T9"/>
                    </a:cxn>
                    <a:cxn ang="T131">
                      <a:pos x="T10" y="T11"/>
                    </a:cxn>
                    <a:cxn ang="T132">
                      <a:pos x="T12" y="T13"/>
                    </a:cxn>
                    <a:cxn ang="T133">
                      <a:pos x="T14" y="T15"/>
                    </a:cxn>
                    <a:cxn ang="T134">
                      <a:pos x="T16" y="T17"/>
                    </a:cxn>
                    <a:cxn ang="T135">
                      <a:pos x="T18" y="T19"/>
                    </a:cxn>
                    <a:cxn ang="T136">
                      <a:pos x="T20" y="T21"/>
                    </a:cxn>
                    <a:cxn ang="T137">
                      <a:pos x="T22" y="T23"/>
                    </a:cxn>
                    <a:cxn ang="T138">
                      <a:pos x="T24" y="T25"/>
                    </a:cxn>
                    <a:cxn ang="T139">
                      <a:pos x="T26" y="T27"/>
                    </a:cxn>
                    <a:cxn ang="T140">
                      <a:pos x="T28" y="T29"/>
                    </a:cxn>
                    <a:cxn ang="T141">
                      <a:pos x="T30" y="T31"/>
                    </a:cxn>
                    <a:cxn ang="T142">
                      <a:pos x="T32" y="T33"/>
                    </a:cxn>
                    <a:cxn ang="T143">
                      <a:pos x="T34" y="T35"/>
                    </a:cxn>
                    <a:cxn ang="T144">
                      <a:pos x="T36" y="T37"/>
                    </a:cxn>
                    <a:cxn ang="T145">
                      <a:pos x="T38" y="T39"/>
                    </a:cxn>
                    <a:cxn ang="T146">
                      <a:pos x="T40" y="T41"/>
                    </a:cxn>
                    <a:cxn ang="T147">
                      <a:pos x="T42" y="T43"/>
                    </a:cxn>
                    <a:cxn ang="T148">
                      <a:pos x="T44" y="T45"/>
                    </a:cxn>
                    <a:cxn ang="T149">
                      <a:pos x="T46" y="T47"/>
                    </a:cxn>
                    <a:cxn ang="T150">
                      <a:pos x="T48" y="T49"/>
                    </a:cxn>
                    <a:cxn ang="T151">
                      <a:pos x="T50" y="T51"/>
                    </a:cxn>
                    <a:cxn ang="T152">
                      <a:pos x="T52" y="T53"/>
                    </a:cxn>
                    <a:cxn ang="T153">
                      <a:pos x="T54" y="T55"/>
                    </a:cxn>
                    <a:cxn ang="T154">
                      <a:pos x="T56" y="T57"/>
                    </a:cxn>
                    <a:cxn ang="T155">
                      <a:pos x="T58" y="T59"/>
                    </a:cxn>
                    <a:cxn ang="T156">
                      <a:pos x="T60" y="T61"/>
                    </a:cxn>
                    <a:cxn ang="T157">
                      <a:pos x="T62" y="T63"/>
                    </a:cxn>
                    <a:cxn ang="T158">
                      <a:pos x="T64" y="T65"/>
                    </a:cxn>
                    <a:cxn ang="T159">
                      <a:pos x="T66" y="T67"/>
                    </a:cxn>
                    <a:cxn ang="T160">
                      <a:pos x="T68" y="T69"/>
                    </a:cxn>
                    <a:cxn ang="T161">
                      <a:pos x="T70" y="T71"/>
                    </a:cxn>
                    <a:cxn ang="T162">
                      <a:pos x="T72" y="T73"/>
                    </a:cxn>
                    <a:cxn ang="T163">
                      <a:pos x="T74" y="T75"/>
                    </a:cxn>
                    <a:cxn ang="T164">
                      <a:pos x="T76" y="T77"/>
                    </a:cxn>
                    <a:cxn ang="T165">
                      <a:pos x="T78" y="T79"/>
                    </a:cxn>
                    <a:cxn ang="T166">
                      <a:pos x="T80" y="T81"/>
                    </a:cxn>
                    <a:cxn ang="T167">
                      <a:pos x="T82" y="T83"/>
                    </a:cxn>
                    <a:cxn ang="T168">
                      <a:pos x="T84" y="T85"/>
                    </a:cxn>
                    <a:cxn ang="T169">
                      <a:pos x="T86" y="T87"/>
                    </a:cxn>
                    <a:cxn ang="T170">
                      <a:pos x="T88" y="T89"/>
                    </a:cxn>
                    <a:cxn ang="T171">
                      <a:pos x="T90" y="T91"/>
                    </a:cxn>
                    <a:cxn ang="T172">
                      <a:pos x="T92" y="T93"/>
                    </a:cxn>
                    <a:cxn ang="T173">
                      <a:pos x="T94" y="T95"/>
                    </a:cxn>
                    <a:cxn ang="T174">
                      <a:pos x="T96" y="T97"/>
                    </a:cxn>
                    <a:cxn ang="T175">
                      <a:pos x="T98" y="T99"/>
                    </a:cxn>
                    <a:cxn ang="T176">
                      <a:pos x="T100" y="T101"/>
                    </a:cxn>
                    <a:cxn ang="T177">
                      <a:pos x="T102" y="T103"/>
                    </a:cxn>
                    <a:cxn ang="T178">
                      <a:pos x="T104" y="T105"/>
                    </a:cxn>
                    <a:cxn ang="T179">
                      <a:pos x="T106" y="T107"/>
                    </a:cxn>
                    <a:cxn ang="T180">
                      <a:pos x="T108" y="T109"/>
                    </a:cxn>
                    <a:cxn ang="T181">
                      <a:pos x="T110" y="T111"/>
                    </a:cxn>
                    <a:cxn ang="T182">
                      <a:pos x="T112" y="T113"/>
                    </a:cxn>
                    <a:cxn ang="T183">
                      <a:pos x="T114" y="T115"/>
                    </a:cxn>
                    <a:cxn ang="T184">
                      <a:pos x="T116" y="T117"/>
                    </a:cxn>
                    <a:cxn ang="T185">
                      <a:pos x="T118" y="T119"/>
                    </a:cxn>
                    <a:cxn ang="T186">
                      <a:pos x="T120" y="T121"/>
                    </a:cxn>
                    <a:cxn ang="T187">
                      <a:pos x="T122" y="T123"/>
                    </a:cxn>
                    <a:cxn ang="T188">
                      <a:pos x="T124" y="T125"/>
                    </a:cxn>
                  </a:cxnLst>
                  <a:rect l="0" t="0" r="r" b="b"/>
                  <a:pathLst>
                    <a:path w="63" h="85">
                      <a:moveTo>
                        <a:pt x="56" y="13"/>
                      </a:moveTo>
                      <a:lnTo>
                        <a:pt x="50" y="13"/>
                      </a:lnTo>
                      <a:lnTo>
                        <a:pt x="44" y="7"/>
                      </a:lnTo>
                      <a:lnTo>
                        <a:pt x="37" y="7"/>
                      </a:lnTo>
                      <a:lnTo>
                        <a:pt x="37" y="0"/>
                      </a:lnTo>
                      <a:lnTo>
                        <a:pt x="31" y="0"/>
                      </a:lnTo>
                      <a:lnTo>
                        <a:pt x="25" y="7"/>
                      </a:lnTo>
                      <a:lnTo>
                        <a:pt x="19" y="7"/>
                      </a:lnTo>
                      <a:lnTo>
                        <a:pt x="19" y="13"/>
                      </a:lnTo>
                      <a:lnTo>
                        <a:pt x="12" y="13"/>
                      </a:lnTo>
                      <a:lnTo>
                        <a:pt x="12" y="20"/>
                      </a:lnTo>
                      <a:lnTo>
                        <a:pt x="6" y="20"/>
                      </a:lnTo>
                      <a:lnTo>
                        <a:pt x="6" y="13"/>
                      </a:lnTo>
                      <a:lnTo>
                        <a:pt x="0" y="13"/>
                      </a:lnTo>
                      <a:lnTo>
                        <a:pt x="6" y="20"/>
                      </a:lnTo>
                      <a:lnTo>
                        <a:pt x="12" y="26"/>
                      </a:lnTo>
                      <a:lnTo>
                        <a:pt x="6" y="26"/>
                      </a:lnTo>
                      <a:lnTo>
                        <a:pt x="0" y="26"/>
                      </a:lnTo>
                      <a:lnTo>
                        <a:pt x="0" y="33"/>
                      </a:lnTo>
                      <a:lnTo>
                        <a:pt x="6" y="39"/>
                      </a:lnTo>
                      <a:lnTo>
                        <a:pt x="12" y="39"/>
                      </a:lnTo>
                      <a:lnTo>
                        <a:pt x="6" y="39"/>
                      </a:lnTo>
                      <a:lnTo>
                        <a:pt x="6" y="46"/>
                      </a:lnTo>
                      <a:lnTo>
                        <a:pt x="0" y="46"/>
                      </a:lnTo>
                      <a:lnTo>
                        <a:pt x="0" y="52"/>
                      </a:lnTo>
                      <a:lnTo>
                        <a:pt x="0" y="59"/>
                      </a:lnTo>
                      <a:lnTo>
                        <a:pt x="6" y="59"/>
                      </a:lnTo>
                      <a:lnTo>
                        <a:pt x="6" y="52"/>
                      </a:lnTo>
                      <a:lnTo>
                        <a:pt x="12" y="52"/>
                      </a:lnTo>
                      <a:lnTo>
                        <a:pt x="19" y="59"/>
                      </a:lnTo>
                      <a:lnTo>
                        <a:pt x="19" y="65"/>
                      </a:lnTo>
                      <a:lnTo>
                        <a:pt x="12" y="72"/>
                      </a:lnTo>
                      <a:lnTo>
                        <a:pt x="12" y="65"/>
                      </a:lnTo>
                      <a:lnTo>
                        <a:pt x="12" y="72"/>
                      </a:lnTo>
                      <a:lnTo>
                        <a:pt x="12" y="79"/>
                      </a:lnTo>
                      <a:lnTo>
                        <a:pt x="19" y="79"/>
                      </a:lnTo>
                      <a:lnTo>
                        <a:pt x="25" y="79"/>
                      </a:lnTo>
                      <a:lnTo>
                        <a:pt x="25" y="85"/>
                      </a:lnTo>
                      <a:lnTo>
                        <a:pt x="25" y="79"/>
                      </a:lnTo>
                      <a:lnTo>
                        <a:pt x="31" y="79"/>
                      </a:lnTo>
                      <a:lnTo>
                        <a:pt x="31" y="72"/>
                      </a:lnTo>
                      <a:lnTo>
                        <a:pt x="37" y="72"/>
                      </a:lnTo>
                      <a:lnTo>
                        <a:pt x="44" y="72"/>
                      </a:lnTo>
                      <a:lnTo>
                        <a:pt x="50" y="72"/>
                      </a:lnTo>
                      <a:lnTo>
                        <a:pt x="56" y="72"/>
                      </a:lnTo>
                      <a:lnTo>
                        <a:pt x="56" y="65"/>
                      </a:lnTo>
                      <a:lnTo>
                        <a:pt x="56" y="59"/>
                      </a:lnTo>
                      <a:lnTo>
                        <a:pt x="63" y="59"/>
                      </a:lnTo>
                      <a:lnTo>
                        <a:pt x="63" y="52"/>
                      </a:lnTo>
                      <a:lnTo>
                        <a:pt x="63" y="46"/>
                      </a:lnTo>
                      <a:lnTo>
                        <a:pt x="63" y="39"/>
                      </a:lnTo>
                      <a:lnTo>
                        <a:pt x="63" y="33"/>
                      </a:lnTo>
                      <a:lnTo>
                        <a:pt x="63" y="26"/>
                      </a:lnTo>
                      <a:lnTo>
                        <a:pt x="63" y="20"/>
                      </a:lnTo>
                      <a:lnTo>
                        <a:pt x="56" y="20"/>
                      </a:lnTo>
                      <a:lnTo>
                        <a:pt x="56" y="13"/>
                      </a:lnTo>
                      <a:close/>
                    </a:path>
                  </a:pathLst>
                </a:custGeom>
                <a:solidFill>
                  <a:srgbClr val="FF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31" name="Freeform 20">
                  <a:extLst>
                    <a:ext uri="{FF2B5EF4-FFF2-40B4-BE49-F238E27FC236}">
                      <a16:creationId xmlns:a16="http://schemas.microsoft.com/office/drawing/2014/main" id="{D3731472-3BA0-4DA2-9E9B-B92D01FFC0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995" y="3020"/>
                  <a:ext cx="31" cy="39"/>
                </a:xfrm>
                <a:custGeom>
                  <a:avLst/>
                  <a:gdLst>
                    <a:gd name="T0" fmla="*/ 25 w 31"/>
                    <a:gd name="T1" fmla="*/ 7 h 39"/>
                    <a:gd name="T2" fmla="*/ 25 w 31"/>
                    <a:gd name="T3" fmla="*/ 0 h 39"/>
                    <a:gd name="T4" fmla="*/ 19 w 31"/>
                    <a:gd name="T5" fmla="*/ 0 h 39"/>
                    <a:gd name="T6" fmla="*/ 19 w 31"/>
                    <a:gd name="T7" fmla="*/ 0 h 39"/>
                    <a:gd name="T8" fmla="*/ 12 w 31"/>
                    <a:gd name="T9" fmla="*/ 0 h 39"/>
                    <a:gd name="T10" fmla="*/ 12 w 31"/>
                    <a:gd name="T11" fmla="*/ 0 h 39"/>
                    <a:gd name="T12" fmla="*/ 6 w 31"/>
                    <a:gd name="T13" fmla="*/ 7 h 39"/>
                    <a:gd name="T14" fmla="*/ 6 w 31"/>
                    <a:gd name="T15" fmla="*/ 7 h 39"/>
                    <a:gd name="T16" fmla="*/ 6 w 31"/>
                    <a:gd name="T17" fmla="*/ 7 h 39"/>
                    <a:gd name="T18" fmla="*/ 6 w 31"/>
                    <a:gd name="T19" fmla="*/ 7 h 39"/>
                    <a:gd name="T20" fmla="*/ 0 w 31"/>
                    <a:gd name="T21" fmla="*/ 7 h 39"/>
                    <a:gd name="T22" fmla="*/ 0 w 31"/>
                    <a:gd name="T23" fmla="*/ 7 h 39"/>
                    <a:gd name="T24" fmla="*/ 6 w 31"/>
                    <a:gd name="T25" fmla="*/ 7 h 39"/>
                    <a:gd name="T26" fmla="*/ 6 w 31"/>
                    <a:gd name="T27" fmla="*/ 13 h 39"/>
                    <a:gd name="T28" fmla="*/ 6 w 31"/>
                    <a:gd name="T29" fmla="*/ 13 h 39"/>
                    <a:gd name="T30" fmla="*/ 0 w 31"/>
                    <a:gd name="T31" fmla="*/ 13 h 39"/>
                    <a:gd name="T32" fmla="*/ 0 w 31"/>
                    <a:gd name="T33" fmla="*/ 13 h 39"/>
                    <a:gd name="T34" fmla="*/ 0 w 31"/>
                    <a:gd name="T35" fmla="*/ 13 h 39"/>
                    <a:gd name="T36" fmla="*/ 0 w 31"/>
                    <a:gd name="T37" fmla="*/ 13 h 39"/>
                    <a:gd name="T38" fmla="*/ 0 w 31"/>
                    <a:gd name="T39" fmla="*/ 13 h 39"/>
                    <a:gd name="T40" fmla="*/ 6 w 31"/>
                    <a:gd name="T41" fmla="*/ 20 h 39"/>
                    <a:gd name="T42" fmla="*/ 6 w 31"/>
                    <a:gd name="T43" fmla="*/ 20 h 39"/>
                    <a:gd name="T44" fmla="*/ 6 w 31"/>
                    <a:gd name="T45" fmla="*/ 20 h 39"/>
                    <a:gd name="T46" fmla="*/ 0 w 31"/>
                    <a:gd name="T47" fmla="*/ 20 h 39"/>
                    <a:gd name="T48" fmla="*/ 0 w 31"/>
                    <a:gd name="T49" fmla="*/ 26 h 39"/>
                    <a:gd name="T50" fmla="*/ 0 w 31"/>
                    <a:gd name="T51" fmla="*/ 26 h 39"/>
                    <a:gd name="T52" fmla="*/ 0 w 31"/>
                    <a:gd name="T53" fmla="*/ 26 h 39"/>
                    <a:gd name="T54" fmla="*/ 0 w 31"/>
                    <a:gd name="T55" fmla="*/ 26 h 39"/>
                    <a:gd name="T56" fmla="*/ 6 w 31"/>
                    <a:gd name="T57" fmla="*/ 26 h 39"/>
                    <a:gd name="T58" fmla="*/ 6 w 31"/>
                    <a:gd name="T59" fmla="*/ 26 h 39"/>
                    <a:gd name="T60" fmla="*/ 6 w 31"/>
                    <a:gd name="T61" fmla="*/ 26 h 39"/>
                    <a:gd name="T62" fmla="*/ 6 w 31"/>
                    <a:gd name="T63" fmla="*/ 26 h 39"/>
                    <a:gd name="T64" fmla="*/ 6 w 31"/>
                    <a:gd name="T65" fmla="*/ 33 h 39"/>
                    <a:gd name="T66" fmla="*/ 6 w 31"/>
                    <a:gd name="T67" fmla="*/ 33 h 39"/>
                    <a:gd name="T68" fmla="*/ 6 w 31"/>
                    <a:gd name="T69" fmla="*/ 33 h 39"/>
                    <a:gd name="T70" fmla="*/ 6 w 31"/>
                    <a:gd name="T71" fmla="*/ 33 h 39"/>
                    <a:gd name="T72" fmla="*/ 6 w 31"/>
                    <a:gd name="T73" fmla="*/ 39 h 39"/>
                    <a:gd name="T74" fmla="*/ 6 w 31"/>
                    <a:gd name="T75" fmla="*/ 39 h 39"/>
                    <a:gd name="T76" fmla="*/ 6 w 31"/>
                    <a:gd name="T77" fmla="*/ 39 h 39"/>
                    <a:gd name="T78" fmla="*/ 12 w 31"/>
                    <a:gd name="T79" fmla="*/ 39 h 39"/>
                    <a:gd name="T80" fmla="*/ 12 w 31"/>
                    <a:gd name="T81" fmla="*/ 39 h 39"/>
                    <a:gd name="T82" fmla="*/ 12 w 31"/>
                    <a:gd name="T83" fmla="*/ 39 h 39"/>
                    <a:gd name="T84" fmla="*/ 19 w 31"/>
                    <a:gd name="T85" fmla="*/ 39 h 39"/>
                    <a:gd name="T86" fmla="*/ 19 w 31"/>
                    <a:gd name="T87" fmla="*/ 39 h 39"/>
                    <a:gd name="T88" fmla="*/ 19 w 31"/>
                    <a:gd name="T89" fmla="*/ 33 h 39"/>
                    <a:gd name="T90" fmla="*/ 25 w 31"/>
                    <a:gd name="T91" fmla="*/ 33 h 39"/>
                    <a:gd name="T92" fmla="*/ 25 w 31"/>
                    <a:gd name="T93" fmla="*/ 39 h 39"/>
                    <a:gd name="T94" fmla="*/ 25 w 31"/>
                    <a:gd name="T95" fmla="*/ 33 h 39"/>
                    <a:gd name="T96" fmla="*/ 31 w 31"/>
                    <a:gd name="T97" fmla="*/ 33 h 39"/>
                    <a:gd name="T98" fmla="*/ 31 w 31"/>
                    <a:gd name="T99" fmla="*/ 33 h 39"/>
                    <a:gd name="T100" fmla="*/ 31 w 31"/>
                    <a:gd name="T101" fmla="*/ 26 h 39"/>
                    <a:gd name="T102" fmla="*/ 31 w 31"/>
                    <a:gd name="T103" fmla="*/ 20 h 39"/>
                    <a:gd name="T104" fmla="*/ 31 w 31"/>
                    <a:gd name="T105" fmla="*/ 20 h 39"/>
                    <a:gd name="T106" fmla="*/ 31 w 31"/>
                    <a:gd name="T107" fmla="*/ 13 h 39"/>
                    <a:gd name="T108" fmla="*/ 31 w 31"/>
                    <a:gd name="T109" fmla="*/ 7 h 39"/>
                    <a:gd name="T110" fmla="*/ 31 w 31"/>
                    <a:gd name="T111" fmla="*/ 7 h 39"/>
                    <a:gd name="T112" fmla="*/ 31 w 31"/>
                    <a:gd name="T113" fmla="*/ 7 h 39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</a:gdLst>
                  <a:ahLst/>
                  <a:cxnLst>
                    <a:cxn ang="T114">
                      <a:pos x="T0" y="T1"/>
                    </a:cxn>
                    <a:cxn ang="T115">
                      <a:pos x="T2" y="T3"/>
                    </a:cxn>
                    <a:cxn ang="T116">
                      <a:pos x="T4" y="T5"/>
                    </a:cxn>
                    <a:cxn ang="T117">
                      <a:pos x="T6" y="T7"/>
                    </a:cxn>
                    <a:cxn ang="T118">
                      <a:pos x="T8" y="T9"/>
                    </a:cxn>
                    <a:cxn ang="T119">
                      <a:pos x="T10" y="T11"/>
                    </a:cxn>
                    <a:cxn ang="T120">
                      <a:pos x="T12" y="T13"/>
                    </a:cxn>
                    <a:cxn ang="T121">
                      <a:pos x="T14" y="T15"/>
                    </a:cxn>
                    <a:cxn ang="T122">
                      <a:pos x="T16" y="T17"/>
                    </a:cxn>
                    <a:cxn ang="T123">
                      <a:pos x="T18" y="T19"/>
                    </a:cxn>
                    <a:cxn ang="T124">
                      <a:pos x="T20" y="T21"/>
                    </a:cxn>
                    <a:cxn ang="T125">
                      <a:pos x="T22" y="T23"/>
                    </a:cxn>
                    <a:cxn ang="T126">
                      <a:pos x="T24" y="T25"/>
                    </a:cxn>
                    <a:cxn ang="T127">
                      <a:pos x="T26" y="T27"/>
                    </a:cxn>
                    <a:cxn ang="T128">
                      <a:pos x="T28" y="T29"/>
                    </a:cxn>
                    <a:cxn ang="T129">
                      <a:pos x="T30" y="T31"/>
                    </a:cxn>
                    <a:cxn ang="T130">
                      <a:pos x="T32" y="T33"/>
                    </a:cxn>
                    <a:cxn ang="T131">
                      <a:pos x="T34" y="T35"/>
                    </a:cxn>
                    <a:cxn ang="T132">
                      <a:pos x="T36" y="T37"/>
                    </a:cxn>
                    <a:cxn ang="T133">
                      <a:pos x="T38" y="T39"/>
                    </a:cxn>
                    <a:cxn ang="T134">
                      <a:pos x="T40" y="T41"/>
                    </a:cxn>
                    <a:cxn ang="T135">
                      <a:pos x="T42" y="T43"/>
                    </a:cxn>
                    <a:cxn ang="T136">
                      <a:pos x="T44" y="T45"/>
                    </a:cxn>
                    <a:cxn ang="T137">
                      <a:pos x="T46" y="T47"/>
                    </a:cxn>
                    <a:cxn ang="T138">
                      <a:pos x="T48" y="T49"/>
                    </a:cxn>
                    <a:cxn ang="T139">
                      <a:pos x="T50" y="T51"/>
                    </a:cxn>
                    <a:cxn ang="T140">
                      <a:pos x="T52" y="T53"/>
                    </a:cxn>
                    <a:cxn ang="T141">
                      <a:pos x="T54" y="T55"/>
                    </a:cxn>
                    <a:cxn ang="T142">
                      <a:pos x="T56" y="T57"/>
                    </a:cxn>
                    <a:cxn ang="T143">
                      <a:pos x="T58" y="T59"/>
                    </a:cxn>
                    <a:cxn ang="T144">
                      <a:pos x="T60" y="T61"/>
                    </a:cxn>
                    <a:cxn ang="T145">
                      <a:pos x="T62" y="T63"/>
                    </a:cxn>
                    <a:cxn ang="T146">
                      <a:pos x="T64" y="T65"/>
                    </a:cxn>
                    <a:cxn ang="T147">
                      <a:pos x="T66" y="T67"/>
                    </a:cxn>
                    <a:cxn ang="T148">
                      <a:pos x="T68" y="T69"/>
                    </a:cxn>
                    <a:cxn ang="T149">
                      <a:pos x="T70" y="T71"/>
                    </a:cxn>
                    <a:cxn ang="T150">
                      <a:pos x="T72" y="T73"/>
                    </a:cxn>
                    <a:cxn ang="T151">
                      <a:pos x="T74" y="T75"/>
                    </a:cxn>
                    <a:cxn ang="T152">
                      <a:pos x="T76" y="T77"/>
                    </a:cxn>
                    <a:cxn ang="T153">
                      <a:pos x="T78" y="T79"/>
                    </a:cxn>
                    <a:cxn ang="T154">
                      <a:pos x="T80" y="T81"/>
                    </a:cxn>
                    <a:cxn ang="T155">
                      <a:pos x="T82" y="T83"/>
                    </a:cxn>
                    <a:cxn ang="T156">
                      <a:pos x="T84" y="T85"/>
                    </a:cxn>
                    <a:cxn ang="T157">
                      <a:pos x="T86" y="T87"/>
                    </a:cxn>
                    <a:cxn ang="T158">
                      <a:pos x="T88" y="T89"/>
                    </a:cxn>
                    <a:cxn ang="T159">
                      <a:pos x="T90" y="T91"/>
                    </a:cxn>
                    <a:cxn ang="T160">
                      <a:pos x="T92" y="T93"/>
                    </a:cxn>
                    <a:cxn ang="T161">
                      <a:pos x="T94" y="T95"/>
                    </a:cxn>
                    <a:cxn ang="T162">
                      <a:pos x="T96" y="T97"/>
                    </a:cxn>
                    <a:cxn ang="T163">
                      <a:pos x="T98" y="T99"/>
                    </a:cxn>
                    <a:cxn ang="T164">
                      <a:pos x="T100" y="T101"/>
                    </a:cxn>
                    <a:cxn ang="T165">
                      <a:pos x="T102" y="T103"/>
                    </a:cxn>
                    <a:cxn ang="T166">
                      <a:pos x="T104" y="T105"/>
                    </a:cxn>
                    <a:cxn ang="T167">
                      <a:pos x="T106" y="T107"/>
                    </a:cxn>
                    <a:cxn ang="T168">
                      <a:pos x="T108" y="T109"/>
                    </a:cxn>
                    <a:cxn ang="T169">
                      <a:pos x="T110" y="T111"/>
                    </a:cxn>
                    <a:cxn ang="T170">
                      <a:pos x="T112" y="T113"/>
                    </a:cxn>
                  </a:cxnLst>
                  <a:rect l="0" t="0" r="r" b="b"/>
                  <a:pathLst>
                    <a:path w="31" h="39">
                      <a:moveTo>
                        <a:pt x="31" y="7"/>
                      </a:moveTo>
                      <a:lnTo>
                        <a:pt x="25" y="7"/>
                      </a:lnTo>
                      <a:lnTo>
                        <a:pt x="25" y="0"/>
                      </a:lnTo>
                      <a:lnTo>
                        <a:pt x="19" y="0"/>
                      </a:lnTo>
                      <a:lnTo>
                        <a:pt x="12" y="0"/>
                      </a:lnTo>
                      <a:lnTo>
                        <a:pt x="6" y="7"/>
                      </a:lnTo>
                      <a:lnTo>
                        <a:pt x="0" y="7"/>
                      </a:lnTo>
                      <a:lnTo>
                        <a:pt x="6" y="7"/>
                      </a:lnTo>
                      <a:lnTo>
                        <a:pt x="6" y="13"/>
                      </a:lnTo>
                      <a:lnTo>
                        <a:pt x="0" y="13"/>
                      </a:lnTo>
                      <a:lnTo>
                        <a:pt x="0" y="20"/>
                      </a:lnTo>
                      <a:lnTo>
                        <a:pt x="6" y="20"/>
                      </a:lnTo>
                      <a:lnTo>
                        <a:pt x="0" y="20"/>
                      </a:lnTo>
                      <a:lnTo>
                        <a:pt x="0" y="26"/>
                      </a:lnTo>
                      <a:lnTo>
                        <a:pt x="0" y="33"/>
                      </a:lnTo>
                      <a:lnTo>
                        <a:pt x="0" y="26"/>
                      </a:lnTo>
                      <a:lnTo>
                        <a:pt x="6" y="26"/>
                      </a:lnTo>
                      <a:lnTo>
                        <a:pt x="6" y="33"/>
                      </a:lnTo>
                      <a:lnTo>
                        <a:pt x="6" y="39"/>
                      </a:lnTo>
                      <a:lnTo>
                        <a:pt x="12" y="39"/>
                      </a:lnTo>
                      <a:lnTo>
                        <a:pt x="19" y="39"/>
                      </a:lnTo>
                      <a:lnTo>
                        <a:pt x="19" y="33"/>
                      </a:lnTo>
                      <a:lnTo>
                        <a:pt x="25" y="33"/>
                      </a:lnTo>
                      <a:lnTo>
                        <a:pt x="25" y="39"/>
                      </a:lnTo>
                      <a:lnTo>
                        <a:pt x="25" y="33"/>
                      </a:lnTo>
                      <a:lnTo>
                        <a:pt x="31" y="33"/>
                      </a:lnTo>
                      <a:lnTo>
                        <a:pt x="31" y="26"/>
                      </a:lnTo>
                      <a:lnTo>
                        <a:pt x="31" y="20"/>
                      </a:lnTo>
                      <a:lnTo>
                        <a:pt x="31" y="13"/>
                      </a:lnTo>
                      <a:lnTo>
                        <a:pt x="31" y="7"/>
                      </a:lnTo>
                      <a:close/>
                    </a:path>
                  </a:pathLst>
                </a:custGeom>
                <a:solidFill>
                  <a:srgbClr val="FF8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32" name="Freeform 21">
                  <a:extLst>
                    <a:ext uri="{FF2B5EF4-FFF2-40B4-BE49-F238E27FC236}">
                      <a16:creationId xmlns:a16="http://schemas.microsoft.com/office/drawing/2014/main" id="{219F9DBF-1CC0-423B-B11E-32ED538880B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07" y="3027"/>
                  <a:ext cx="19" cy="26"/>
                </a:xfrm>
                <a:custGeom>
                  <a:avLst/>
                  <a:gdLst>
                    <a:gd name="T0" fmla="*/ 19 w 19"/>
                    <a:gd name="T1" fmla="*/ 6 h 26"/>
                    <a:gd name="T2" fmla="*/ 13 w 19"/>
                    <a:gd name="T3" fmla="*/ 6 h 26"/>
                    <a:gd name="T4" fmla="*/ 13 w 19"/>
                    <a:gd name="T5" fmla="*/ 0 h 26"/>
                    <a:gd name="T6" fmla="*/ 7 w 19"/>
                    <a:gd name="T7" fmla="*/ 0 h 26"/>
                    <a:gd name="T8" fmla="*/ 7 w 19"/>
                    <a:gd name="T9" fmla="*/ 0 h 26"/>
                    <a:gd name="T10" fmla="*/ 7 w 19"/>
                    <a:gd name="T11" fmla="*/ 6 h 26"/>
                    <a:gd name="T12" fmla="*/ 7 w 19"/>
                    <a:gd name="T13" fmla="*/ 6 h 26"/>
                    <a:gd name="T14" fmla="*/ 0 w 19"/>
                    <a:gd name="T15" fmla="*/ 6 h 26"/>
                    <a:gd name="T16" fmla="*/ 0 w 19"/>
                    <a:gd name="T17" fmla="*/ 6 h 26"/>
                    <a:gd name="T18" fmla="*/ 0 w 19"/>
                    <a:gd name="T19" fmla="*/ 6 h 26"/>
                    <a:gd name="T20" fmla="*/ 0 w 19"/>
                    <a:gd name="T21" fmla="*/ 6 h 26"/>
                    <a:gd name="T22" fmla="*/ 0 w 19"/>
                    <a:gd name="T23" fmla="*/ 13 h 26"/>
                    <a:gd name="T24" fmla="*/ 0 w 19"/>
                    <a:gd name="T25" fmla="*/ 13 h 26"/>
                    <a:gd name="T26" fmla="*/ 0 w 19"/>
                    <a:gd name="T27" fmla="*/ 6 h 26"/>
                    <a:gd name="T28" fmla="*/ 0 w 19"/>
                    <a:gd name="T29" fmla="*/ 13 h 26"/>
                    <a:gd name="T30" fmla="*/ 0 w 19"/>
                    <a:gd name="T31" fmla="*/ 13 h 26"/>
                    <a:gd name="T32" fmla="*/ 0 w 19"/>
                    <a:gd name="T33" fmla="*/ 13 h 26"/>
                    <a:gd name="T34" fmla="*/ 0 w 19"/>
                    <a:gd name="T35" fmla="*/ 13 h 26"/>
                    <a:gd name="T36" fmla="*/ 0 w 19"/>
                    <a:gd name="T37" fmla="*/ 13 h 26"/>
                    <a:gd name="T38" fmla="*/ 0 w 19"/>
                    <a:gd name="T39" fmla="*/ 19 h 26"/>
                    <a:gd name="T40" fmla="*/ 0 w 19"/>
                    <a:gd name="T41" fmla="*/ 19 h 26"/>
                    <a:gd name="T42" fmla="*/ 0 w 19"/>
                    <a:gd name="T43" fmla="*/ 19 h 26"/>
                    <a:gd name="T44" fmla="*/ 0 w 19"/>
                    <a:gd name="T45" fmla="*/ 19 h 26"/>
                    <a:gd name="T46" fmla="*/ 0 w 19"/>
                    <a:gd name="T47" fmla="*/ 19 h 26"/>
                    <a:gd name="T48" fmla="*/ 0 w 19"/>
                    <a:gd name="T49" fmla="*/ 19 h 26"/>
                    <a:gd name="T50" fmla="*/ 7 w 19"/>
                    <a:gd name="T51" fmla="*/ 19 h 26"/>
                    <a:gd name="T52" fmla="*/ 7 w 19"/>
                    <a:gd name="T53" fmla="*/ 26 h 26"/>
                    <a:gd name="T54" fmla="*/ 7 w 19"/>
                    <a:gd name="T55" fmla="*/ 26 h 26"/>
                    <a:gd name="T56" fmla="*/ 0 w 19"/>
                    <a:gd name="T57" fmla="*/ 26 h 26"/>
                    <a:gd name="T58" fmla="*/ 7 w 19"/>
                    <a:gd name="T59" fmla="*/ 26 h 26"/>
                    <a:gd name="T60" fmla="*/ 7 w 19"/>
                    <a:gd name="T61" fmla="*/ 26 h 26"/>
                    <a:gd name="T62" fmla="*/ 7 w 19"/>
                    <a:gd name="T63" fmla="*/ 26 h 26"/>
                    <a:gd name="T64" fmla="*/ 13 w 19"/>
                    <a:gd name="T65" fmla="*/ 26 h 26"/>
                    <a:gd name="T66" fmla="*/ 13 w 19"/>
                    <a:gd name="T67" fmla="*/ 26 h 26"/>
                    <a:gd name="T68" fmla="*/ 13 w 19"/>
                    <a:gd name="T69" fmla="*/ 26 h 26"/>
                    <a:gd name="T70" fmla="*/ 13 w 19"/>
                    <a:gd name="T71" fmla="*/ 26 h 26"/>
                    <a:gd name="T72" fmla="*/ 19 w 19"/>
                    <a:gd name="T73" fmla="*/ 26 h 26"/>
                    <a:gd name="T74" fmla="*/ 19 w 19"/>
                    <a:gd name="T75" fmla="*/ 26 h 26"/>
                    <a:gd name="T76" fmla="*/ 19 w 19"/>
                    <a:gd name="T77" fmla="*/ 19 h 26"/>
                    <a:gd name="T78" fmla="*/ 19 w 19"/>
                    <a:gd name="T79" fmla="*/ 19 h 26"/>
                    <a:gd name="T80" fmla="*/ 19 w 19"/>
                    <a:gd name="T81" fmla="*/ 13 h 26"/>
                    <a:gd name="T82" fmla="*/ 19 w 19"/>
                    <a:gd name="T83" fmla="*/ 13 h 26"/>
                    <a:gd name="T84" fmla="*/ 19 w 19"/>
                    <a:gd name="T85" fmla="*/ 6 h 26"/>
                    <a:gd name="T86" fmla="*/ 19 w 19"/>
                    <a:gd name="T87" fmla="*/ 6 h 26"/>
                    <a:gd name="T88" fmla="*/ 19 w 19"/>
                    <a:gd name="T89" fmla="*/ 6 h 26"/>
                    <a:gd name="T90" fmla="*/ 0 60000 65536"/>
                    <a:gd name="T91" fmla="*/ 0 60000 65536"/>
                    <a:gd name="T92" fmla="*/ 0 60000 65536"/>
                    <a:gd name="T93" fmla="*/ 0 60000 65536"/>
                    <a:gd name="T94" fmla="*/ 0 60000 65536"/>
                    <a:gd name="T95" fmla="*/ 0 60000 65536"/>
                    <a:gd name="T96" fmla="*/ 0 60000 65536"/>
                    <a:gd name="T97" fmla="*/ 0 60000 65536"/>
                    <a:gd name="T98" fmla="*/ 0 60000 65536"/>
                    <a:gd name="T99" fmla="*/ 0 60000 65536"/>
                    <a:gd name="T100" fmla="*/ 0 60000 65536"/>
                    <a:gd name="T101" fmla="*/ 0 60000 65536"/>
                    <a:gd name="T102" fmla="*/ 0 60000 65536"/>
                    <a:gd name="T103" fmla="*/ 0 60000 65536"/>
                    <a:gd name="T104" fmla="*/ 0 60000 65536"/>
                    <a:gd name="T105" fmla="*/ 0 60000 65536"/>
                    <a:gd name="T106" fmla="*/ 0 60000 65536"/>
                    <a:gd name="T107" fmla="*/ 0 60000 65536"/>
                    <a:gd name="T108" fmla="*/ 0 60000 65536"/>
                    <a:gd name="T109" fmla="*/ 0 60000 65536"/>
                    <a:gd name="T110" fmla="*/ 0 60000 65536"/>
                    <a:gd name="T111" fmla="*/ 0 60000 65536"/>
                    <a:gd name="T112" fmla="*/ 0 60000 65536"/>
                    <a:gd name="T113" fmla="*/ 0 60000 65536"/>
                    <a:gd name="T114" fmla="*/ 0 60000 65536"/>
                    <a:gd name="T115" fmla="*/ 0 60000 65536"/>
                    <a:gd name="T116" fmla="*/ 0 60000 65536"/>
                    <a:gd name="T117" fmla="*/ 0 60000 65536"/>
                    <a:gd name="T118" fmla="*/ 0 60000 65536"/>
                    <a:gd name="T119" fmla="*/ 0 60000 65536"/>
                    <a:gd name="T120" fmla="*/ 0 60000 65536"/>
                    <a:gd name="T121" fmla="*/ 0 60000 65536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</a:gdLst>
                  <a:ahLst/>
                  <a:cxnLst>
                    <a:cxn ang="T90">
                      <a:pos x="T0" y="T1"/>
                    </a:cxn>
                    <a:cxn ang="T91">
                      <a:pos x="T2" y="T3"/>
                    </a:cxn>
                    <a:cxn ang="T92">
                      <a:pos x="T4" y="T5"/>
                    </a:cxn>
                    <a:cxn ang="T93">
                      <a:pos x="T6" y="T7"/>
                    </a:cxn>
                    <a:cxn ang="T94">
                      <a:pos x="T8" y="T9"/>
                    </a:cxn>
                    <a:cxn ang="T95">
                      <a:pos x="T10" y="T11"/>
                    </a:cxn>
                    <a:cxn ang="T96">
                      <a:pos x="T12" y="T13"/>
                    </a:cxn>
                    <a:cxn ang="T97">
                      <a:pos x="T14" y="T15"/>
                    </a:cxn>
                    <a:cxn ang="T98">
                      <a:pos x="T16" y="T17"/>
                    </a:cxn>
                    <a:cxn ang="T99">
                      <a:pos x="T18" y="T19"/>
                    </a:cxn>
                    <a:cxn ang="T100">
                      <a:pos x="T20" y="T21"/>
                    </a:cxn>
                    <a:cxn ang="T101">
                      <a:pos x="T22" y="T23"/>
                    </a:cxn>
                    <a:cxn ang="T102">
                      <a:pos x="T24" y="T25"/>
                    </a:cxn>
                    <a:cxn ang="T103">
                      <a:pos x="T26" y="T27"/>
                    </a:cxn>
                    <a:cxn ang="T104">
                      <a:pos x="T28" y="T29"/>
                    </a:cxn>
                    <a:cxn ang="T105">
                      <a:pos x="T30" y="T31"/>
                    </a:cxn>
                    <a:cxn ang="T106">
                      <a:pos x="T32" y="T33"/>
                    </a:cxn>
                    <a:cxn ang="T107">
                      <a:pos x="T34" y="T35"/>
                    </a:cxn>
                    <a:cxn ang="T108">
                      <a:pos x="T36" y="T37"/>
                    </a:cxn>
                    <a:cxn ang="T109">
                      <a:pos x="T38" y="T39"/>
                    </a:cxn>
                    <a:cxn ang="T110">
                      <a:pos x="T40" y="T41"/>
                    </a:cxn>
                    <a:cxn ang="T111">
                      <a:pos x="T42" y="T43"/>
                    </a:cxn>
                    <a:cxn ang="T112">
                      <a:pos x="T44" y="T45"/>
                    </a:cxn>
                    <a:cxn ang="T113">
                      <a:pos x="T46" y="T47"/>
                    </a:cxn>
                    <a:cxn ang="T114">
                      <a:pos x="T48" y="T49"/>
                    </a:cxn>
                    <a:cxn ang="T115">
                      <a:pos x="T50" y="T51"/>
                    </a:cxn>
                    <a:cxn ang="T116">
                      <a:pos x="T52" y="T53"/>
                    </a:cxn>
                    <a:cxn ang="T117">
                      <a:pos x="T54" y="T55"/>
                    </a:cxn>
                    <a:cxn ang="T118">
                      <a:pos x="T56" y="T57"/>
                    </a:cxn>
                    <a:cxn ang="T119">
                      <a:pos x="T58" y="T59"/>
                    </a:cxn>
                    <a:cxn ang="T120">
                      <a:pos x="T60" y="T61"/>
                    </a:cxn>
                    <a:cxn ang="T121">
                      <a:pos x="T62" y="T63"/>
                    </a:cxn>
                    <a:cxn ang="T122">
                      <a:pos x="T64" y="T65"/>
                    </a:cxn>
                    <a:cxn ang="T123">
                      <a:pos x="T66" y="T67"/>
                    </a:cxn>
                    <a:cxn ang="T124">
                      <a:pos x="T68" y="T69"/>
                    </a:cxn>
                    <a:cxn ang="T125">
                      <a:pos x="T70" y="T71"/>
                    </a:cxn>
                    <a:cxn ang="T126">
                      <a:pos x="T72" y="T73"/>
                    </a:cxn>
                    <a:cxn ang="T127">
                      <a:pos x="T74" y="T75"/>
                    </a:cxn>
                    <a:cxn ang="T128">
                      <a:pos x="T76" y="T77"/>
                    </a:cxn>
                    <a:cxn ang="T129">
                      <a:pos x="T78" y="T79"/>
                    </a:cxn>
                    <a:cxn ang="T130">
                      <a:pos x="T80" y="T81"/>
                    </a:cxn>
                    <a:cxn ang="T131">
                      <a:pos x="T82" y="T83"/>
                    </a:cxn>
                    <a:cxn ang="T132">
                      <a:pos x="T84" y="T85"/>
                    </a:cxn>
                    <a:cxn ang="T133">
                      <a:pos x="T86" y="T87"/>
                    </a:cxn>
                    <a:cxn ang="T134">
                      <a:pos x="T88" y="T89"/>
                    </a:cxn>
                  </a:cxnLst>
                  <a:rect l="0" t="0" r="r" b="b"/>
                  <a:pathLst>
                    <a:path w="19" h="26">
                      <a:moveTo>
                        <a:pt x="19" y="6"/>
                      </a:moveTo>
                      <a:lnTo>
                        <a:pt x="19" y="6"/>
                      </a:lnTo>
                      <a:lnTo>
                        <a:pt x="13" y="6"/>
                      </a:lnTo>
                      <a:lnTo>
                        <a:pt x="13" y="0"/>
                      </a:lnTo>
                      <a:lnTo>
                        <a:pt x="7" y="0"/>
                      </a:lnTo>
                      <a:lnTo>
                        <a:pt x="7" y="6"/>
                      </a:ln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0" y="6"/>
                      </a:lnTo>
                      <a:lnTo>
                        <a:pt x="0" y="13"/>
                      </a:lnTo>
                      <a:lnTo>
                        <a:pt x="0" y="19"/>
                      </a:lnTo>
                      <a:lnTo>
                        <a:pt x="7" y="19"/>
                      </a:lnTo>
                      <a:lnTo>
                        <a:pt x="7" y="26"/>
                      </a:lnTo>
                      <a:lnTo>
                        <a:pt x="0" y="26"/>
                      </a:lnTo>
                      <a:lnTo>
                        <a:pt x="7" y="26"/>
                      </a:lnTo>
                      <a:lnTo>
                        <a:pt x="13" y="26"/>
                      </a:lnTo>
                      <a:lnTo>
                        <a:pt x="19" y="26"/>
                      </a:lnTo>
                      <a:lnTo>
                        <a:pt x="19" y="19"/>
                      </a:lnTo>
                      <a:lnTo>
                        <a:pt x="19" y="13"/>
                      </a:lnTo>
                      <a:lnTo>
                        <a:pt x="19" y="6"/>
                      </a:lnTo>
                      <a:close/>
                    </a:path>
                  </a:pathLst>
                </a:custGeom>
                <a:solidFill>
                  <a:srgbClr val="FFFF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</p:grpSp>
          <p:sp>
            <p:nvSpPr>
              <p:cNvPr id="411827" name="Freeform 22">
                <a:extLst>
                  <a:ext uri="{FF2B5EF4-FFF2-40B4-BE49-F238E27FC236}">
                    <a16:creationId xmlns:a16="http://schemas.microsoft.com/office/drawing/2014/main" id="{47E3D424-19FB-4A55-8625-13E3B9B3B9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20" y="2830"/>
                <a:ext cx="13" cy="20"/>
              </a:xfrm>
              <a:custGeom>
                <a:avLst/>
                <a:gdLst>
                  <a:gd name="T0" fmla="*/ 13 w 13"/>
                  <a:gd name="T1" fmla="*/ 7 h 20"/>
                  <a:gd name="T2" fmla="*/ 13 w 13"/>
                  <a:gd name="T3" fmla="*/ 7 h 20"/>
                  <a:gd name="T4" fmla="*/ 13 w 13"/>
                  <a:gd name="T5" fmla="*/ 7 h 20"/>
                  <a:gd name="T6" fmla="*/ 13 w 13"/>
                  <a:gd name="T7" fmla="*/ 7 h 20"/>
                  <a:gd name="T8" fmla="*/ 6 w 13"/>
                  <a:gd name="T9" fmla="*/ 7 h 20"/>
                  <a:gd name="T10" fmla="*/ 6 w 13"/>
                  <a:gd name="T11" fmla="*/ 7 h 20"/>
                  <a:gd name="T12" fmla="*/ 6 w 13"/>
                  <a:gd name="T13" fmla="*/ 7 h 20"/>
                  <a:gd name="T14" fmla="*/ 6 w 13"/>
                  <a:gd name="T15" fmla="*/ 0 h 20"/>
                  <a:gd name="T16" fmla="*/ 0 w 13"/>
                  <a:gd name="T17" fmla="*/ 0 h 20"/>
                  <a:gd name="T18" fmla="*/ 0 w 13"/>
                  <a:gd name="T19" fmla="*/ 0 h 20"/>
                  <a:gd name="T20" fmla="*/ 0 w 13"/>
                  <a:gd name="T21" fmla="*/ 7 h 20"/>
                  <a:gd name="T22" fmla="*/ 0 w 13"/>
                  <a:gd name="T23" fmla="*/ 0 h 20"/>
                  <a:gd name="T24" fmla="*/ 0 w 13"/>
                  <a:gd name="T25" fmla="*/ 0 h 20"/>
                  <a:gd name="T26" fmla="*/ 0 w 13"/>
                  <a:gd name="T27" fmla="*/ 0 h 20"/>
                  <a:gd name="T28" fmla="*/ 0 w 13"/>
                  <a:gd name="T29" fmla="*/ 0 h 20"/>
                  <a:gd name="T30" fmla="*/ 0 w 13"/>
                  <a:gd name="T31" fmla="*/ 7 h 20"/>
                  <a:gd name="T32" fmla="*/ 0 w 13"/>
                  <a:gd name="T33" fmla="*/ 7 h 20"/>
                  <a:gd name="T34" fmla="*/ 0 w 13"/>
                  <a:gd name="T35" fmla="*/ 7 h 20"/>
                  <a:gd name="T36" fmla="*/ 0 w 13"/>
                  <a:gd name="T37" fmla="*/ 7 h 20"/>
                  <a:gd name="T38" fmla="*/ 0 w 13"/>
                  <a:gd name="T39" fmla="*/ 7 h 20"/>
                  <a:gd name="T40" fmla="*/ 0 w 13"/>
                  <a:gd name="T41" fmla="*/ 7 h 20"/>
                  <a:gd name="T42" fmla="*/ 0 w 13"/>
                  <a:gd name="T43" fmla="*/ 7 h 20"/>
                  <a:gd name="T44" fmla="*/ 0 w 13"/>
                  <a:gd name="T45" fmla="*/ 7 h 20"/>
                  <a:gd name="T46" fmla="*/ 0 w 13"/>
                  <a:gd name="T47" fmla="*/ 14 h 20"/>
                  <a:gd name="T48" fmla="*/ 0 w 13"/>
                  <a:gd name="T49" fmla="*/ 14 h 20"/>
                  <a:gd name="T50" fmla="*/ 0 w 13"/>
                  <a:gd name="T51" fmla="*/ 14 h 20"/>
                  <a:gd name="T52" fmla="*/ 0 w 13"/>
                  <a:gd name="T53" fmla="*/ 14 h 20"/>
                  <a:gd name="T54" fmla="*/ 6 w 13"/>
                  <a:gd name="T55" fmla="*/ 14 h 20"/>
                  <a:gd name="T56" fmla="*/ 6 w 13"/>
                  <a:gd name="T57" fmla="*/ 14 h 20"/>
                  <a:gd name="T58" fmla="*/ 6 w 13"/>
                  <a:gd name="T59" fmla="*/ 14 h 20"/>
                  <a:gd name="T60" fmla="*/ 6 w 13"/>
                  <a:gd name="T61" fmla="*/ 14 h 20"/>
                  <a:gd name="T62" fmla="*/ 6 w 13"/>
                  <a:gd name="T63" fmla="*/ 14 h 20"/>
                  <a:gd name="T64" fmla="*/ 6 w 13"/>
                  <a:gd name="T65" fmla="*/ 14 h 20"/>
                  <a:gd name="T66" fmla="*/ 13 w 13"/>
                  <a:gd name="T67" fmla="*/ 20 h 20"/>
                  <a:gd name="T68" fmla="*/ 13 w 13"/>
                  <a:gd name="T69" fmla="*/ 14 h 20"/>
                  <a:gd name="T70" fmla="*/ 13 w 13"/>
                  <a:gd name="T71" fmla="*/ 14 h 20"/>
                  <a:gd name="T72" fmla="*/ 13 w 13"/>
                  <a:gd name="T73" fmla="*/ 14 h 20"/>
                  <a:gd name="T74" fmla="*/ 13 w 13"/>
                  <a:gd name="T75" fmla="*/ 14 h 20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</a:gdLst>
                <a:ahLst/>
                <a:cxnLst>
                  <a:cxn ang="T76">
                    <a:pos x="T0" y="T1"/>
                  </a:cxn>
                  <a:cxn ang="T77">
                    <a:pos x="T2" y="T3"/>
                  </a:cxn>
                  <a:cxn ang="T78">
                    <a:pos x="T4" y="T5"/>
                  </a:cxn>
                  <a:cxn ang="T79">
                    <a:pos x="T6" y="T7"/>
                  </a:cxn>
                  <a:cxn ang="T80">
                    <a:pos x="T8" y="T9"/>
                  </a:cxn>
                  <a:cxn ang="T81">
                    <a:pos x="T10" y="T11"/>
                  </a:cxn>
                  <a:cxn ang="T82">
                    <a:pos x="T12" y="T13"/>
                  </a:cxn>
                  <a:cxn ang="T83">
                    <a:pos x="T14" y="T15"/>
                  </a:cxn>
                  <a:cxn ang="T84">
                    <a:pos x="T16" y="T17"/>
                  </a:cxn>
                  <a:cxn ang="T85">
                    <a:pos x="T18" y="T19"/>
                  </a:cxn>
                  <a:cxn ang="T86">
                    <a:pos x="T20" y="T21"/>
                  </a:cxn>
                  <a:cxn ang="T87">
                    <a:pos x="T22" y="T23"/>
                  </a:cxn>
                  <a:cxn ang="T88">
                    <a:pos x="T24" y="T25"/>
                  </a:cxn>
                  <a:cxn ang="T89">
                    <a:pos x="T26" y="T27"/>
                  </a:cxn>
                  <a:cxn ang="T90">
                    <a:pos x="T28" y="T29"/>
                  </a:cxn>
                  <a:cxn ang="T91">
                    <a:pos x="T30" y="T31"/>
                  </a:cxn>
                  <a:cxn ang="T92">
                    <a:pos x="T32" y="T33"/>
                  </a:cxn>
                  <a:cxn ang="T93">
                    <a:pos x="T34" y="T35"/>
                  </a:cxn>
                  <a:cxn ang="T94">
                    <a:pos x="T36" y="T37"/>
                  </a:cxn>
                  <a:cxn ang="T95">
                    <a:pos x="T38" y="T39"/>
                  </a:cxn>
                  <a:cxn ang="T96">
                    <a:pos x="T40" y="T41"/>
                  </a:cxn>
                  <a:cxn ang="T97">
                    <a:pos x="T42" y="T43"/>
                  </a:cxn>
                  <a:cxn ang="T98">
                    <a:pos x="T44" y="T45"/>
                  </a:cxn>
                  <a:cxn ang="T99">
                    <a:pos x="T46" y="T47"/>
                  </a:cxn>
                  <a:cxn ang="T100">
                    <a:pos x="T48" y="T49"/>
                  </a:cxn>
                  <a:cxn ang="T101">
                    <a:pos x="T50" y="T51"/>
                  </a:cxn>
                  <a:cxn ang="T102">
                    <a:pos x="T52" y="T53"/>
                  </a:cxn>
                  <a:cxn ang="T103">
                    <a:pos x="T54" y="T55"/>
                  </a:cxn>
                  <a:cxn ang="T104">
                    <a:pos x="T56" y="T57"/>
                  </a:cxn>
                  <a:cxn ang="T105">
                    <a:pos x="T58" y="T59"/>
                  </a:cxn>
                  <a:cxn ang="T106">
                    <a:pos x="T60" y="T61"/>
                  </a:cxn>
                  <a:cxn ang="T107">
                    <a:pos x="T62" y="T63"/>
                  </a:cxn>
                  <a:cxn ang="T108">
                    <a:pos x="T64" y="T65"/>
                  </a:cxn>
                  <a:cxn ang="T109">
                    <a:pos x="T66" y="T67"/>
                  </a:cxn>
                  <a:cxn ang="T110">
                    <a:pos x="T68" y="T69"/>
                  </a:cxn>
                  <a:cxn ang="T111">
                    <a:pos x="T70" y="T71"/>
                  </a:cxn>
                  <a:cxn ang="T112">
                    <a:pos x="T72" y="T73"/>
                  </a:cxn>
                  <a:cxn ang="T113">
                    <a:pos x="T74" y="T75"/>
                  </a:cxn>
                </a:cxnLst>
                <a:rect l="0" t="0" r="r" b="b"/>
                <a:pathLst>
                  <a:path w="13" h="20">
                    <a:moveTo>
                      <a:pt x="13" y="7"/>
                    </a:moveTo>
                    <a:lnTo>
                      <a:pt x="13" y="7"/>
                    </a:lnTo>
                    <a:lnTo>
                      <a:pt x="6" y="7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0" y="7"/>
                    </a:lnTo>
                    <a:lnTo>
                      <a:pt x="0" y="14"/>
                    </a:lnTo>
                    <a:lnTo>
                      <a:pt x="6" y="14"/>
                    </a:lnTo>
                    <a:lnTo>
                      <a:pt x="13" y="20"/>
                    </a:lnTo>
                    <a:lnTo>
                      <a:pt x="13" y="14"/>
                    </a:lnTo>
                    <a:lnTo>
                      <a:pt x="13" y="7"/>
                    </a:lnTo>
                    <a:close/>
                  </a:path>
                </a:pathLst>
              </a:custGeom>
              <a:solidFill>
                <a:srgbClr val="FFFF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411828" name="Freeform 23">
                <a:extLst>
                  <a:ext uri="{FF2B5EF4-FFF2-40B4-BE49-F238E27FC236}">
                    <a16:creationId xmlns:a16="http://schemas.microsoft.com/office/drawing/2014/main" id="{44F7256B-8AD7-4149-A620-1136E8ED8F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07" y="2902"/>
                <a:ext cx="26" cy="40"/>
              </a:xfrm>
              <a:custGeom>
                <a:avLst/>
                <a:gdLst>
                  <a:gd name="T0" fmla="*/ 26 w 26"/>
                  <a:gd name="T1" fmla="*/ 0 h 40"/>
                  <a:gd name="T2" fmla="*/ 19 w 26"/>
                  <a:gd name="T3" fmla="*/ 0 h 40"/>
                  <a:gd name="T4" fmla="*/ 19 w 26"/>
                  <a:gd name="T5" fmla="*/ 0 h 40"/>
                  <a:gd name="T6" fmla="*/ 19 w 26"/>
                  <a:gd name="T7" fmla="*/ 0 h 40"/>
                  <a:gd name="T8" fmla="*/ 13 w 26"/>
                  <a:gd name="T9" fmla="*/ 0 h 40"/>
                  <a:gd name="T10" fmla="*/ 13 w 26"/>
                  <a:gd name="T11" fmla="*/ 0 h 40"/>
                  <a:gd name="T12" fmla="*/ 13 w 26"/>
                  <a:gd name="T13" fmla="*/ 0 h 40"/>
                  <a:gd name="T14" fmla="*/ 13 w 26"/>
                  <a:gd name="T15" fmla="*/ 0 h 40"/>
                  <a:gd name="T16" fmla="*/ 7 w 26"/>
                  <a:gd name="T17" fmla="*/ 0 h 40"/>
                  <a:gd name="T18" fmla="*/ 7 w 26"/>
                  <a:gd name="T19" fmla="*/ 0 h 40"/>
                  <a:gd name="T20" fmla="*/ 7 w 26"/>
                  <a:gd name="T21" fmla="*/ 7 h 40"/>
                  <a:gd name="T22" fmla="*/ 0 w 26"/>
                  <a:gd name="T23" fmla="*/ 0 h 40"/>
                  <a:gd name="T24" fmla="*/ 0 w 26"/>
                  <a:gd name="T25" fmla="*/ 7 h 40"/>
                  <a:gd name="T26" fmla="*/ 0 w 26"/>
                  <a:gd name="T27" fmla="*/ 7 h 40"/>
                  <a:gd name="T28" fmla="*/ 7 w 26"/>
                  <a:gd name="T29" fmla="*/ 7 h 40"/>
                  <a:gd name="T30" fmla="*/ 7 w 26"/>
                  <a:gd name="T31" fmla="*/ 14 h 40"/>
                  <a:gd name="T32" fmla="*/ 7 w 26"/>
                  <a:gd name="T33" fmla="*/ 14 h 40"/>
                  <a:gd name="T34" fmla="*/ 7 w 26"/>
                  <a:gd name="T35" fmla="*/ 14 h 40"/>
                  <a:gd name="T36" fmla="*/ 0 w 26"/>
                  <a:gd name="T37" fmla="*/ 14 h 40"/>
                  <a:gd name="T38" fmla="*/ 0 w 26"/>
                  <a:gd name="T39" fmla="*/ 14 h 40"/>
                  <a:gd name="T40" fmla="*/ 0 w 26"/>
                  <a:gd name="T41" fmla="*/ 20 h 40"/>
                  <a:gd name="T42" fmla="*/ 0 w 26"/>
                  <a:gd name="T43" fmla="*/ 20 h 40"/>
                  <a:gd name="T44" fmla="*/ 7 w 26"/>
                  <a:gd name="T45" fmla="*/ 20 h 40"/>
                  <a:gd name="T46" fmla="*/ 7 w 26"/>
                  <a:gd name="T47" fmla="*/ 14 h 40"/>
                  <a:gd name="T48" fmla="*/ 13 w 26"/>
                  <a:gd name="T49" fmla="*/ 14 h 40"/>
                  <a:gd name="T50" fmla="*/ 7 w 26"/>
                  <a:gd name="T51" fmla="*/ 20 h 40"/>
                  <a:gd name="T52" fmla="*/ 7 w 26"/>
                  <a:gd name="T53" fmla="*/ 20 h 40"/>
                  <a:gd name="T54" fmla="*/ 7 w 26"/>
                  <a:gd name="T55" fmla="*/ 27 h 40"/>
                  <a:gd name="T56" fmla="*/ 13 w 26"/>
                  <a:gd name="T57" fmla="*/ 20 h 40"/>
                  <a:gd name="T58" fmla="*/ 13 w 26"/>
                  <a:gd name="T59" fmla="*/ 20 h 40"/>
                  <a:gd name="T60" fmla="*/ 13 w 26"/>
                  <a:gd name="T61" fmla="*/ 27 h 40"/>
                  <a:gd name="T62" fmla="*/ 13 w 26"/>
                  <a:gd name="T63" fmla="*/ 27 h 40"/>
                  <a:gd name="T64" fmla="*/ 13 w 26"/>
                  <a:gd name="T65" fmla="*/ 27 h 40"/>
                  <a:gd name="T66" fmla="*/ 7 w 26"/>
                  <a:gd name="T67" fmla="*/ 27 h 40"/>
                  <a:gd name="T68" fmla="*/ 13 w 26"/>
                  <a:gd name="T69" fmla="*/ 27 h 40"/>
                  <a:gd name="T70" fmla="*/ 13 w 26"/>
                  <a:gd name="T71" fmla="*/ 33 h 40"/>
                  <a:gd name="T72" fmla="*/ 19 w 26"/>
                  <a:gd name="T73" fmla="*/ 33 h 40"/>
                  <a:gd name="T74" fmla="*/ 19 w 26"/>
                  <a:gd name="T75" fmla="*/ 33 h 40"/>
                  <a:gd name="T76" fmla="*/ 13 w 26"/>
                  <a:gd name="T77" fmla="*/ 33 h 40"/>
                  <a:gd name="T78" fmla="*/ 13 w 26"/>
                  <a:gd name="T79" fmla="*/ 33 h 40"/>
                  <a:gd name="T80" fmla="*/ 19 w 26"/>
                  <a:gd name="T81" fmla="*/ 40 h 40"/>
                  <a:gd name="T82" fmla="*/ 19 w 26"/>
                  <a:gd name="T83" fmla="*/ 33 h 40"/>
                  <a:gd name="T84" fmla="*/ 26 w 26"/>
                  <a:gd name="T85" fmla="*/ 33 h 40"/>
                  <a:gd name="T86" fmla="*/ 26 w 26"/>
                  <a:gd name="T87" fmla="*/ 33 h 40"/>
                  <a:gd name="T88" fmla="*/ 26 w 26"/>
                  <a:gd name="T89" fmla="*/ 33 h 40"/>
                  <a:gd name="T90" fmla="*/ 26 w 26"/>
                  <a:gd name="T91" fmla="*/ 27 h 40"/>
                  <a:gd name="T92" fmla="*/ 26 w 26"/>
                  <a:gd name="T93" fmla="*/ 27 h 40"/>
                  <a:gd name="T94" fmla="*/ 26 w 26"/>
                  <a:gd name="T95" fmla="*/ 20 h 40"/>
                  <a:gd name="T96" fmla="*/ 26 w 26"/>
                  <a:gd name="T97" fmla="*/ 20 h 40"/>
                  <a:gd name="T98" fmla="*/ 26 w 26"/>
                  <a:gd name="T99" fmla="*/ 14 h 40"/>
                  <a:gd name="T100" fmla="*/ 26 w 26"/>
                  <a:gd name="T101" fmla="*/ 14 h 40"/>
                  <a:gd name="T102" fmla="*/ 26 w 26"/>
                  <a:gd name="T103" fmla="*/ 7 h 40"/>
                  <a:gd name="T104" fmla="*/ 26 w 26"/>
                  <a:gd name="T105" fmla="*/ 7 h 40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26" h="40">
                    <a:moveTo>
                      <a:pt x="26" y="7"/>
                    </a:moveTo>
                    <a:lnTo>
                      <a:pt x="26" y="0"/>
                    </a:lnTo>
                    <a:lnTo>
                      <a:pt x="19" y="0"/>
                    </a:lnTo>
                    <a:lnTo>
                      <a:pt x="13" y="0"/>
                    </a:lnTo>
                    <a:lnTo>
                      <a:pt x="13" y="7"/>
                    </a:lnTo>
                    <a:lnTo>
                      <a:pt x="13" y="0"/>
                    </a:lnTo>
                    <a:lnTo>
                      <a:pt x="7" y="0"/>
                    </a:lnTo>
                    <a:lnTo>
                      <a:pt x="7" y="7"/>
                    </a:lnTo>
                    <a:lnTo>
                      <a:pt x="7" y="0"/>
                    </a:lnTo>
                    <a:lnTo>
                      <a:pt x="0" y="0"/>
                    </a:lnTo>
                    <a:lnTo>
                      <a:pt x="0" y="7"/>
                    </a:lnTo>
                    <a:lnTo>
                      <a:pt x="7" y="7"/>
                    </a:lnTo>
                    <a:lnTo>
                      <a:pt x="7" y="14"/>
                    </a:lnTo>
                    <a:lnTo>
                      <a:pt x="0" y="14"/>
                    </a:lnTo>
                    <a:lnTo>
                      <a:pt x="0" y="20"/>
                    </a:lnTo>
                    <a:lnTo>
                      <a:pt x="7" y="20"/>
                    </a:lnTo>
                    <a:lnTo>
                      <a:pt x="7" y="14"/>
                    </a:lnTo>
                    <a:lnTo>
                      <a:pt x="13" y="14"/>
                    </a:lnTo>
                    <a:lnTo>
                      <a:pt x="7" y="14"/>
                    </a:lnTo>
                    <a:lnTo>
                      <a:pt x="7" y="20"/>
                    </a:lnTo>
                    <a:lnTo>
                      <a:pt x="7" y="27"/>
                    </a:lnTo>
                    <a:lnTo>
                      <a:pt x="13" y="20"/>
                    </a:lnTo>
                    <a:lnTo>
                      <a:pt x="13" y="27"/>
                    </a:lnTo>
                    <a:lnTo>
                      <a:pt x="7" y="27"/>
                    </a:lnTo>
                    <a:lnTo>
                      <a:pt x="13" y="27"/>
                    </a:lnTo>
                    <a:lnTo>
                      <a:pt x="13" y="33"/>
                    </a:lnTo>
                    <a:lnTo>
                      <a:pt x="19" y="33"/>
                    </a:lnTo>
                    <a:lnTo>
                      <a:pt x="13" y="33"/>
                    </a:lnTo>
                    <a:lnTo>
                      <a:pt x="19" y="40"/>
                    </a:lnTo>
                    <a:lnTo>
                      <a:pt x="19" y="33"/>
                    </a:lnTo>
                    <a:lnTo>
                      <a:pt x="26" y="33"/>
                    </a:lnTo>
                    <a:lnTo>
                      <a:pt x="26" y="27"/>
                    </a:lnTo>
                    <a:lnTo>
                      <a:pt x="26" y="20"/>
                    </a:lnTo>
                    <a:lnTo>
                      <a:pt x="26" y="14"/>
                    </a:lnTo>
                    <a:lnTo>
                      <a:pt x="26" y="7"/>
                    </a:lnTo>
                    <a:close/>
                  </a:path>
                </a:pathLst>
              </a:custGeom>
              <a:solidFill>
                <a:srgbClr val="FF0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</p:grpSp>
        <p:grpSp>
          <p:nvGrpSpPr>
            <p:cNvPr id="411705" name="Group 24">
              <a:extLst>
                <a:ext uri="{FF2B5EF4-FFF2-40B4-BE49-F238E27FC236}">
                  <a16:creationId xmlns:a16="http://schemas.microsoft.com/office/drawing/2014/main" id="{1CF2B159-DCB8-48D2-8451-820707E30DA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026" y="2772"/>
              <a:ext cx="152" cy="340"/>
              <a:chOff x="3026" y="2772"/>
              <a:chExt cx="152" cy="340"/>
            </a:xfrm>
          </p:grpSpPr>
          <p:grpSp>
            <p:nvGrpSpPr>
              <p:cNvPr id="411706" name="Group 25">
                <a:extLst>
                  <a:ext uri="{FF2B5EF4-FFF2-40B4-BE49-F238E27FC236}">
                    <a16:creationId xmlns:a16="http://schemas.microsoft.com/office/drawing/2014/main" id="{993D1627-A6D4-4EAA-952E-6474D91CE4F4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6" y="2791"/>
                <a:ext cx="152" cy="321"/>
                <a:chOff x="3026" y="2791"/>
                <a:chExt cx="152" cy="321"/>
              </a:xfrm>
            </p:grpSpPr>
            <p:sp>
              <p:nvSpPr>
                <p:cNvPr id="411711" name="Rectangle 26">
                  <a:extLst>
                    <a:ext uri="{FF2B5EF4-FFF2-40B4-BE49-F238E27FC236}">
                      <a16:creationId xmlns:a16="http://schemas.microsoft.com/office/drawing/2014/main" id="{FEC1C09F-8D2A-4EE2-98E3-1C42B3692D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33" y="2830"/>
                  <a:ext cx="50" cy="282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2" name="Freeform 27">
                  <a:extLst>
                    <a:ext uri="{FF2B5EF4-FFF2-40B4-BE49-F238E27FC236}">
                      <a16:creationId xmlns:a16="http://schemas.microsoft.com/office/drawing/2014/main" id="{9DB47598-84CF-42C9-917D-AA695C3AC90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791"/>
                  <a:ext cx="89" cy="321"/>
                </a:xfrm>
                <a:custGeom>
                  <a:avLst/>
                  <a:gdLst>
                    <a:gd name="T0" fmla="*/ 89 w 89"/>
                    <a:gd name="T1" fmla="*/ 249 h 321"/>
                    <a:gd name="T2" fmla="*/ 0 w 89"/>
                    <a:gd name="T3" fmla="*/ 321 h 321"/>
                    <a:gd name="T4" fmla="*/ 0 w 89"/>
                    <a:gd name="T5" fmla="*/ 39 h 321"/>
                    <a:gd name="T6" fmla="*/ 13 w 89"/>
                    <a:gd name="T7" fmla="*/ 26 h 321"/>
                    <a:gd name="T8" fmla="*/ 89 w 89"/>
                    <a:gd name="T9" fmla="*/ 0 h 321"/>
                    <a:gd name="T10" fmla="*/ 89 w 89"/>
                    <a:gd name="T11" fmla="*/ 249 h 32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89" h="321">
                      <a:moveTo>
                        <a:pt x="89" y="249"/>
                      </a:moveTo>
                      <a:lnTo>
                        <a:pt x="0" y="321"/>
                      </a:lnTo>
                      <a:lnTo>
                        <a:pt x="0" y="39"/>
                      </a:lnTo>
                      <a:lnTo>
                        <a:pt x="13" y="26"/>
                      </a:lnTo>
                      <a:lnTo>
                        <a:pt x="89" y="0"/>
                      </a:lnTo>
                      <a:lnTo>
                        <a:pt x="89" y="249"/>
                      </a:lnTo>
                      <a:close/>
                    </a:path>
                  </a:pathLst>
                </a:custGeom>
                <a:solidFill>
                  <a:srgbClr val="60606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13" name="Freeform 28">
                  <a:extLst>
                    <a:ext uri="{FF2B5EF4-FFF2-40B4-BE49-F238E27FC236}">
                      <a16:creationId xmlns:a16="http://schemas.microsoft.com/office/drawing/2014/main" id="{C5F8188B-71DD-47C6-AFFD-DAFF24314E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33" y="2830"/>
                  <a:ext cx="50" cy="27"/>
                </a:xfrm>
                <a:custGeom>
                  <a:avLst/>
                  <a:gdLst>
                    <a:gd name="T0" fmla="*/ 50 w 50"/>
                    <a:gd name="T1" fmla="*/ 0 h 27"/>
                    <a:gd name="T2" fmla="*/ 0 w 50"/>
                    <a:gd name="T3" fmla="*/ 0 h 27"/>
                    <a:gd name="T4" fmla="*/ 0 w 50"/>
                    <a:gd name="T5" fmla="*/ 27 h 27"/>
                    <a:gd name="T6" fmla="*/ 50 w 50"/>
                    <a:gd name="T7" fmla="*/ 14 h 27"/>
                    <a:gd name="T8" fmla="*/ 50 w 50"/>
                    <a:gd name="T9" fmla="*/ 0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50" h="27">
                      <a:moveTo>
                        <a:pt x="50" y="0"/>
                      </a:moveTo>
                      <a:lnTo>
                        <a:pt x="0" y="0"/>
                      </a:lnTo>
                      <a:lnTo>
                        <a:pt x="0" y="27"/>
                      </a:lnTo>
                      <a:lnTo>
                        <a:pt x="50" y="14"/>
                      </a:lnTo>
                      <a:lnTo>
                        <a:pt x="50" y="0"/>
                      </a:lnTo>
                      <a:close/>
                    </a:path>
                  </a:pathLst>
                </a:custGeom>
                <a:solidFill>
                  <a:srgbClr val="80808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14" name="Rectangle 29">
                  <a:extLst>
                    <a:ext uri="{FF2B5EF4-FFF2-40B4-BE49-F238E27FC236}">
                      <a16:creationId xmlns:a16="http://schemas.microsoft.com/office/drawing/2014/main" id="{03A865DE-B24C-4ECA-9A8B-EB1D8C41612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870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5" name="Rectangle 30">
                  <a:extLst>
                    <a:ext uri="{FF2B5EF4-FFF2-40B4-BE49-F238E27FC236}">
                      <a16:creationId xmlns:a16="http://schemas.microsoft.com/office/drawing/2014/main" id="{CFF07D20-1711-402C-A168-58ABB5F68C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70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6" name="Rectangle 31">
                  <a:extLst>
                    <a:ext uri="{FF2B5EF4-FFF2-40B4-BE49-F238E27FC236}">
                      <a16:creationId xmlns:a16="http://schemas.microsoft.com/office/drawing/2014/main" id="{C713BCFA-B90E-4B21-BB85-F7B4021DDF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850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7" name="Rectangle 32">
                  <a:extLst>
                    <a:ext uri="{FF2B5EF4-FFF2-40B4-BE49-F238E27FC236}">
                      <a16:creationId xmlns:a16="http://schemas.microsoft.com/office/drawing/2014/main" id="{5E136167-76BA-4CE1-B137-7E41429C7BC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50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8" name="Rectangle 33">
                  <a:extLst>
                    <a:ext uri="{FF2B5EF4-FFF2-40B4-BE49-F238E27FC236}">
                      <a16:creationId xmlns:a16="http://schemas.microsoft.com/office/drawing/2014/main" id="{A1EF528C-76FA-4146-AEDC-08078D9EB21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850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9" name="Rectangle 34">
                  <a:extLst>
                    <a:ext uri="{FF2B5EF4-FFF2-40B4-BE49-F238E27FC236}">
                      <a16:creationId xmlns:a16="http://schemas.microsoft.com/office/drawing/2014/main" id="{5825DC64-CC10-4F34-BAA9-EB9262D2EDA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830"/>
                  <a:ext cx="25" cy="14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0" name="Rectangle 35">
                  <a:extLst>
                    <a:ext uri="{FF2B5EF4-FFF2-40B4-BE49-F238E27FC236}">
                      <a16:creationId xmlns:a16="http://schemas.microsoft.com/office/drawing/2014/main" id="{363E7471-EBE3-49DF-BF46-FACEC6EB55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30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1" name="Rectangle 36">
                  <a:extLst>
                    <a:ext uri="{FF2B5EF4-FFF2-40B4-BE49-F238E27FC236}">
                      <a16:creationId xmlns:a16="http://schemas.microsoft.com/office/drawing/2014/main" id="{64D854F2-E1FD-4CFC-89DC-5562DF8A668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09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2" name="Rectangle 37">
                  <a:extLst>
                    <a:ext uri="{FF2B5EF4-FFF2-40B4-BE49-F238E27FC236}">
                      <a16:creationId xmlns:a16="http://schemas.microsoft.com/office/drawing/2014/main" id="{4CF5EC0B-BDA4-4BF5-AA60-1CBD9AD6DE5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09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3" name="Rectangle 38">
                  <a:extLst>
                    <a:ext uri="{FF2B5EF4-FFF2-40B4-BE49-F238E27FC236}">
                      <a16:creationId xmlns:a16="http://schemas.microsoft.com/office/drawing/2014/main" id="{CF4817BC-6B98-42DD-B510-0D48BB2D37E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889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4" name="Rectangle 39">
                  <a:extLst>
                    <a:ext uri="{FF2B5EF4-FFF2-40B4-BE49-F238E27FC236}">
                      <a16:creationId xmlns:a16="http://schemas.microsoft.com/office/drawing/2014/main" id="{06173610-623C-44CA-99DD-7FB69FCB3B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89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5" name="Rectangle 40">
                  <a:extLst>
                    <a:ext uri="{FF2B5EF4-FFF2-40B4-BE49-F238E27FC236}">
                      <a16:creationId xmlns:a16="http://schemas.microsoft.com/office/drawing/2014/main" id="{AC3BE64F-43FC-465B-9A91-5DBC333AF44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88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6" name="Rectangle 41">
                  <a:extLst>
                    <a:ext uri="{FF2B5EF4-FFF2-40B4-BE49-F238E27FC236}">
                      <a16:creationId xmlns:a16="http://schemas.microsoft.com/office/drawing/2014/main" id="{CE368CA9-9821-41DA-9669-28CC1A3D2B2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48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7" name="Rectangle 42">
                  <a:extLst>
                    <a:ext uri="{FF2B5EF4-FFF2-40B4-BE49-F238E27FC236}">
                      <a16:creationId xmlns:a16="http://schemas.microsoft.com/office/drawing/2014/main" id="{313DFD37-D38E-4721-A79B-13EDDF4C5D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48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8" name="Rectangle 43">
                  <a:extLst>
                    <a:ext uri="{FF2B5EF4-FFF2-40B4-BE49-F238E27FC236}">
                      <a16:creationId xmlns:a16="http://schemas.microsoft.com/office/drawing/2014/main" id="{0D71B3C9-1656-44EE-9757-761C3B7269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929"/>
                  <a:ext cx="26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29" name="Rectangle 44">
                  <a:extLst>
                    <a:ext uri="{FF2B5EF4-FFF2-40B4-BE49-F238E27FC236}">
                      <a16:creationId xmlns:a16="http://schemas.microsoft.com/office/drawing/2014/main" id="{FBB32357-B147-4562-91C9-F9572D55B65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29"/>
                  <a:ext cx="13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0" name="Rectangle 45">
                  <a:extLst>
                    <a:ext uri="{FF2B5EF4-FFF2-40B4-BE49-F238E27FC236}">
                      <a16:creationId xmlns:a16="http://schemas.microsoft.com/office/drawing/2014/main" id="{6632C367-1699-41F1-B1C3-AD59EFD6E8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92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1" name="Rectangle 46">
                  <a:extLst>
                    <a:ext uri="{FF2B5EF4-FFF2-40B4-BE49-F238E27FC236}">
                      <a16:creationId xmlns:a16="http://schemas.microsoft.com/office/drawing/2014/main" id="{B60640B7-0327-4C7E-A033-7078A5ED46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2981"/>
                  <a:ext cx="25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2" name="Rectangle 47">
                  <a:extLst>
                    <a:ext uri="{FF2B5EF4-FFF2-40B4-BE49-F238E27FC236}">
                      <a16:creationId xmlns:a16="http://schemas.microsoft.com/office/drawing/2014/main" id="{3DDACB3F-4CA7-42D7-817B-E94E00D5954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81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3" name="Rectangle 48">
                  <a:extLst>
                    <a:ext uri="{FF2B5EF4-FFF2-40B4-BE49-F238E27FC236}">
                      <a16:creationId xmlns:a16="http://schemas.microsoft.com/office/drawing/2014/main" id="{78455165-787E-440B-A0DC-04A09CD21D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2968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4" name="Rectangle 49">
                  <a:extLst>
                    <a:ext uri="{FF2B5EF4-FFF2-40B4-BE49-F238E27FC236}">
                      <a16:creationId xmlns:a16="http://schemas.microsoft.com/office/drawing/2014/main" id="{F55FD721-79D1-452C-8785-D15B270EEBD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968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5" name="Rectangle 50">
                  <a:extLst>
                    <a:ext uri="{FF2B5EF4-FFF2-40B4-BE49-F238E27FC236}">
                      <a16:creationId xmlns:a16="http://schemas.microsoft.com/office/drawing/2014/main" id="{3A70EECA-767F-4E22-812B-7DB920C2F67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2968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6" name="Rectangle 51">
                  <a:extLst>
                    <a:ext uri="{FF2B5EF4-FFF2-40B4-BE49-F238E27FC236}">
                      <a16:creationId xmlns:a16="http://schemas.microsoft.com/office/drawing/2014/main" id="{460D1CF3-5823-4516-8B24-6A41E56061F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20"/>
                  <a:ext cx="25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7" name="Rectangle 52">
                  <a:extLst>
                    <a:ext uri="{FF2B5EF4-FFF2-40B4-BE49-F238E27FC236}">
                      <a16:creationId xmlns:a16="http://schemas.microsoft.com/office/drawing/2014/main" id="{B84AC2DD-7FB8-4080-87DC-A1DDDE1111E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20"/>
                  <a:ext cx="26" cy="20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8" name="Rectangle 53">
                  <a:extLst>
                    <a:ext uri="{FF2B5EF4-FFF2-40B4-BE49-F238E27FC236}">
                      <a16:creationId xmlns:a16="http://schemas.microsoft.com/office/drawing/2014/main" id="{BEC66F39-C991-4175-A6CA-3860E61882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01"/>
                  <a:ext cx="26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39" name="Rectangle 54">
                  <a:extLst>
                    <a:ext uri="{FF2B5EF4-FFF2-40B4-BE49-F238E27FC236}">
                      <a16:creationId xmlns:a16="http://schemas.microsoft.com/office/drawing/2014/main" id="{88513115-F14D-4F71-88AE-FB061AE3CC5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01"/>
                  <a:ext cx="13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0" name="Rectangle 55">
                  <a:extLst>
                    <a:ext uri="{FF2B5EF4-FFF2-40B4-BE49-F238E27FC236}">
                      <a16:creationId xmlns:a16="http://schemas.microsoft.com/office/drawing/2014/main" id="{8486F5E5-3AD2-4BD8-B87C-DCFB80270F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59"/>
                  <a:ext cx="25" cy="14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1" name="Rectangle 56">
                  <a:extLst>
                    <a:ext uri="{FF2B5EF4-FFF2-40B4-BE49-F238E27FC236}">
                      <a16:creationId xmlns:a16="http://schemas.microsoft.com/office/drawing/2014/main" id="{38B0AF9F-72BC-45C8-A218-9C9D487CCEE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59"/>
                  <a:ext cx="26" cy="14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2" name="Rectangle 57">
                  <a:extLst>
                    <a:ext uri="{FF2B5EF4-FFF2-40B4-BE49-F238E27FC236}">
                      <a16:creationId xmlns:a16="http://schemas.microsoft.com/office/drawing/2014/main" id="{D32755BC-20D6-4412-A8C6-D96C2B777C7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40"/>
                  <a:ext cx="26" cy="19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3" name="Rectangle 58">
                  <a:extLst>
                    <a:ext uri="{FF2B5EF4-FFF2-40B4-BE49-F238E27FC236}">
                      <a16:creationId xmlns:a16="http://schemas.microsoft.com/office/drawing/2014/main" id="{AB060813-6FD6-463F-B78B-27394E3722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40"/>
                  <a:ext cx="13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4" name="Rectangle 59">
                  <a:extLst>
                    <a:ext uri="{FF2B5EF4-FFF2-40B4-BE49-F238E27FC236}">
                      <a16:creationId xmlns:a16="http://schemas.microsoft.com/office/drawing/2014/main" id="{438EF074-9194-4665-A73B-D089EFB29C5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40"/>
                  <a:ext cx="12" cy="19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5" name="Rectangle 60">
                  <a:extLst>
                    <a:ext uri="{FF2B5EF4-FFF2-40B4-BE49-F238E27FC236}">
                      <a16:creationId xmlns:a16="http://schemas.microsoft.com/office/drawing/2014/main" id="{A1177C27-34FF-4EF0-A491-E1AD68A2C20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58" y="3099"/>
                  <a:ext cx="25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6" name="Rectangle 61">
                  <a:extLst>
                    <a:ext uri="{FF2B5EF4-FFF2-40B4-BE49-F238E27FC236}">
                      <a16:creationId xmlns:a16="http://schemas.microsoft.com/office/drawing/2014/main" id="{64CE2030-D8A0-4156-842A-9067BE5B8C3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99"/>
                  <a:ext cx="26" cy="13"/>
                </a:xfrm>
                <a:prstGeom prst="rect">
                  <a:avLst/>
                </a:pr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7" name="Rectangle 62">
                  <a:extLst>
                    <a:ext uri="{FF2B5EF4-FFF2-40B4-BE49-F238E27FC236}">
                      <a16:creationId xmlns:a16="http://schemas.microsoft.com/office/drawing/2014/main" id="{05EDAC42-DE62-4ED7-A27D-C41648A576A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45" y="3079"/>
                  <a:ext cx="26" cy="13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8" name="Rectangle 63">
                  <a:extLst>
                    <a:ext uri="{FF2B5EF4-FFF2-40B4-BE49-F238E27FC236}">
                      <a16:creationId xmlns:a16="http://schemas.microsoft.com/office/drawing/2014/main" id="{546D48F9-A4D7-411B-84E4-39D243E5503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3079"/>
                  <a:ext cx="13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49" name="Rectangle 64">
                  <a:extLst>
                    <a:ext uri="{FF2B5EF4-FFF2-40B4-BE49-F238E27FC236}">
                      <a16:creationId xmlns:a16="http://schemas.microsoft.com/office/drawing/2014/main" id="{F4E3AE4C-568E-445C-8770-9B95A88722D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79"/>
                  <a:ext cx="12" cy="13"/>
                </a:xfrm>
                <a:prstGeom prst="rect">
                  <a:avLst/>
                </a:prstGeom>
                <a:solidFill>
                  <a:srgbClr val="E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50" name="Freeform 65">
                  <a:extLst>
                    <a:ext uri="{FF2B5EF4-FFF2-40B4-BE49-F238E27FC236}">
                      <a16:creationId xmlns:a16="http://schemas.microsoft.com/office/drawing/2014/main" id="{ABE7E598-1777-48B8-9045-F47EE590A5D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9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1" name="Freeform 66">
                  <a:extLst>
                    <a:ext uri="{FF2B5EF4-FFF2-40B4-BE49-F238E27FC236}">
                      <a16:creationId xmlns:a16="http://schemas.microsoft.com/office/drawing/2014/main" id="{0C36F22F-DBBF-44C3-AFB4-4CE9C46F3F1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73"/>
                  <a:ext cx="19" cy="32"/>
                </a:xfrm>
                <a:custGeom>
                  <a:avLst/>
                  <a:gdLst>
                    <a:gd name="T0" fmla="*/ 0 w 19"/>
                    <a:gd name="T1" fmla="*/ 19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9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9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2" name="Freeform 67">
                  <a:extLst>
                    <a:ext uri="{FF2B5EF4-FFF2-40B4-BE49-F238E27FC236}">
                      <a16:creationId xmlns:a16="http://schemas.microsoft.com/office/drawing/2014/main" id="{C9ADA468-8729-43C6-876D-EE8A4DB3C4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3053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3" name="Freeform 68">
                  <a:extLst>
                    <a:ext uri="{FF2B5EF4-FFF2-40B4-BE49-F238E27FC236}">
                      <a16:creationId xmlns:a16="http://schemas.microsoft.com/office/drawing/2014/main" id="{D5ED0775-2403-4138-BD3C-7F60630D329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3033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4" name="Freeform 69">
                  <a:extLst>
                    <a:ext uri="{FF2B5EF4-FFF2-40B4-BE49-F238E27FC236}">
                      <a16:creationId xmlns:a16="http://schemas.microsoft.com/office/drawing/2014/main" id="{A4D4754B-6EE2-4B8A-A810-E90A415D1A9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3020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5" name="Rectangle 70">
                  <a:extLst>
                    <a:ext uri="{FF2B5EF4-FFF2-40B4-BE49-F238E27FC236}">
                      <a16:creationId xmlns:a16="http://schemas.microsoft.com/office/drawing/2014/main" id="{C530F9A8-289A-49FA-A312-F1E64FA0499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7" y="2830"/>
                  <a:ext cx="13" cy="14"/>
                </a:xfrm>
                <a:prstGeom prst="rect">
                  <a:avLst/>
                </a:pr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56" name="Freeform 71">
                  <a:extLst>
                    <a:ext uri="{FF2B5EF4-FFF2-40B4-BE49-F238E27FC236}">
                      <a16:creationId xmlns:a16="http://schemas.microsoft.com/office/drawing/2014/main" id="{1748522D-20FA-49F4-A8C0-5211CC12526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17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7" name="Freeform 72">
                  <a:extLst>
                    <a:ext uri="{FF2B5EF4-FFF2-40B4-BE49-F238E27FC236}">
                      <a16:creationId xmlns:a16="http://schemas.microsoft.com/office/drawing/2014/main" id="{04B02EBE-65FA-448A-BA09-37672B62DF1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11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8" name="Freeform 73">
                  <a:extLst>
                    <a:ext uri="{FF2B5EF4-FFF2-40B4-BE49-F238E27FC236}">
                      <a16:creationId xmlns:a16="http://schemas.microsoft.com/office/drawing/2014/main" id="{183B951A-0F9C-4DD4-986B-F220EA8EA62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798"/>
                  <a:ext cx="25" cy="26"/>
                </a:xfrm>
                <a:custGeom>
                  <a:avLst/>
                  <a:gdLst>
                    <a:gd name="T0" fmla="*/ 0 w 25"/>
                    <a:gd name="T1" fmla="*/ 6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6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6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59" name="Freeform 74">
                  <a:extLst>
                    <a:ext uri="{FF2B5EF4-FFF2-40B4-BE49-F238E27FC236}">
                      <a16:creationId xmlns:a16="http://schemas.microsoft.com/office/drawing/2014/main" id="{07EE28FD-DC15-4AAE-AA1A-AA94C8BFC35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791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0" name="Freeform 75">
                  <a:extLst>
                    <a:ext uri="{FF2B5EF4-FFF2-40B4-BE49-F238E27FC236}">
                      <a16:creationId xmlns:a16="http://schemas.microsoft.com/office/drawing/2014/main" id="{26189A72-67E7-4B2B-827C-CBD20844511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57"/>
                  <a:ext cx="19" cy="26"/>
                </a:xfrm>
                <a:custGeom>
                  <a:avLst/>
                  <a:gdLst>
                    <a:gd name="T0" fmla="*/ 0 w 19"/>
                    <a:gd name="T1" fmla="*/ 6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6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6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1" name="Freeform 76">
                  <a:extLst>
                    <a:ext uri="{FF2B5EF4-FFF2-40B4-BE49-F238E27FC236}">
                      <a16:creationId xmlns:a16="http://schemas.microsoft.com/office/drawing/2014/main" id="{FFDE537C-E80B-42A3-8BD5-DC830326A43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44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2" name="Freeform 77">
                  <a:extLst>
                    <a:ext uri="{FF2B5EF4-FFF2-40B4-BE49-F238E27FC236}">
                      <a16:creationId xmlns:a16="http://schemas.microsoft.com/office/drawing/2014/main" id="{2224223F-EA73-4C9A-8EC6-EB1393E7378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30"/>
                  <a:ext cx="25" cy="27"/>
                </a:xfrm>
                <a:custGeom>
                  <a:avLst/>
                  <a:gdLst>
                    <a:gd name="T0" fmla="*/ 0 w 25"/>
                    <a:gd name="T1" fmla="*/ 14 h 27"/>
                    <a:gd name="T2" fmla="*/ 0 w 25"/>
                    <a:gd name="T3" fmla="*/ 27 h 27"/>
                    <a:gd name="T4" fmla="*/ 25 w 25"/>
                    <a:gd name="T5" fmla="*/ 14 h 27"/>
                    <a:gd name="T6" fmla="*/ 25 w 25"/>
                    <a:gd name="T7" fmla="*/ 0 h 27"/>
                    <a:gd name="T8" fmla="*/ 0 w 25"/>
                    <a:gd name="T9" fmla="*/ 14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7">
                      <a:moveTo>
                        <a:pt x="0" y="14"/>
                      </a:moveTo>
                      <a:lnTo>
                        <a:pt x="0" y="27"/>
                      </a:lnTo>
                      <a:lnTo>
                        <a:pt x="25" y="14"/>
                      </a:lnTo>
                      <a:lnTo>
                        <a:pt x="25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3" name="Freeform 78">
                  <a:extLst>
                    <a:ext uri="{FF2B5EF4-FFF2-40B4-BE49-F238E27FC236}">
                      <a16:creationId xmlns:a16="http://schemas.microsoft.com/office/drawing/2014/main" id="{EAB2143C-BFA6-44C2-9522-C649B1E87FD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24"/>
                  <a:ext cx="13" cy="20"/>
                </a:xfrm>
                <a:custGeom>
                  <a:avLst/>
                  <a:gdLst>
                    <a:gd name="T0" fmla="*/ 0 w 13"/>
                    <a:gd name="T1" fmla="*/ 6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6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6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4" name="Freeform 79">
                  <a:extLst>
                    <a:ext uri="{FF2B5EF4-FFF2-40B4-BE49-F238E27FC236}">
                      <a16:creationId xmlns:a16="http://schemas.microsoft.com/office/drawing/2014/main" id="{47125F8D-51B1-4395-A52C-ABC966E9ADA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0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4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4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5" name="Freeform 80">
                  <a:extLst>
                    <a:ext uri="{FF2B5EF4-FFF2-40B4-BE49-F238E27FC236}">
                      <a16:creationId xmlns:a16="http://schemas.microsoft.com/office/drawing/2014/main" id="{32AF41A7-FA16-4040-9660-2CCA320BCED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889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6" name="Freeform 81">
                  <a:extLst>
                    <a:ext uri="{FF2B5EF4-FFF2-40B4-BE49-F238E27FC236}">
                      <a16:creationId xmlns:a16="http://schemas.microsoft.com/office/drawing/2014/main" id="{E3564D0C-8FC3-4B9F-A018-08C164C693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876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7" name="Freeform 82">
                  <a:extLst>
                    <a:ext uri="{FF2B5EF4-FFF2-40B4-BE49-F238E27FC236}">
                      <a16:creationId xmlns:a16="http://schemas.microsoft.com/office/drawing/2014/main" id="{B624E4FB-6AA6-4A44-BC49-C1C0EAA15D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63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8" name="Freeform 83">
                  <a:extLst>
                    <a:ext uri="{FF2B5EF4-FFF2-40B4-BE49-F238E27FC236}">
                      <a16:creationId xmlns:a16="http://schemas.microsoft.com/office/drawing/2014/main" id="{0B48C606-30CE-4A05-B66C-1FAAF73579B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57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69" name="Freeform 84">
                  <a:extLst>
                    <a:ext uri="{FF2B5EF4-FFF2-40B4-BE49-F238E27FC236}">
                      <a16:creationId xmlns:a16="http://schemas.microsoft.com/office/drawing/2014/main" id="{18F48A83-44D6-46D7-BDDF-C273C20D2B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42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0" name="Freeform 85">
                  <a:extLst>
                    <a:ext uri="{FF2B5EF4-FFF2-40B4-BE49-F238E27FC236}">
                      <a16:creationId xmlns:a16="http://schemas.microsoft.com/office/drawing/2014/main" id="{DD221912-1E55-46E5-A427-5515E794682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929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1" name="Freeform 86">
                  <a:extLst>
                    <a:ext uri="{FF2B5EF4-FFF2-40B4-BE49-F238E27FC236}">
                      <a16:creationId xmlns:a16="http://schemas.microsoft.com/office/drawing/2014/main" id="{82200DA9-7EE9-436A-A3EB-37785583947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16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2" name="Freeform 87">
                  <a:extLst>
                    <a:ext uri="{FF2B5EF4-FFF2-40B4-BE49-F238E27FC236}">
                      <a16:creationId xmlns:a16="http://schemas.microsoft.com/office/drawing/2014/main" id="{997A85ED-0A63-4D39-B632-8ADB7A27863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89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3" name="Freeform 88">
                  <a:extLst>
                    <a:ext uri="{FF2B5EF4-FFF2-40B4-BE49-F238E27FC236}">
                      <a16:creationId xmlns:a16="http://schemas.microsoft.com/office/drawing/2014/main" id="{A001874D-156A-4DFF-B6A8-DE433045EA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889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4" name="Freeform 89">
                  <a:extLst>
                    <a:ext uri="{FF2B5EF4-FFF2-40B4-BE49-F238E27FC236}">
                      <a16:creationId xmlns:a16="http://schemas.microsoft.com/office/drawing/2014/main" id="{84E49B5C-78DE-4D63-B8A2-22A5C593633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981"/>
                  <a:ext cx="13" cy="20"/>
                </a:xfrm>
                <a:custGeom>
                  <a:avLst/>
                  <a:gdLst>
                    <a:gd name="T0" fmla="*/ 0 w 13"/>
                    <a:gd name="T1" fmla="*/ 0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0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0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5" name="Freeform 90">
                  <a:extLst>
                    <a:ext uri="{FF2B5EF4-FFF2-40B4-BE49-F238E27FC236}">
                      <a16:creationId xmlns:a16="http://schemas.microsoft.com/office/drawing/2014/main" id="{D1999712-A908-4276-90E5-2E9FB84E37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2961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6" name="Freeform 91">
                  <a:extLst>
                    <a:ext uri="{FF2B5EF4-FFF2-40B4-BE49-F238E27FC236}">
                      <a16:creationId xmlns:a16="http://schemas.microsoft.com/office/drawing/2014/main" id="{60877A9E-4FC2-40C6-B9CD-044D05871DF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48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7" name="Freeform 92">
                  <a:extLst>
                    <a:ext uri="{FF2B5EF4-FFF2-40B4-BE49-F238E27FC236}">
                      <a16:creationId xmlns:a16="http://schemas.microsoft.com/office/drawing/2014/main" id="{B5DBB660-4916-4FFD-A740-0AB3690CF19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929"/>
                  <a:ext cx="25" cy="32"/>
                </a:xfrm>
                <a:custGeom>
                  <a:avLst/>
                  <a:gdLst>
                    <a:gd name="T0" fmla="*/ 0 w 25"/>
                    <a:gd name="T1" fmla="*/ 19 h 32"/>
                    <a:gd name="T2" fmla="*/ 0 w 25"/>
                    <a:gd name="T3" fmla="*/ 32 h 32"/>
                    <a:gd name="T4" fmla="*/ 25 w 25"/>
                    <a:gd name="T5" fmla="*/ 13 h 32"/>
                    <a:gd name="T6" fmla="*/ 25 w 25"/>
                    <a:gd name="T7" fmla="*/ 0 h 32"/>
                    <a:gd name="T8" fmla="*/ 0 w 25"/>
                    <a:gd name="T9" fmla="*/ 19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2">
                      <a:moveTo>
                        <a:pt x="0" y="19"/>
                      </a:moveTo>
                      <a:lnTo>
                        <a:pt x="0" y="32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8" name="Freeform 93">
                  <a:extLst>
                    <a:ext uri="{FF2B5EF4-FFF2-40B4-BE49-F238E27FC236}">
                      <a16:creationId xmlns:a16="http://schemas.microsoft.com/office/drawing/2014/main" id="{2E77CAD1-C99B-4A10-9D72-CF181907FCF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22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79" name="Freeform 94">
                  <a:extLst>
                    <a:ext uri="{FF2B5EF4-FFF2-40B4-BE49-F238E27FC236}">
                      <a16:creationId xmlns:a16="http://schemas.microsoft.com/office/drawing/2014/main" id="{BC3C2065-8034-4E7B-9A70-C63FBA4C8E8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20"/>
                  <a:ext cx="13" cy="13"/>
                </a:xfrm>
                <a:custGeom>
                  <a:avLst/>
                  <a:gdLst>
                    <a:gd name="T0" fmla="*/ 0 w 13"/>
                    <a:gd name="T1" fmla="*/ 0 h 13"/>
                    <a:gd name="T2" fmla="*/ 0 w 13"/>
                    <a:gd name="T3" fmla="*/ 13 h 13"/>
                    <a:gd name="T4" fmla="*/ 13 w 13"/>
                    <a:gd name="T5" fmla="*/ 7 h 13"/>
                    <a:gd name="T6" fmla="*/ 13 w 13"/>
                    <a:gd name="T7" fmla="*/ 0 h 13"/>
                    <a:gd name="T8" fmla="*/ 0 w 13"/>
                    <a:gd name="T9" fmla="*/ 0 h 1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3">
                      <a:moveTo>
                        <a:pt x="0" y="0"/>
                      </a:moveTo>
                      <a:lnTo>
                        <a:pt x="0" y="13"/>
                      </a:lnTo>
                      <a:lnTo>
                        <a:pt x="13" y="7"/>
                      </a:lnTo>
                      <a:lnTo>
                        <a:pt x="13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0" name="Freeform 95">
                  <a:extLst>
                    <a:ext uri="{FF2B5EF4-FFF2-40B4-BE49-F238E27FC236}">
                      <a16:creationId xmlns:a16="http://schemas.microsoft.com/office/drawing/2014/main" id="{2844152A-CF17-40E4-80E7-01AAAFCD408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01"/>
                  <a:ext cx="19" cy="32"/>
                </a:xfrm>
                <a:custGeom>
                  <a:avLst/>
                  <a:gdLst>
                    <a:gd name="T0" fmla="*/ 0 w 19"/>
                    <a:gd name="T1" fmla="*/ 13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3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3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1" name="Freeform 96">
                  <a:extLst>
                    <a:ext uri="{FF2B5EF4-FFF2-40B4-BE49-F238E27FC236}">
                      <a16:creationId xmlns:a16="http://schemas.microsoft.com/office/drawing/2014/main" id="{FD37E979-0A17-4D9F-8B62-6AF96B8DA4D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2981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2" name="Freeform 97">
                  <a:extLst>
                    <a:ext uri="{FF2B5EF4-FFF2-40B4-BE49-F238E27FC236}">
                      <a16:creationId xmlns:a16="http://schemas.microsoft.com/office/drawing/2014/main" id="{43E0C36B-AC94-4B69-BD2A-D335F66B128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2961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3" name="Freeform 98">
                  <a:extLst>
                    <a:ext uri="{FF2B5EF4-FFF2-40B4-BE49-F238E27FC236}">
                      <a16:creationId xmlns:a16="http://schemas.microsoft.com/office/drawing/2014/main" id="{D1211ED1-1B81-4C18-BF80-5B5FE4FC958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55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4" name="Freeform 99">
                  <a:extLst>
                    <a:ext uri="{FF2B5EF4-FFF2-40B4-BE49-F238E27FC236}">
                      <a16:creationId xmlns:a16="http://schemas.microsoft.com/office/drawing/2014/main" id="{BD1AAB57-73D1-4AEF-97B9-BA0342BF547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3053"/>
                  <a:ext cx="13" cy="20"/>
                </a:xfrm>
                <a:custGeom>
                  <a:avLst/>
                  <a:gdLst>
                    <a:gd name="T0" fmla="*/ 0 w 13"/>
                    <a:gd name="T1" fmla="*/ 6 h 20"/>
                    <a:gd name="T2" fmla="*/ 0 w 13"/>
                    <a:gd name="T3" fmla="*/ 20 h 20"/>
                    <a:gd name="T4" fmla="*/ 13 w 13"/>
                    <a:gd name="T5" fmla="*/ 13 h 20"/>
                    <a:gd name="T6" fmla="*/ 13 w 13"/>
                    <a:gd name="T7" fmla="*/ 0 h 20"/>
                    <a:gd name="T8" fmla="*/ 0 w 13"/>
                    <a:gd name="T9" fmla="*/ 6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6"/>
                      </a:moveTo>
                      <a:lnTo>
                        <a:pt x="0" y="20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5" name="Freeform 100">
                  <a:extLst>
                    <a:ext uri="{FF2B5EF4-FFF2-40B4-BE49-F238E27FC236}">
                      <a16:creationId xmlns:a16="http://schemas.microsoft.com/office/drawing/2014/main" id="{01964A2D-1D7D-4F99-A5E4-E3C1F7B0DE0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96" y="3033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6" name="Freeform 101">
                  <a:extLst>
                    <a:ext uri="{FF2B5EF4-FFF2-40B4-BE49-F238E27FC236}">
                      <a16:creationId xmlns:a16="http://schemas.microsoft.com/office/drawing/2014/main" id="{46B7057A-AAFE-4990-9CA2-3C88003ECFE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21" y="3020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7" name="Freeform 102">
                  <a:extLst>
                    <a:ext uri="{FF2B5EF4-FFF2-40B4-BE49-F238E27FC236}">
                      <a16:creationId xmlns:a16="http://schemas.microsoft.com/office/drawing/2014/main" id="{ACB0FA2D-AC14-4CD2-AE55-15242441C7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40" y="3001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2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8" name="Freeform 103">
                  <a:extLst>
                    <a:ext uri="{FF2B5EF4-FFF2-40B4-BE49-F238E27FC236}">
                      <a16:creationId xmlns:a16="http://schemas.microsoft.com/office/drawing/2014/main" id="{4D9CE527-29E2-44FC-BBA7-B2694C26936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65" y="2988"/>
                  <a:ext cx="13" cy="19"/>
                </a:xfrm>
                <a:custGeom>
                  <a:avLst/>
                  <a:gdLst>
                    <a:gd name="T0" fmla="*/ 0 w 13"/>
                    <a:gd name="T1" fmla="*/ 6 h 19"/>
                    <a:gd name="T2" fmla="*/ 0 w 13"/>
                    <a:gd name="T3" fmla="*/ 19 h 19"/>
                    <a:gd name="T4" fmla="*/ 13 w 13"/>
                    <a:gd name="T5" fmla="*/ 13 h 19"/>
                    <a:gd name="T6" fmla="*/ 13 w 13"/>
                    <a:gd name="T7" fmla="*/ 0 h 19"/>
                    <a:gd name="T8" fmla="*/ 0 w 13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3" y="13"/>
                      </a:lnTo>
                      <a:lnTo>
                        <a:pt x="13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89" name="Freeform 104">
                  <a:extLst>
                    <a:ext uri="{FF2B5EF4-FFF2-40B4-BE49-F238E27FC236}">
                      <a16:creationId xmlns:a16="http://schemas.microsoft.com/office/drawing/2014/main" id="{31392530-AD13-4120-96CB-CA7BF04745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3007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0" name="Freeform 105">
                  <a:extLst>
                    <a:ext uri="{FF2B5EF4-FFF2-40B4-BE49-F238E27FC236}">
                      <a16:creationId xmlns:a16="http://schemas.microsoft.com/office/drawing/2014/main" id="{5B6EB818-131F-40A9-96BE-C399E91A36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3059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14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14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1" name="Freeform 106">
                  <a:extLst>
                    <a:ext uri="{FF2B5EF4-FFF2-40B4-BE49-F238E27FC236}">
                      <a16:creationId xmlns:a16="http://schemas.microsoft.com/office/drawing/2014/main" id="{E82B66E2-A29C-41CF-A10B-FAC8B3C9F6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3040"/>
                  <a:ext cx="19" cy="33"/>
                </a:xfrm>
                <a:custGeom>
                  <a:avLst/>
                  <a:gdLst>
                    <a:gd name="T0" fmla="*/ 0 w 19"/>
                    <a:gd name="T1" fmla="*/ 19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9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9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9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2" name="Freeform 107">
                  <a:extLst>
                    <a:ext uri="{FF2B5EF4-FFF2-40B4-BE49-F238E27FC236}">
                      <a16:creationId xmlns:a16="http://schemas.microsoft.com/office/drawing/2014/main" id="{3C8E575A-1874-4447-919E-50AFF00040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3020"/>
                  <a:ext cx="19" cy="33"/>
                </a:xfrm>
                <a:custGeom>
                  <a:avLst/>
                  <a:gdLst>
                    <a:gd name="T0" fmla="*/ 0 w 19"/>
                    <a:gd name="T1" fmla="*/ 20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3" name="Freeform 108">
                  <a:extLst>
                    <a:ext uri="{FF2B5EF4-FFF2-40B4-BE49-F238E27FC236}">
                      <a16:creationId xmlns:a16="http://schemas.microsoft.com/office/drawing/2014/main" id="{BD09BB1B-1646-4A6D-88A0-8B693F2FEC6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11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4" name="Freeform 109">
                  <a:extLst>
                    <a:ext uri="{FF2B5EF4-FFF2-40B4-BE49-F238E27FC236}">
                      <a16:creationId xmlns:a16="http://schemas.microsoft.com/office/drawing/2014/main" id="{3302AE71-51D5-4776-94A7-10969219764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830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4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5" name="Freeform 110">
                  <a:extLst>
                    <a:ext uri="{FF2B5EF4-FFF2-40B4-BE49-F238E27FC236}">
                      <a16:creationId xmlns:a16="http://schemas.microsoft.com/office/drawing/2014/main" id="{4313E1E0-735F-4DE5-AD8D-BA258912AE0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17"/>
                  <a:ext cx="19" cy="27"/>
                </a:xfrm>
                <a:custGeom>
                  <a:avLst/>
                  <a:gdLst>
                    <a:gd name="T0" fmla="*/ 0 w 19"/>
                    <a:gd name="T1" fmla="*/ 13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13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3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6" name="Freeform 111">
                  <a:extLst>
                    <a:ext uri="{FF2B5EF4-FFF2-40B4-BE49-F238E27FC236}">
                      <a16:creationId xmlns:a16="http://schemas.microsoft.com/office/drawing/2014/main" id="{E0A70A76-42B3-48F5-8A24-9CFE061B143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44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7" name="Freeform 112">
                  <a:extLst>
                    <a:ext uri="{FF2B5EF4-FFF2-40B4-BE49-F238E27FC236}">
                      <a16:creationId xmlns:a16="http://schemas.microsoft.com/office/drawing/2014/main" id="{38E57268-CE6E-4EB4-BE01-31C1F0B3F7C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87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8" name="Freeform 113">
                  <a:extLst>
                    <a:ext uri="{FF2B5EF4-FFF2-40B4-BE49-F238E27FC236}">
                      <a16:creationId xmlns:a16="http://schemas.microsoft.com/office/drawing/2014/main" id="{2B0D3EC8-93F3-460E-97F7-43CE88E49CB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863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99" name="Freeform 114">
                  <a:extLst>
                    <a:ext uri="{FF2B5EF4-FFF2-40B4-BE49-F238E27FC236}">
                      <a16:creationId xmlns:a16="http://schemas.microsoft.com/office/drawing/2014/main" id="{BFEEE6B8-6B43-49B8-9792-C4D35855CB1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57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6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6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0" name="Freeform 115">
                  <a:extLst>
                    <a:ext uri="{FF2B5EF4-FFF2-40B4-BE49-F238E27FC236}">
                      <a16:creationId xmlns:a16="http://schemas.microsoft.com/office/drawing/2014/main" id="{15CCC870-F71E-4E87-8E7C-EB4B941A8B4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876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3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1" name="Freeform 116">
                  <a:extLst>
                    <a:ext uri="{FF2B5EF4-FFF2-40B4-BE49-F238E27FC236}">
                      <a16:creationId xmlns:a16="http://schemas.microsoft.com/office/drawing/2014/main" id="{A6FB76D2-91E3-442A-A366-FBD9DD9ED94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02"/>
                  <a:ext cx="19" cy="27"/>
                </a:xfrm>
                <a:custGeom>
                  <a:avLst/>
                  <a:gdLst>
                    <a:gd name="T0" fmla="*/ 0 w 19"/>
                    <a:gd name="T1" fmla="*/ 7 h 27"/>
                    <a:gd name="T2" fmla="*/ 0 w 19"/>
                    <a:gd name="T3" fmla="*/ 27 h 27"/>
                    <a:gd name="T4" fmla="*/ 19 w 19"/>
                    <a:gd name="T5" fmla="*/ 14 h 27"/>
                    <a:gd name="T6" fmla="*/ 19 w 19"/>
                    <a:gd name="T7" fmla="*/ 0 h 27"/>
                    <a:gd name="T8" fmla="*/ 0 w 19"/>
                    <a:gd name="T9" fmla="*/ 7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7"/>
                      </a:moveTo>
                      <a:lnTo>
                        <a:pt x="0" y="27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2" name="Freeform 117">
                  <a:extLst>
                    <a:ext uri="{FF2B5EF4-FFF2-40B4-BE49-F238E27FC236}">
                      <a16:creationId xmlns:a16="http://schemas.microsoft.com/office/drawing/2014/main" id="{6F390DCE-DFA4-444E-9992-4B97217152F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889"/>
                  <a:ext cx="19" cy="27"/>
                </a:xfrm>
                <a:custGeom>
                  <a:avLst/>
                  <a:gdLst>
                    <a:gd name="T0" fmla="*/ 0 w 19"/>
                    <a:gd name="T1" fmla="*/ 7 h 27"/>
                    <a:gd name="T2" fmla="*/ 0 w 19"/>
                    <a:gd name="T3" fmla="*/ 27 h 27"/>
                    <a:gd name="T4" fmla="*/ 19 w 19"/>
                    <a:gd name="T5" fmla="*/ 13 h 27"/>
                    <a:gd name="T6" fmla="*/ 19 w 19"/>
                    <a:gd name="T7" fmla="*/ 0 h 27"/>
                    <a:gd name="T8" fmla="*/ 0 w 19"/>
                    <a:gd name="T9" fmla="*/ 7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7"/>
                      </a:moveTo>
                      <a:lnTo>
                        <a:pt x="0" y="27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3" name="Freeform 118">
                  <a:extLst>
                    <a:ext uri="{FF2B5EF4-FFF2-40B4-BE49-F238E27FC236}">
                      <a16:creationId xmlns:a16="http://schemas.microsoft.com/office/drawing/2014/main" id="{E0509FE1-B0CD-4321-833F-AF75FC63054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09"/>
                  <a:ext cx="19" cy="20"/>
                </a:xfrm>
                <a:custGeom>
                  <a:avLst/>
                  <a:gdLst>
                    <a:gd name="T0" fmla="*/ 0 w 19"/>
                    <a:gd name="T1" fmla="*/ 7 h 20"/>
                    <a:gd name="T2" fmla="*/ 0 w 19"/>
                    <a:gd name="T3" fmla="*/ 20 h 20"/>
                    <a:gd name="T4" fmla="*/ 19 w 19"/>
                    <a:gd name="T5" fmla="*/ 13 h 20"/>
                    <a:gd name="T6" fmla="*/ 19 w 19"/>
                    <a:gd name="T7" fmla="*/ 0 h 20"/>
                    <a:gd name="T8" fmla="*/ 0 w 19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4" name="Freeform 119">
                  <a:extLst>
                    <a:ext uri="{FF2B5EF4-FFF2-40B4-BE49-F238E27FC236}">
                      <a16:creationId xmlns:a16="http://schemas.microsoft.com/office/drawing/2014/main" id="{A2CF287D-0932-4F0A-9D09-5D4E08061B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48"/>
                  <a:ext cx="25" cy="33"/>
                </a:xfrm>
                <a:custGeom>
                  <a:avLst/>
                  <a:gdLst>
                    <a:gd name="T0" fmla="*/ 0 w 25"/>
                    <a:gd name="T1" fmla="*/ 13 h 33"/>
                    <a:gd name="T2" fmla="*/ 0 w 25"/>
                    <a:gd name="T3" fmla="*/ 33 h 33"/>
                    <a:gd name="T4" fmla="*/ 25 w 25"/>
                    <a:gd name="T5" fmla="*/ 13 h 33"/>
                    <a:gd name="T6" fmla="*/ 25 w 25"/>
                    <a:gd name="T7" fmla="*/ 0 h 33"/>
                    <a:gd name="T8" fmla="*/ 0 w 25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4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5" name="Freeform 120">
                  <a:extLst>
                    <a:ext uri="{FF2B5EF4-FFF2-40B4-BE49-F238E27FC236}">
                      <a16:creationId xmlns:a16="http://schemas.microsoft.com/office/drawing/2014/main" id="{4C462B81-2CDA-4862-9038-8723A72FE14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35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6" name="Freeform 121">
                  <a:extLst>
                    <a:ext uri="{FF2B5EF4-FFF2-40B4-BE49-F238E27FC236}">
                      <a16:creationId xmlns:a16="http://schemas.microsoft.com/office/drawing/2014/main" id="{23B79ADB-83AF-41DC-BE11-9695915098D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22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7" name="Freeform 122">
                  <a:extLst>
                    <a:ext uri="{FF2B5EF4-FFF2-40B4-BE49-F238E27FC236}">
                      <a16:creationId xmlns:a16="http://schemas.microsoft.com/office/drawing/2014/main" id="{AC019853-D0D7-415E-85A1-105AEE831BD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42"/>
                  <a:ext cx="19" cy="19"/>
                </a:xfrm>
                <a:custGeom>
                  <a:avLst/>
                  <a:gdLst>
                    <a:gd name="T0" fmla="*/ 0 w 19"/>
                    <a:gd name="T1" fmla="*/ 6 h 19"/>
                    <a:gd name="T2" fmla="*/ 0 w 19"/>
                    <a:gd name="T3" fmla="*/ 19 h 19"/>
                    <a:gd name="T4" fmla="*/ 19 w 19"/>
                    <a:gd name="T5" fmla="*/ 13 h 19"/>
                    <a:gd name="T6" fmla="*/ 19 w 19"/>
                    <a:gd name="T7" fmla="*/ 0 h 19"/>
                    <a:gd name="T8" fmla="*/ 0 w 19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8" name="Freeform 123">
                  <a:extLst>
                    <a:ext uri="{FF2B5EF4-FFF2-40B4-BE49-F238E27FC236}">
                      <a16:creationId xmlns:a16="http://schemas.microsoft.com/office/drawing/2014/main" id="{C3796D47-FBAA-4D7E-9F39-DC9DA428A05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88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09" name="Freeform 124">
                  <a:extLst>
                    <a:ext uri="{FF2B5EF4-FFF2-40B4-BE49-F238E27FC236}">
                      <a16:creationId xmlns:a16="http://schemas.microsoft.com/office/drawing/2014/main" id="{EF3143C1-D96E-4BC9-B7BC-5DF94993A0A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2968"/>
                  <a:ext cx="19" cy="33"/>
                </a:xfrm>
                <a:custGeom>
                  <a:avLst/>
                  <a:gdLst>
                    <a:gd name="T0" fmla="*/ 0 w 19"/>
                    <a:gd name="T1" fmla="*/ 13 h 33"/>
                    <a:gd name="T2" fmla="*/ 0 w 19"/>
                    <a:gd name="T3" fmla="*/ 33 h 33"/>
                    <a:gd name="T4" fmla="*/ 19 w 19"/>
                    <a:gd name="T5" fmla="*/ 13 h 33"/>
                    <a:gd name="T6" fmla="*/ 19 w 19"/>
                    <a:gd name="T7" fmla="*/ 0 h 33"/>
                    <a:gd name="T8" fmla="*/ 0 w 19"/>
                    <a:gd name="T9" fmla="*/ 13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3">
                      <a:moveTo>
                        <a:pt x="0" y="13"/>
                      </a:moveTo>
                      <a:lnTo>
                        <a:pt x="0" y="33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0" name="Freeform 125">
                  <a:extLst>
                    <a:ext uri="{FF2B5EF4-FFF2-40B4-BE49-F238E27FC236}">
                      <a16:creationId xmlns:a16="http://schemas.microsoft.com/office/drawing/2014/main" id="{D06CF8D6-87D2-4118-A1C5-0D90049EC4A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55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1" name="Freeform 126">
                  <a:extLst>
                    <a:ext uri="{FF2B5EF4-FFF2-40B4-BE49-F238E27FC236}">
                      <a16:creationId xmlns:a16="http://schemas.microsoft.com/office/drawing/2014/main" id="{92A071DE-ED8D-472C-8E14-389BA9CA2CA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59" y="2974"/>
                  <a:ext cx="19" cy="27"/>
                </a:xfrm>
                <a:custGeom>
                  <a:avLst/>
                  <a:gdLst>
                    <a:gd name="T0" fmla="*/ 0 w 19"/>
                    <a:gd name="T1" fmla="*/ 14 h 27"/>
                    <a:gd name="T2" fmla="*/ 0 w 19"/>
                    <a:gd name="T3" fmla="*/ 27 h 27"/>
                    <a:gd name="T4" fmla="*/ 19 w 19"/>
                    <a:gd name="T5" fmla="*/ 14 h 27"/>
                    <a:gd name="T6" fmla="*/ 19 w 19"/>
                    <a:gd name="T7" fmla="*/ 0 h 27"/>
                    <a:gd name="T8" fmla="*/ 0 w 19"/>
                    <a:gd name="T9" fmla="*/ 14 h 27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7">
                      <a:moveTo>
                        <a:pt x="0" y="14"/>
                      </a:moveTo>
                      <a:lnTo>
                        <a:pt x="0" y="27"/>
                      </a:lnTo>
                      <a:lnTo>
                        <a:pt x="19" y="14"/>
                      </a:lnTo>
                      <a:lnTo>
                        <a:pt x="19" y="0"/>
                      </a:lnTo>
                      <a:lnTo>
                        <a:pt x="0" y="14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2" name="Freeform 127">
                  <a:extLst>
                    <a:ext uri="{FF2B5EF4-FFF2-40B4-BE49-F238E27FC236}">
                      <a16:creationId xmlns:a16="http://schemas.microsoft.com/office/drawing/2014/main" id="{570010C6-8362-4E35-8BE5-EE436DC01FDE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3020"/>
                  <a:ext cx="25" cy="33"/>
                </a:xfrm>
                <a:custGeom>
                  <a:avLst/>
                  <a:gdLst>
                    <a:gd name="T0" fmla="*/ 0 w 25"/>
                    <a:gd name="T1" fmla="*/ 20 h 33"/>
                    <a:gd name="T2" fmla="*/ 0 w 25"/>
                    <a:gd name="T3" fmla="*/ 33 h 33"/>
                    <a:gd name="T4" fmla="*/ 25 w 25"/>
                    <a:gd name="T5" fmla="*/ 20 h 33"/>
                    <a:gd name="T6" fmla="*/ 25 w 25"/>
                    <a:gd name="T7" fmla="*/ 0 h 33"/>
                    <a:gd name="T8" fmla="*/ 0 w 25"/>
                    <a:gd name="T9" fmla="*/ 20 h 33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33">
                      <a:moveTo>
                        <a:pt x="0" y="20"/>
                      </a:moveTo>
                      <a:lnTo>
                        <a:pt x="0" y="33"/>
                      </a:lnTo>
                      <a:lnTo>
                        <a:pt x="25" y="20"/>
                      </a:lnTo>
                      <a:lnTo>
                        <a:pt x="25" y="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3" name="Freeform 128">
                  <a:extLst>
                    <a:ext uri="{FF2B5EF4-FFF2-40B4-BE49-F238E27FC236}">
                      <a16:creationId xmlns:a16="http://schemas.microsoft.com/office/drawing/2014/main" id="{4BC495C1-C0C5-4381-A519-006EE9C15E19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15" y="3007"/>
                  <a:ext cx="19" cy="26"/>
                </a:xfrm>
                <a:custGeom>
                  <a:avLst/>
                  <a:gdLst>
                    <a:gd name="T0" fmla="*/ 0 w 19"/>
                    <a:gd name="T1" fmla="*/ 13 h 26"/>
                    <a:gd name="T2" fmla="*/ 0 w 19"/>
                    <a:gd name="T3" fmla="*/ 26 h 26"/>
                    <a:gd name="T4" fmla="*/ 19 w 19"/>
                    <a:gd name="T5" fmla="*/ 13 h 26"/>
                    <a:gd name="T6" fmla="*/ 19 w 19"/>
                    <a:gd name="T7" fmla="*/ 0 h 26"/>
                    <a:gd name="T8" fmla="*/ 0 w 19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4" name="Freeform 129">
                  <a:extLst>
                    <a:ext uri="{FF2B5EF4-FFF2-40B4-BE49-F238E27FC236}">
                      <a16:creationId xmlns:a16="http://schemas.microsoft.com/office/drawing/2014/main" id="{8229DF5E-5592-4BC3-9457-E4B3C0D06AB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134" y="2988"/>
                  <a:ext cx="19" cy="32"/>
                </a:xfrm>
                <a:custGeom>
                  <a:avLst/>
                  <a:gdLst>
                    <a:gd name="T0" fmla="*/ 0 w 19"/>
                    <a:gd name="T1" fmla="*/ 13 h 32"/>
                    <a:gd name="T2" fmla="*/ 0 w 19"/>
                    <a:gd name="T3" fmla="*/ 32 h 32"/>
                    <a:gd name="T4" fmla="*/ 19 w 19"/>
                    <a:gd name="T5" fmla="*/ 13 h 32"/>
                    <a:gd name="T6" fmla="*/ 19 w 19"/>
                    <a:gd name="T7" fmla="*/ 0 h 32"/>
                    <a:gd name="T8" fmla="*/ 0 w 19"/>
                    <a:gd name="T9" fmla="*/ 13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9" h="32">
                      <a:moveTo>
                        <a:pt x="0" y="13"/>
                      </a:moveTo>
                      <a:lnTo>
                        <a:pt x="0" y="32"/>
                      </a:lnTo>
                      <a:lnTo>
                        <a:pt x="19" y="13"/>
                      </a:lnTo>
                      <a:lnTo>
                        <a:pt x="19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5" name="Freeform 130">
                  <a:extLst>
                    <a:ext uri="{FF2B5EF4-FFF2-40B4-BE49-F238E27FC236}">
                      <a16:creationId xmlns:a16="http://schemas.microsoft.com/office/drawing/2014/main" id="{9C052565-F28B-445D-8D06-A47D89EF0AD7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844"/>
                  <a:ext cx="25" cy="19"/>
                </a:xfrm>
                <a:custGeom>
                  <a:avLst/>
                  <a:gdLst>
                    <a:gd name="T0" fmla="*/ 0 w 25"/>
                    <a:gd name="T1" fmla="*/ 6 h 19"/>
                    <a:gd name="T2" fmla="*/ 0 w 25"/>
                    <a:gd name="T3" fmla="*/ 19 h 19"/>
                    <a:gd name="T4" fmla="*/ 25 w 25"/>
                    <a:gd name="T5" fmla="*/ 13 h 19"/>
                    <a:gd name="T6" fmla="*/ 25 w 25"/>
                    <a:gd name="T7" fmla="*/ 0 h 19"/>
                    <a:gd name="T8" fmla="*/ 0 w 25"/>
                    <a:gd name="T9" fmla="*/ 6 h 19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19">
                      <a:moveTo>
                        <a:pt x="0" y="6"/>
                      </a:moveTo>
                      <a:lnTo>
                        <a:pt x="0" y="19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6" name="Freeform 131">
                  <a:extLst>
                    <a:ext uri="{FF2B5EF4-FFF2-40B4-BE49-F238E27FC236}">
                      <a16:creationId xmlns:a16="http://schemas.microsoft.com/office/drawing/2014/main" id="{9E4CBD8C-8E1A-4313-8276-64BF670E940A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77" y="2863"/>
                  <a:ext cx="13" cy="20"/>
                </a:xfrm>
                <a:custGeom>
                  <a:avLst/>
                  <a:gdLst>
                    <a:gd name="T0" fmla="*/ 0 w 13"/>
                    <a:gd name="T1" fmla="*/ 7 h 20"/>
                    <a:gd name="T2" fmla="*/ 0 w 13"/>
                    <a:gd name="T3" fmla="*/ 20 h 20"/>
                    <a:gd name="T4" fmla="*/ 13 w 13"/>
                    <a:gd name="T5" fmla="*/ 20 h 20"/>
                    <a:gd name="T6" fmla="*/ 13 w 13"/>
                    <a:gd name="T7" fmla="*/ 0 h 20"/>
                    <a:gd name="T8" fmla="*/ 0 w 13"/>
                    <a:gd name="T9" fmla="*/ 7 h 20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3" h="20">
                      <a:moveTo>
                        <a:pt x="0" y="7"/>
                      </a:moveTo>
                      <a:lnTo>
                        <a:pt x="0" y="20"/>
                      </a:lnTo>
                      <a:lnTo>
                        <a:pt x="13" y="20"/>
                      </a:lnTo>
                      <a:lnTo>
                        <a:pt x="13" y="0"/>
                      </a:lnTo>
                      <a:lnTo>
                        <a:pt x="0" y="7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7" name="Freeform 132">
                  <a:extLst>
                    <a:ext uri="{FF2B5EF4-FFF2-40B4-BE49-F238E27FC236}">
                      <a16:creationId xmlns:a16="http://schemas.microsoft.com/office/drawing/2014/main" id="{5BC49397-E2F2-41C1-9C0B-276376E3437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916"/>
                  <a:ext cx="25" cy="26"/>
                </a:xfrm>
                <a:custGeom>
                  <a:avLst/>
                  <a:gdLst>
                    <a:gd name="T0" fmla="*/ 0 w 25"/>
                    <a:gd name="T1" fmla="*/ 13 h 26"/>
                    <a:gd name="T2" fmla="*/ 0 w 25"/>
                    <a:gd name="T3" fmla="*/ 26 h 26"/>
                    <a:gd name="T4" fmla="*/ 25 w 25"/>
                    <a:gd name="T5" fmla="*/ 13 h 26"/>
                    <a:gd name="T6" fmla="*/ 25 w 25"/>
                    <a:gd name="T7" fmla="*/ 0 h 26"/>
                    <a:gd name="T8" fmla="*/ 0 w 25"/>
                    <a:gd name="T9" fmla="*/ 13 h 26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25" h="26">
                      <a:moveTo>
                        <a:pt x="0" y="13"/>
                      </a:moveTo>
                      <a:lnTo>
                        <a:pt x="0" y="26"/>
                      </a:lnTo>
                      <a:lnTo>
                        <a:pt x="25" y="13"/>
                      </a:lnTo>
                      <a:lnTo>
                        <a:pt x="25" y="0"/>
                      </a:lnTo>
                      <a:lnTo>
                        <a:pt x="0" y="13"/>
                      </a:lnTo>
                      <a:close/>
                    </a:path>
                  </a:pathLst>
                </a:custGeom>
                <a:solidFill>
                  <a:srgbClr val="8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818" name="Rectangle 133">
                  <a:extLst>
                    <a:ext uri="{FF2B5EF4-FFF2-40B4-BE49-F238E27FC236}">
                      <a16:creationId xmlns:a16="http://schemas.microsoft.com/office/drawing/2014/main" id="{67FB5E82-C8F3-4AC8-BEBC-01F3780B936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71" y="3001"/>
                  <a:ext cx="12" cy="19"/>
                </a:xfrm>
                <a:prstGeom prst="rect">
                  <a:avLst/>
                </a:prstGeom>
                <a:solidFill>
                  <a:srgbClr val="60000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</p:grpSp>
          <p:grpSp>
            <p:nvGrpSpPr>
              <p:cNvPr id="411707" name="Group 134">
                <a:extLst>
                  <a:ext uri="{FF2B5EF4-FFF2-40B4-BE49-F238E27FC236}">
                    <a16:creationId xmlns:a16="http://schemas.microsoft.com/office/drawing/2014/main" id="{A5E4FE03-D509-4BF5-8A08-B6807FD04E86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026" y="2772"/>
                <a:ext cx="152" cy="58"/>
                <a:chOff x="3026" y="2772"/>
                <a:chExt cx="152" cy="58"/>
              </a:xfrm>
            </p:grpSpPr>
            <p:sp>
              <p:nvSpPr>
                <p:cNvPr id="411708" name="Freeform 135">
                  <a:extLst>
                    <a:ext uri="{FF2B5EF4-FFF2-40B4-BE49-F238E27FC236}">
                      <a16:creationId xmlns:a16="http://schemas.microsoft.com/office/drawing/2014/main" id="{CDCF2471-859C-40A1-ADCE-C774C7957A1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26" y="2772"/>
                  <a:ext cx="152" cy="32"/>
                </a:xfrm>
                <a:custGeom>
                  <a:avLst/>
                  <a:gdLst>
                    <a:gd name="T0" fmla="*/ 152 w 152"/>
                    <a:gd name="T1" fmla="*/ 0 h 32"/>
                    <a:gd name="T2" fmla="*/ 89 w 152"/>
                    <a:gd name="T3" fmla="*/ 6 h 32"/>
                    <a:gd name="T4" fmla="*/ 0 w 152"/>
                    <a:gd name="T5" fmla="*/ 32 h 32"/>
                    <a:gd name="T6" fmla="*/ 64 w 152"/>
                    <a:gd name="T7" fmla="*/ 32 h 32"/>
                    <a:gd name="T8" fmla="*/ 152 w 152"/>
                    <a:gd name="T9" fmla="*/ 0 h 32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152" h="32">
                      <a:moveTo>
                        <a:pt x="152" y="0"/>
                      </a:moveTo>
                      <a:lnTo>
                        <a:pt x="89" y="6"/>
                      </a:lnTo>
                      <a:lnTo>
                        <a:pt x="0" y="32"/>
                      </a:lnTo>
                      <a:lnTo>
                        <a:pt x="64" y="32"/>
                      </a:lnTo>
                      <a:lnTo>
                        <a:pt x="152" y="0"/>
                      </a:lnTo>
                      <a:close/>
                    </a:path>
                  </a:pathLst>
                </a:custGeom>
                <a:solidFill>
                  <a:srgbClr val="C0C0C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  <p:sp>
              <p:nvSpPr>
                <p:cNvPr id="411709" name="Rectangle 136">
                  <a:extLst>
                    <a:ext uri="{FF2B5EF4-FFF2-40B4-BE49-F238E27FC236}">
                      <a16:creationId xmlns:a16="http://schemas.microsoft.com/office/drawing/2014/main" id="{116B207C-7169-4C7C-82AC-707A2821327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026" y="2804"/>
                  <a:ext cx="57" cy="26"/>
                </a:xfrm>
                <a:prstGeom prst="rect">
                  <a:avLst/>
                </a:prstGeom>
                <a:solidFill>
                  <a:srgbClr val="E0E0E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>
                    <a:spcBef>
                      <a:spcPct val="20000"/>
                    </a:spcBef>
                    <a:buChar char="•"/>
                    <a:defRPr sz="28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1pPr>
                  <a:lvl2pPr marL="742950" indent="-285750">
                    <a:spcBef>
                      <a:spcPct val="20000"/>
                    </a:spcBef>
                    <a:buChar char="–"/>
                    <a:defRPr sz="24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2pPr>
                  <a:lvl3pPr marL="1143000" indent="-228600">
                    <a:spcBef>
                      <a:spcPct val="20000"/>
                    </a:spcBef>
                    <a:buChar char="•"/>
                    <a:defRPr sz="20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3pPr>
                  <a:lvl4pPr marL="1600200" indent="-228600">
                    <a:spcBef>
                      <a:spcPct val="20000"/>
                    </a:spcBef>
                    <a:buChar char="–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4pPr>
                  <a:lvl5pPr marL="2057400" indent="-228600">
                    <a:spcBef>
                      <a:spcPct val="20000"/>
                    </a:spcBef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5pPr>
                  <a:lvl6pPr marL="25146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6pPr>
                  <a:lvl7pPr marL="29718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7pPr>
                  <a:lvl8pPr marL="34290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8pPr>
                  <a:lvl9pPr marL="3886200" indent="-228600" eaLnBrk="0" fontAlgn="base" hangingPunct="0">
                    <a:spcBef>
                      <a:spcPct val="20000"/>
                    </a:spcBef>
                    <a:spcAft>
                      <a:spcPct val="0"/>
                    </a:spcAft>
                    <a:buChar char="»"/>
                    <a:defRPr sz="1600">
                      <a:solidFill>
                        <a:schemeClr val="tx1"/>
                      </a:solidFill>
                      <a:latin typeface="Verdana" panose="020B0604030504040204" pitchFamily="34" charset="0"/>
                    </a:defRPr>
                  </a:lvl9pPr>
                </a:lstStyle>
                <a:p>
                  <a:pPr eaLnBrk="1" hangingPunct="1">
                    <a:spcBef>
                      <a:spcPct val="0"/>
                    </a:spcBef>
                    <a:buFontTx/>
                    <a:buNone/>
                  </a:pPr>
                  <a:endParaRPr lang="it-IT" altLang="it-IT" sz="1350">
                    <a:latin typeface="Times New Roman" panose="02020603050405020304" pitchFamily="18" charset="0"/>
                  </a:endParaRPr>
                </a:p>
              </p:txBody>
            </p:sp>
            <p:sp>
              <p:nvSpPr>
                <p:cNvPr id="411710" name="Freeform 137">
                  <a:extLst>
                    <a:ext uri="{FF2B5EF4-FFF2-40B4-BE49-F238E27FC236}">
                      <a16:creationId xmlns:a16="http://schemas.microsoft.com/office/drawing/2014/main" id="{1F5A9D8E-4CD2-470A-868B-56F8F694C3E0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083" y="2772"/>
                  <a:ext cx="95" cy="58"/>
                </a:xfrm>
                <a:custGeom>
                  <a:avLst/>
                  <a:gdLst>
                    <a:gd name="T0" fmla="*/ 95 w 95"/>
                    <a:gd name="T1" fmla="*/ 0 h 58"/>
                    <a:gd name="T2" fmla="*/ 95 w 95"/>
                    <a:gd name="T3" fmla="*/ 19 h 58"/>
                    <a:gd name="T4" fmla="*/ 0 w 95"/>
                    <a:gd name="T5" fmla="*/ 58 h 58"/>
                    <a:gd name="T6" fmla="*/ 0 w 95"/>
                    <a:gd name="T7" fmla="*/ 32 h 58"/>
                    <a:gd name="T8" fmla="*/ 95 w 95"/>
                    <a:gd name="T9" fmla="*/ 0 h 58"/>
                    <a:gd name="T10" fmla="*/ 0 60000 65536"/>
                    <a:gd name="T11" fmla="*/ 0 60000 65536"/>
                    <a:gd name="T12" fmla="*/ 0 60000 65536"/>
                    <a:gd name="T13" fmla="*/ 0 60000 65536"/>
                    <a:gd name="T14" fmla="*/ 0 60000 65536"/>
                  </a:gdLst>
                  <a:ahLst/>
                  <a:cxnLst>
                    <a:cxn ang="T10">
                      <a:pos x="T0" y="T1"/>
                    </a:cxn>
                    <a:cxn ang="T11">
                      <a:pos x="T2" y="T3"/>
                    </a:cxn>
                    <a:cxn ang="T12">
                      <a:pos x="T4" y="T5"/>
                    </a:cxn>
                    <a:cxn ang="T13">
                      <a:pos x="T6" y="T7"/>
                    </a:cxn>
                    <a:cxn ang="T14">
                      <a:pos x="T8" y="T9"/>
                    </a:cxn>
                  </a:cxnLst>
                  <a:rect l="0" t="0" r="r" b="b"/>
                  <a:pathLst>
                    <a:path w="95" h="58">
                      <a:moveTo>
                        <a:pt x="95" y="0"/>
                      </a:moveTo>
                      <a:lnTo>
                        <a:pt x="95" y="19"/>
                      </a:lnTo>
                      <a:lnTo>
                        <a:pt x="0" y="58"/>
                      </a:lnTo>
                      <a:lnTo>
                        <a:pt x="0" y="32"/>
                      </a:lnTo>
                      <a:lnTo>
                        <a:pt x="95" y="0"/>
                      </a:lnTo>
                      <a:close/>
                    </a:path>
                  </a:pathLst>
                </a:custGeom>
                <a:solidFill>
                  <a:srgbClr val="A0A0A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/>
                <a:lstStyle/>
                <a:p>
                  <a:endParaRPr lang="it-IT" sz="1050"/>
                </a:p>
              </p:txBody>
            </p:sp>
          </p:grpSp>
        </p:grpSp>
      </p:grpSp>
      <p:pic>
        <p:nvPicPr>
          <p:cNvPr id="411657" name="Picture 138">
            <a:extLst>
              <a:ext uri="{FF2B5EF4-FFF2-40B4-BE49-F238E27FC236}">
                <a16:creationId xmlns:a16="http://schemas.microsoft.com/office/drawing/2014/main" id="{0E93C8BE-6ED6-443C-AB5F-4C8DA8C705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166" y="1600200"/>
            <a:ext cx="5334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58" name="Line 139">
            <a:extLst>
              <a:ext uri="{FF2B5EF4-FFF2-40B4-BE49-F238E27FC236}">
                <a16:creationId xmlns:a16="http://schemas.microsoft.com/office/drawing/2014/main" id="{5AC54E8F-34C7-4D6E-9B42-876A8E72ABA0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028855" y="3005138"/>
            <a:ext cx="270272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59" name="Text Box 140">
            <a:extLst>
              <a:ext uri="{FF2B5EF4-FFF2-40B4-BE49-F238E27FC236}">
                <a16:creationId xmlns:a16="http://schemas.microsoft.com/office/drawing/2014/main" id="{8E5A9B89-D461-4476-929B-D1FA0C8F057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327855" y="2911956"/>
            <a:ext cx="732893" cy="5078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Hacker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Cracker</a:t>
            </a:r>
          </a:p>
        </p:txBody>
      </p:sp>
      <p:sp>
        <p:nvSpPr>
          <p:cNvPr id="411660" name="Text Box 141">
            <a:extLst>
              <a:ext uri="{FF2B5EF4-FFF2-40B4-BE49-F238E27FC236}">
                <a16:creationId xmlns:a16="http://schemas.microsoft.com/office/drawing/2014/main" id="{9CEB3791-EED6-47B5-84B0-01C9AF0C87F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8536" y="3833576"/>
            <a:ext cx="1234298" cy="1131079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Scanning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IP </a:t>
            </a:r>
            <a:r>
              <a:rPr lang="it-IT" altLang="it-IT" sz="1350" dirty="0" err="1">
                <a:latin typeface="Times New Roman" panose="02020603050405020304" pitchFamily="18" charset="0"/>
              </a:rPr>
              <a:t>spoofing</a:t>
            </a:r>
            <a:endParaRPr lang="it-IT" altLang="it-IT" sz="1350" dirty="0">
              <a:latin typeface="Times New Roman" panose="02020603050405020304" pitchFamily="18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DOS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dirty="0">
                <a:latin typeface="Times New Roman" panose="02020603050405020304" pitchFamily="18" charset="0"/>
              </a:rPr>
              <a:t>Back door </a:t>
            </a:r>
            <a:r>
              <a:rPr lang="it-IT" altLang="it-IT" sz="1350" dirty="0" err="1">
                <a:latin typeface="Times New Roman" panose="02020603050405020304" pitchFamily="18" charset="0"/>
              </a:rPr>
              <a:t>attack</a:t>
            </a:r>
            <a:endParaRPr lang="it-IT" altLang="it-IT" sz="1350" dirty="0">
              <a:latin typeface="Times New Roman" panose="02020603050405020304" pitchFamily="18" charset="0"/>
            </a:endParaRPr>
          </a:p>
        </p:txBody>
      </p:sp>
      <p:sp>
        <p:nvSpPr>
          <p:cNvPr id="411661" name="Text Box 142">
            <a:extLst>
              <a:ext uri="{FF2B5EF4-FFF2-40B4-BE49-F238E27FC236}">
                <a16:creationId xmlns:a16="http://schemas.microsoft.com/office/drawing/2014/main" id="{BF3A3469-269A-4E1B-863B-C7821A4A7B1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37672" y="844154"/>
            <a:ext cx="1098378" cy="715581"/>
          </a:xfrm>
          <a:prstGeom prst="rect">
            <a:avLst/>
          </a:prstGeom>
          <a:solidFill>
            <a:srgbClr val="FFCC99"/>
          </a:solidFill>
          <a:ln w="9525">
            <a:solidFill>
              <a:srgbClr val="FF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Macro Virus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Mobile code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(Melissa)</a:t>
            </a:r>
          </a:p>
        </p:txBody>
      </p:sp>
      <p:sp>
        <p:nvSpPr>
          <p:cNvPr id="411662" name="Line 143">
            <a:extLst>
              <a:ext uri="{FF2B5EF4-FFF2-40B4-BE49-F238E27FC236}">
                <a16:creationId xmlns:a16="http://schemas.microsoft.com/office/drawing/2014/main" id="{426D2E9C-F348-466D-A942-1C152DE9BB4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98319" y="2680097"/>
            <a:ext cx="539354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pic>
        <p:nvPicPr>
          <p:cNvPr id="411663" name="Picture 144">
            <a:extLst>
              <a:ext uri="{FF2B5EF4-FFF2-40B4-BE49-F238E27FC236}">
                <a16:creationId xmlns:a16="http://schemas.microsoft.com/office/drawing/2014/main" id="{53D7CBFD-423F-4C3D-8DCB-343F4F10ED0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423" y="3706416"/>
            <a:ext cx="758428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64" name="Line 145">
            <a:extLst>
              <a:ext uri="{FF2B5EF4-FFF2-40B4-BE49-F238E27FC236}">
                <a16:creationId xmlns:a16="http://schemas.microsoft.com/office/drawing/2014/main" id="{5DA20C50-5675-4E8D-9BFC-D049F3DB87F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81625" y="3165872"/>
            <a:ext cx="0" cy="32385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65" name="Line 146">
            <a:extLst>
              <a:ext uri="{FF2B5EF4-FFF2-40B4-BE49-F238E27FC236}">
                <a16:creationId xmlns:a16="http://schemas.microsoft.com/office/drawing/2014/main" id="{D7E02CAF-13B6-4CE8-8024-B717A602C03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787503" y="3489722"/>
            <a:ext cx="124301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66" name="Line 147">
            <a:extLst>
              <a:ext uri="{FF2B5EF4-FFF2-40B4-BE49-F238E27FC236}">
                <a16:creationId xmlns:a16="http://schemas.microsoft.com/office/drawing/2014/main" id="{F38B39E6-2AA7-42DB-B6BA-505F3EA1DEDF}"/>
              </a:ext>
            </a:extLst>
          </p:cNvPr>
          <p:cNvSpPr>
            <a:spLocks noChangeShapeType="1"/>
          </p:cNvSpPr>
          <p:nvPr/>
        </p:nvSpPr>
        <p:spPr bwMode="auto">
          <a:xfrm>
            <a:off x="4950619" y="3489722"/>
            <a:ext cx="0" cy="27027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67" name="Line 148">
            <a:extLst>
              <a:ext uri="{FF2B5EF4-FFF2-40B4-BE49-F238E27FC236}">
                <a16:creationId xmlns:a16="http://schemas.microsoft.com/office/drawing/2014/main" id="{98CF575C-6FED-4054-96A2-C381139C792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0244" y="3489722"/>
            <a:ext cx="0" cy="270272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68" name="WordArt 149">
            <a:extLst>
              <a:ext uri="{FF2B5EF4-FFF2-40B4-BE49-F238E27FC236}">
                <a16:creationId xmlns:a16="http://schemas.microsoft.com/office/drawing/2014/main" id="{579107EE-EB53-46EA-9D60-F84BB3B3583B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5436394" y="3112294"/>
            <a:ext cx="6477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27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DMZ</a:t>
            </a:r>
          </a:p>
        </p:txBody>
      </p:sp>
      <p:sp>
        <p:nvSpPr>
          <p:cNvPr id="411669" name="Line 150">
            <a:extLst>
              <a:ext uri="{FF2B5EF4-FFF2-40B4-BE49-F238E27FC236}">
                <a16:creationId xmlns:a16="http://schemas.microsoft.com/office/drawing/2014/main" id="{AEF26DDB-F728-4D83-A9C9-1C61316BCC8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59907" y="2680097"/>
            <a:ext cx="2160985" cy="0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pic>
        <p:nvPicPr>
          <p:cNvPr id="411670" name="Picture 151">
            <a:extLst>
              <a:ext uri="{FF2B5EF4-FFF2-40B4-BE49-F238E27FC236}">
                <a16:creationId xmlns:a16="http://schemas.microsoft.com/office/drawing/2014/main" id="{EFC0D7DC-5FC2-4B01-AEB3-B1D575D756B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1457" y="3003948"/>
            <a:ext cx="640556" cy="3250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671" name="Line 152">
            <a:extLst>
              <a:ext uri="{FF2B5EF4-FFF2-40B4-BE49-F238E27FC236}">
                <a16:creationId xmlns:a16="http://schemas.microsoft.com/office/drawing/2014/main" id="{901E94A7-5039-4DBD-8AC4-2FC0A6E7283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356497" y="2680097"/>
            <a:ext cx="0" cy="323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72" name="Line 153">
            <a:extLst>
              <a:ext uri="{FF2B5EF4-FFF2-40B4-BE49-F238E27FC236}">
                <a16:creationId xmlns:a16="http://schemas.microsoft.com/office/drawing/2014/main" id="{CFBBBB24-8B1F-4058-A369-532029685285}"/>
              </a:ext>
            </a:extLst>
          </p:cNvPr>
          <p:cNvSpPr>
            <a:spLocks noChangeShapeType="1"/>
          </p:cNvSpPr>
          <p:nvPr/>
        </p:nvSpPr>
        <p:spPr bwMode="auto">
          <a:xfrm>
            <a:off x="4680347" y="3219451"/>
            <a:ext cx="432197" cy="27027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pic>
        <p:nvPicPr>
          <p:cNvPr id="411673" name="Picture 154">
            <a:extLst>
              <a:ext uri="{FF2B5EF4-FFF2-40B4-BE49-F238E27FC236}">
                <a16:creationId xmlns:a16="http://schemas.microsoft.com/office/drawing/2014/main" id="{4D30C8A4-8D19-4C79-807F-A86D7D88A2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1729" y="2625329"/>
            <a:ext cx="107156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1674" name="Picture 155">
            <a:extLst>
              <a:ext uri="{FF2B5EF4-FFF2-40B4-BE49-F238E27FC236}">
                <a16:creationId xmlns:a16="http://schemas.microsoft.com/office/drawing/2014/main" id="{515252EF-E2BE-452B-8032-ECADB2835B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776" y="3436144"/>
            <a:ext cx="107156" cy="142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11675" name="Text Box 156">
            <a:extLst>
              <a:ext uri="{FF2B5EF4-FFF2-40B4-BE49-F238E27FC236}">
                <a16:creationId xmlns:a16="http://schemas.microsoft.com/office/drawing/2014/main" id="{1695F05D-BF03-4214-9978-19A240E0347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00450" y="3274219"/>
            <a:ext cx="127150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Network IDS</a:t>
            </a:r>
          </a:p>
        </p:txBody>
      </p:sp>
      <p:sp>
        <p:nvSpPr>
          <p:cNvPr id="411676" name="Text Box 157">
            <a:extLst>
              <a:ext uri="{FF2B5EF4-FFF2-40B4-BE49-F238E27FC236}">
                <a16:creationId xmlns:a16="http://schemas.microsoft.com/office/drawing/2014/main" id="{38B0E5EB-6DAD-4494-B63E-DE5C1872D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193381" y="4354116"/>
            <a:ext cx="1175322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Mail server </a:t>
            </a:r>
          </a:p>
        </p:txBody>
      </p:sp>
      <p:sp>
        <p:nvSpPr>
          <p:cNvPr id="411677" name="Text Box 158">
            <a:extLst>
              <a:ext uri="{FF2B5EF4-FFF2-40B4-BE49-F238E27FC236}">
                <a16:creationId xmlns:a16="http://schemas.microsoft.com/office/drawing/2014/main" id="{FE07B421-97E8-4FAA-95B9-6CE8F68BC6C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19701" y="4354116"/>
            <a:ext cx="112883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Web server</a:t>
            </a:r>
          </a:p>
        </p:txBody>
      </p:sp>
      <p:sp>
        <p:nvSpPr>
          <p:cNvPr id="411678" name="Line 159">
            <a:extLst>
              <a:ext uri="{FF2B5EF4-FFF2-40B4-BE49-F238E27FC236}">
                <a16:creationId xmlns:a16="http://schemas.microsoft.com/office/drawing/2014/main" id="{FA8581AA-D74C-47AD-8559-31556B82A72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059906" y="1059656"/>
            <a:ext cx="0" cy="3671888"/>
          </a:xfrm>
          <a:prstGeom prst="line">
            <a:avLst/>
          </a:prstGeom>
          <a:noFill/>
          <a:ln w="762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pic>
        <p:nvPicPr>
          <p:cNvPr id="411679" name="Picture 160">
            <a:extLst>
              <a:ext uri="{FF2B5EF4-FFF2-40B4-BE49-F238E27FC236}">
                <a16:creationId xmlns:a16="http://schemas.microsoft.com/office/drawing/2014/main" id="{1B35EDFD-F6FA-4AE0-AD2B-48767554104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7166" y="951310"/>
            <a:ext cx="5334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80" name="Picture 161">
            <a:extLst>
              <a:ext uri="{FF2B5EF4-FFF2-40B4-BE49-F238E27FC236}">
                <a16:creationId xmlns:a16="http://schemas.microsoft.com/office/drawing/2014/main" id="{A800D4E9-6614-4BAE-8377-C0D4F2DA1B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35" y="1815704"/>
            <a:ext cx="5334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81" name="Picture 162">
            <a:extLst>
              <a:ext uri="{FF2B5EF4-FFF2-40B4-BE49-F238E27FC236}">
                <a16:creationId xmlns:a16="http://schemas.microsoft.com/office/drawing/2014/main" id="{D3B1B983-26A6-43ED-A98E-D69F7F3CB0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94235" y="1168004"/>
            <a:ext cx="533400" cy="540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1682" name="Picture 163">
            <a:extLst>
              <a:ext uri="{FF2B5EF4-FFF2-40B4-BE49-F238E27FC236}">
                <a16:creationId xmlns:a16="http://schemas.microsoft.com/office/drawing/2014/main" id="{0C1B5977-0209-4F02-AB62-B2A27BA84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0281" y="2518172"/>
            <a:ext cx="758429" cy="6322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83" name="Text Box 164">
            <a:extLst>
              <a:ext uri="{FF2B5EF4-FFF2-40B4-BE49-F238E27FC236}">
                <a16:creationId xmlns:a16="http://schemas.microsoft.com/office/drawing/2014/main" id="{3BD89D2C-1C0A-4024-BF7D-615905C4D01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43000" y="2356248"/>
            <a:ext cx="1552575" cy="14773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Security gateway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(content filtering,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protection from virus, spam etc)</a:t>
            </a:r>
          </a:p>
        </p:txBody>
      </p:sp>
      <p:sp>
        <p:nvSpPr>
          <p:cNvPr id="411684" name="Text Box 165">
            <a:extLst>
              <a:ext uri="{FF2B5EF4-FFF2-40B4-BE49-F238E27FC236}">
                <a16:creationId xmlns:a16="http://schemas.microsoft.com/office/drawing/2014/main" id="{403CC754-2B41-4539-8F7A-3CE4A6CB297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39466" y="735807"/>
            <a:ext cx="1221809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Workstation</a:t>
            </a:r>
          </a:p>
        </p:txBody>
      </p:sp>
      <p:pic>
        <p:nvPicPr>
          <p:cNvPr id="411685" name="Picture 166">
            <a:extLst>
              <a:ext uri="{FF2B5EF4-FFF2-40B4-BE49-F238E27FC236}">
                <a16:creationId xmlns:a16="http://schemas.microsoft.com/office/drawing/2014/main" id="{EDAFC1AF-8644-4474-B7DF-ABD25805E34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5242" y="3489722"/>
            <a:ext cx="983456" cy="561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686" name="Text Box 167">
            <a:extLst>
              <a:ext uri="{FF2B5EF4-FFF2-40B4-BE49-F238E27FC236}">
                <a16:creationId xmlns:a16="http://schemas.microsoft.com/office/drawing/2014/main" id="{93019762-684B-4A24-A24A-B9BBAF89C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85888" y="4083844"/>
            <a:ext cx="931665" cy="3231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Server(s)</a:t>
            </a:r>
          </a:p>
        </p:txBody>
      </p:sp>
      <p:sp>
        <p:nvSpPr>
          <p:cNvPr id="411687" name="Line 168">
            <a:extLst>
              <a:ext uri="{FF2B5EF4-FFF2-40B4-BE49-F238E27FC236}">
                <a16:creationId xmlns:a16="http://schemas.microsoft.com/office/drawing/2014/main" id="{16CC9524-147F-4320-AD26-6C560433377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80010" y="1491854"/>
            <a:ext cx="10798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88" name="Line 169">
            <a:extLst>
              <a:ext uri="{FF2B5EF4-FFF2-40B4-BE49-F238E27FC236}">
                <a16:creationId xmlns:a16="http://schemas.microsoft.com/office/drawing/2014/main" id="{B62FAF0F-F6FC-455E-B7CD-88B86F0E869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980010" y="2193131"/>
            <a:ext cx="10798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89" name="Line 170">
            <a:extLst>
              <a:ext uri="{FF2B5EF4-FFF2-40B4-BE49-F238E27FC236}">
                <a16:creationId xmlns:a16="http://schemas.microsoft.com/office/drawing/2014/main" id="{89CCF95B-6F53-4097-A962-A23CB297EF5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7710" y="1869281"/>
            <a:ext cx="4321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0" name="Line 171">
            <a:extLst>
              <a:ext uri="{FF2B5EF4-FFF2-40B4-BE49-F238E27FC236}">
                <a16:creationId xmlns:a16="http://schemas.microsoft.com/office/drawing/2014/main" id="{5ED1BD5A-E3E3-4D26-9EF5-A50858711A0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7710" y="1113235"/>
            <a:ext cx="4321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1" name="Line 172">
            <a:extLst>
              <a:ext uri="{FF2B5EF4-FFF2-40B4-BE49-F238E27FC236}">
                <a16:creationId xmlns:a16="http://schemas.microsoft.com/office/drawing/2014/main" id="{0DB4E41E-4961-44A9-B5A3-AE368B014F1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7710" y="3651647"/>
            <a:ext cx="4321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2" name="Line 173">
            <a:extLst>
              <a:ext uri="{FF2B5EF4-FFF2-40B4-BE49-F238E27FC236}">
                <a16:creationId xmlns:a16="http://schemas.microsoft.com/office/drawing/2014/main" id="{0EF6FFFE-67B4-458F-AF17-5E52D5D616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7710" y="4462463"/>
            <a:ext cx="432197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3" name="Line 174">
            <a:extLst>
              <a:ext uri="{FF2B5EF4-FFF2-40B4-BE49-F238E27FC236}">
                <a16:creationId xmlns:a16="http://schemas.microsoft.com/office/drawing/2014/main" id="{423F01CB-40D8-44FF-B2C0-CD8A193BD13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4404" y="2680097"/>
            <a:ext cx="215503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4" name="Line 175">
            <a:extLst>
              <a:ext uri="{FF2B5EF4-FFF2-40B4-BE49-F238E27FC236}">
                <a16:creationId xmlns:a16="http://schemas.microsoft.com/office/drawing/2014/main" id="{C2A2FB4E-5B79-473C-A509-383EA0BC7380}"/>
              </a:ext>
            </a:extLst>
          </p:cNvPr>
          <p:cNvSpPr>
            <a:spLocks noChangeShapeType="1"/>
          </p:cNvSpPr>
          <p:nvPr/>
        </p:nvSpPr>
        <p:spPr bwMode="auto">
          <a:xfrm>
            <a:off x="2574132" y="1275160"/>
            <a:ext cx="2645569" cy="1026319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5" name="Line 176">
            <a:extLst>
              <a:ext uri="{FF2B5EF4-FFF2-40B4-BE49-F238E27FC236}">
                <a16:creationId xmlns:a16="http://schemas.microsoft.com/office/drawing/2014/main" id="{23B4EBE8-37D1-4126-9228-DD3DDE4469E9}"/>
              </a:ext>
            </a:extLst>
          </p:cNvPr>
          <p:cNvSpPr>
            <a:spLocks noChangeShapeType="1"/>
          </p:cNvSpPr>
          <p:nvPr/>
        </p:nvSpPr>
        <p:spPr bwMode="auto">
          <a:xfrm>
            <a:off x="2627710" y="1707356"/>
            <a:ext cx="2591990" cy="648891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6" name="Text Box 177">
            <a:extLst>
              <a:ext uri="{FF2B5EF4-FFF2-40B4-BE49-F238E27FC236}">
                <a16:creationId xmlns:a16="http://schemas.microsoft.com/office/drawing/2014/main" id="{9E9D8590-8AA4-4D06-9B79-252490BF69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112544" y="2193131"/>
            <a:ext cx="309700" cy="3000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 b="1">
                <a:latin typeface="Times New Roman" panose="02020603050405020304" pitchFamily="18" charset="0"/>
              </a:rPr>
              <a:t>X</a:t>
            </a:r>
          </a:p>
        </p:txBody>
      </p:sp>
      <p:sp>
        <p:nvSpPr>
          <p:cNvPr id="411697" name="Line 178">
            <a:extLst>
              <a:ext uri="{FF2B5EF4-FFF2-40B4-BE49-F238E27FC236}">
                <a16:creationId xmlns:a16="http://schemas.microsoft.com/office/drawing/2014/main" id="{115FF9EE-7EA8-4B25-A580-2BDF72D15590}"/>
              </a:ext>
            </a:extLst>
          </p:cNvPr>
          <p:cNvSpPr>
            <a:spLocks noChangeShapeType="1"/>
          </p:cNvSpPr>
          <p:nvPr/>
        </p:nvSpPr>
        <p:spPr bwMode="auto">
          <a:xfrm>
            <a:off x="2844404" y="2571750"/>
            <a:ext cx="3239690" cy="0"/>
          </a:xfrm>
          <a:prstGeom prst="line">
            <a:avLst/>
          </a:prstGeom>
          <a:noFill/>
          <a:ln w="38100">
            <a:solidFill>
              <a:srgbClr val="00CC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698" name="Text Box 179">
            <a:extLst>
              <a:ext uri="{FF2B5EF4-FFF2-40B4-BE49-F238E27FC236}">
                <a16:creationId xmlns:a16="http://schemas.microsoft.com/office/drawing/2014/main" id="{B7C442EC-B055-4ABB-82A3-F3912B6B200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787503" y="1491853"/>
            <a:ext cx="1420582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Firewall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500" b="1">
                <a:latin typeface="Times New Roman" panose="02020603050405020304" pitchFamily="18" charset="0"/>
              </a:rPr>
              <a:t>VPN end-point</a:t>
            </a:r>
          </a:p>
        </p:txBody>
      </p:sp>
      <p:sp>
        <p:nvSpPr>
          <p:cNvPr id="411699" name="Line 180">
            <a:extLst>
              <a:ext uri="{FF2B5EF4-FFF2-40B4-BE49-F238E27FC236}">
                <a16:creationId xmlns:a16="http://schemas.microsoft.com/office/drawing/2014/main" id="{85149FB0-8E33-457D-A5F9-13E00C4BF7C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10412" y="1545432"/>
            <a:ext cx="215504" cy="594122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pic>
        <p:nvPicPr>
          <p:cNvPr id="411700" name="Picture 181">
            <a:extLst>
              <a:ext uri="{FF2B5EF4-FFF2-40B4-BE49-F238E27FC236}">
                <a16:creationId xmlns:a16="http://schemas.microsoft.com/office/drawing/2014/main" id="{E159D3E0-B1C4-4697-ADDA-4CE0D47ACE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34263" y="1545431"/>
            <a:ext cx="479822" cy="485775"/>
          </a:xfrm>
          <a:prstGeom prst="rect">
            <a:avLst/>
          </a:prstGeom>
          <a:solidFill>
            <a:srgbClr val="FF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FF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1701" name="Text Box 182">
            <a:extLst>
              <a:ext uri="{FF2B5EF4-FFF2-40B4-BE49-F238E27FC236}">
                <a16:creationId xmlns:a16="http://schemas.microsoft.com/office/drawing/2014/main" id="{1617ADFD-3CC3-4553-B2F9-19755AE7398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55669" y="2031207"/>
            <a:ext cx="790601" cy="715581"/>
          </a:xfrm>
          <a:prstGeom prst="rect">
            <a:avLst/>
          </a:prstGeom>
          <a:solidFill>
            <a:srgbClr val="FFFF99"/>
          </a:solidFill>
          <a:ln w="9525">
            <a:solidFill>
              <a:srgbClr val="00CC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Network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Security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imes New Roman" panose="02020603050405020304" pitchFamily="18" charset="0"/>
              </a:rPr>
              <a:t>Scanner</a:t>
            </a:r>
          </a:p>
        </p:txBody>
      </p:sp>
      <p:sp>
        <p:nvSpPr>
          <p:cNvPr id="411702" name="Line 183">
            <a:extLst>
              <a:ext uri="{FF2B5EF4-FFF2-40B4-BE49-F238E27FC236}">
                <a16:creationId xmlns:a16="http://schemas.microsoft.com/office/drawing/2014/main" id="{3525A03A-417E-47E6-9B41-BC91E85F57C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163991" y="1924050"/>
            <a:ext cx="270272" cy="32385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411703" name="WordArt 184">
            <a:extLst>
              <a:ext uri="{FF2B5EF4-FFF2-40B4-BE49-F238E27FC236}">
                <a16:creationId xmlns:a16="http://schemas.microsoft.com/office/drawing/2014/main" id="{A75FBC08-E1A6-41A6-A55C-178D91437966}"/>
              </a:ext>
            </a:extLst>
          </p:cNvPr>
          <p:cNvSpPr>
            <a:spLocks noChangeArrowheads="1" noChangeShapeType="1" noTextEdit="1"/>
          </p:cNvSpPr>
          <p:nvPr/>
        </p:nvSpPr>
        <p:spPr bwMode="auto">
          <a:xfrm>
            <a:off x="3221831" y="2193131"/>
            <a:ext cx="647700" cy="3238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it-IT" sz="27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35921" dir="2700000" algn="ctr" rotWithShape="0">
                    <a:srgbClr val="808080">
                      <a:alpha val="79999"/>
                    </a:srgbClr>
                  </a:outerShdw>
                </a:effectLst>
                <a:latin typeface="Arial Black" panose="020B0A04020102020204" pitchFamily="34" charset="0"/>
              </a:rPr>
              <a:t>LAN</a:t>
            </a:r>
          </a:p>
        </p:txBody>
      </p:sp>
    </p:spTree>
  </p:cSld>
  <p:clrMapOvr>
    <a:masterClrMapping/>
  </p:clrMapOvr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La difesa: </a:t>
            </a:r>
            <a:br>
              <a:rPr lang="it-IT" b="1" dirty="0">
                <a:latin typeface="Play" panose="020B0604020202020204" charset="0"/>
              </a:rPr>
            </a:br>
            <a:r>
              <a:rPr lang="it-IT" b="1" dirty="0">
                <a:latin typeface="Play" panose="020B0604020202020204" charset="0"/>
              </a:rPr>
              <a:t>strumenti organizzativi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64121510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7A3F09C-995E-489D-8E23-FE52FBF40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5181" y="-13237"/>
            <a:ext cx="8569842" cy="994200"/>
          </a:xfrm>
        </p:spPr>
        <p:txBody>
          <a:bodyPr/>
          <a:lstStyle/>
          <a:p>
            <a:r>
              <a:rPr lang="it-IT" b="1" dirty="0">
                <a:solidFill>
                  <a:srgbClr val="FF0000"/>
                </a:solidFill>
              </a:rPr>
              <a:t>Trattamento</a:t>
            </a:r>
            <a:r>
              <a:rPr lang="it-IT" b="1" dirty="0"/>
              <a:t> dei dati significa…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3E83F62-C569-4506-AC99-B6BCF6336E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4855" y="924256"/>
            <a:ext cx="8613673" cy="3425514"/>
          </a:xfrm>
        </p:spPr>
        <p:txBody>
          <a:bodyPr>
            <a:normAutofit/>
          </a:bodyPr>
          <a:lstStyle/>
          <a:p>
            <a:pPr lvl="1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Raccolta, registrazione, organizzazione, strutturazione, Conservazione (archivio)</a:t>
            </a:r>
          </a:p>
          <a:p>
            <a:pPr lvl="1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Adattamento, modifica, Estrazione , consultazione, uso</a:t>
            </a:r>
          </a:p>
          <a:p>
            <a:pPr lvl="1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Comunicazione (trasmissione, diffusione, messa a disposizione)</a:t>
            </a:r>
          </a:p>
          <a:p>
            <a:pPr lvl="1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Raffronto, interconnessione</a:t>
            </a:r>
          </a:p>
          <a:p>
            <a:pPr lvl="1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Limitazione, cancellazione, distruzione</a:t>
            </a: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FD76A984-9A4B-40A6-A1C7-2ABB38B4EF8E}"/>
              </a:ext>
            </a:extLst>
          </p:cNvPr>
          <p:cNvSpPr txBox="1">
            <a:spLocks/>
          </p:cNvSpPr>
          <p:nvPr/>
        </p:nvSpPr>
        <p:spPr bwMode="auto">
          <a:xfrm>
            <a:off x="1065312" y="3878153"/>
            <a:ext cx="7057961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it-IT" sz="24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in formato elettronico o cartaceo (fisico)</a:t>
            </a:r>
          </a:p>
        </p:txBody>
      </p:sp>
    </p:spTree>
    <p:extLst>
      <p:ext uri="{BB962C8B-B14F-4D97-AF65-F5344CB8AC3E}">
        <p14:creationId xmlns:p14="http://schemas.microsoft.com/office/powerpoint/2010/main" val="3552904102"/>
      </p:ext>
    </p:extLst>
  </p:cSld>
  <p:clrMapOvr>
    <a:masterClrMapping/>
  </p:clrMapOvr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97456" y="5116"/>
            <a:ext cx="8846544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/>
              <a:t>I </a:t>
            </a:r>
            <a:r>
              <a:rPr lang="en-GB" altLang="it-IT" sz="3000" dirty="0" err="1"/>
              <a:t>fattori</a:t>
            </a:r>
            <a:r>
              <a:rPr lang="en-GB" altLang="it-IT" sz="3000" dirty="0"/>
              <a:t> </a:t>
            </a:r>
            <a:r>
              <a:rPr lang="en-GB" altLang="it-IT" sz="3000" dirty="0" err="1"/>
              <a:t>connessi</a:t>
            </a:r>
            <a:r>
              <a:rPr lang="en-GB" altLang="it-IT" sz="3000" dirty="0"/>
              <a:t> ai </a:t>
            </a:r>
            <a:r>
              <a:rPr lang="en-GB" altLang="it-IT" sz="3000" dirty="0" err="1"/>
              <a:t>trattamenti</a:t>
            </a:r>
            <a:endParaRPr lang="en-GB" altLang="it-IT" sz="3000" dirty="0"/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6776" y="1009892"/>
            <a:ext cx="6979874" cy="372844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/>
          </a:bodyPr>
          <a:lstStyle/>
          <a:p>
            <a:r>
              <a:rPr lang="it-IT" altLang="it-IT" dirty="0"/>
              <a:t>Accessi alle sole persone designate</a:t>
            </a:r>
          </a:p>
          <a:p>
            <a:r>
              <a:rPr lang="it-IT" altLang="it-IT" dirty="0"/>
              <a:t>Responsabilità delle persone designate</a:t>
            </a:r>
          </a:p>
          <a:p>
            <a:r>
              <a:rPr lang="it-IT" altLang="it-IT" dirty="0"/>
              <a:t>Acquisire i dati: quali autorizzazioni?</a:t>
            </a:r>
          </a:p>
          <a:p>
            <a:r>
              <a:rPr lang="it-IT" altLang="it-IT" dirty="0"/>
              <a:t>Trasferire i dati: quali autorizzazioni?</a:t>
            </a:r>
          </a:p>
          <a:p>
            <a:r>
              <a:rPr lang="it-IT" altLang="it-IT" dirty="0"/>
              <a:t>I pericoli associati ai trasferimenti</a:t>
            </a:r>
          </a:p>
          <a:p>
            <a:r>
              <a:rPr lang="it-IT" altLang="it-IT" dirty="0"/>
              <a:t>Garantire la sicurezza end-to-end</a:t>
            </a:r>
          </a:p>
          <a:p>
            <a:pPr lvl="1"/>
            <a:endParaRPr lang="it-IT" altLang="it-IT" dirty="0"/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219160636"/>
      </p:ext>
    </p:extLst>
  </p:cSld>
  <p:clrMapOvr>
    <a:masterClrMapping/>
  </p:clrMapOvr>
  <p:transition/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63770" y="-9378"/>
            <a:ext cx="9144000" cy="801291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38">
              <a:tabLst>
                <a:tab pos="0" algn="l"/>
                <a:tab pos="685783" algn="l"/>
                <a:tab pos="1371566" algn="l"/>
                <a:tab pos="2057348" algn="l"/>
                <a:tab pos="2743132" algn="l"/>
                <a:tab pos="3428915" algn="l"/>
                <a:tab pos="4114697" algn="l"/>
                <a:tab pos="4800480" algn="l"/>
                <a:tab pos="5486263" algn="l"/>
                <a:tab pos="6172046" algn="l"/>
                <a:tab pos="6857828" algn="l"/>
                <a:tab pos="7543612" algn="l"/>
              </a:tabLst>
            </a:pPr>
            <a:r>
              <a:rPr lang="it-IT" altLang="it-IT" sz="3000" dirty="0"/>
              <a:t>Accessi alle sole persone designate</a:t>
            </a:r>
            <a:endParaRPr lang="en-GB" altLang="it-IT" sz="3000" dirty="0"/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314450" y="1428750"/>
            <a:ext cx="4514850" cy="3543300"/>
          </a:xfrm>
          <a:prstGeom prst="roundRect">
            <a:avLst>
              <a:gd name="adj" fmla="val 3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Play" panose="020B060402020202020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3614" y="1540986"/>
            <a:ext cx="1798086" cy="102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5886450" y="2571751"/>
            <a:ext cx="1885950" cy="37616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t" anchorCtr="0">
            <a:normAutofit fontScale="55000" lnSpcReduction="20000"/>
          </a:bodyPr>
          <a:lstStyle/>
          <a:p>
            <a:pPr marL="0" indent="0" algn="just" defTabSz="336938">
              <a:buNone/>
              <a:tabLst>
                <a:tab pos="683402" algn="l"/>
                <a:tab pos="1369185" algn="l"/>
                <a:tab pos="2054968" algn="l"/>
                <a:tab pos="2740751" algn="l"/>
                <a:tab pos="3426533" algn="l"/>
                <a:tab pos="4112316" algn="l"/>
                <a:tab pos="4798099" algn="l"/>
                <a:tab pos="5483882" algn="l"/>
                <a:tab pos="6169665" algn="l"/>
                <a:tab pos="6855448" algn="l"/>
                <a:tab pos="7541231" algn="l"/>
              </a:tabLst>
            </a:pPr>
            <a:r>
              <a:rPr lang="en-GB" altLang="it-IT" dirty="0">
                <a:cs typeface="Verdana" panose="020B0604030504040204" pitchFamily="34" charset="0"/>
              </a:rPr>
              <a:t>Server con DBMS</a:t>
            </a:r>
          </a:p>
        </p:txBody>
      </p:sp>
      <p:pic>
        <p:nvPicPr>
          <p:cNvPr id="616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617142"/>
            <a:ext cx="1106388" cy="1121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1" name="AutoShape 22"/>
          <p:cNvSpPr>
            <a:spLocks noChangeArrowheads="1"/>
          </p:cNvSpPr>
          <p:nvPr/>
        </p:nvSpPr>
        <p:spPr bwMode="auto">
          <a:xfrm>
            <a:off x="5829300" y="1085850"/>
            <a:ext cx="2171700" cy="971550"/>
          </a:xfrm>
          <a:prstGeom prst="roundRect">
            <a:avLst>
              <a:gd name="adj" fmla="val 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Play" panose="020B0604020202020204" charset="0"/>
            </a:endParaRPr>
          </a:p>
        </p:txBody>
      </p:sp>
      <p:sp>
        <p:nvSpPr>
          <p:cNvPr id="6165" name="AutoShape 25"/>
          <p:cNvSpPr>
            <a:spLocks noChangeArrowheads="1"/>
          </p:cNvSpPr>
          <p:nvPr/>
        </p:nvSpPr>
        <p:spPr bwMode="auto">
          <a:xfrm>
            <a:off x="3867150" y="1758795"/>
            <a:ext cx="1162050" cy="10858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500" b="1" i="1" dirty="0">
                <a:latin typeface="Play" panose="020B0604020202020204" charset="0"/>
              </a:rPr>
              <a:t>Rete</a:t>
            </a:r>
          </a:p>
        </p:txBody>
      </p:sp>
      <p:sp>
        <p:nvSpPr>
          <p:cNvPr id="6166" name="Line 26"/>
          <p:cNvSpPr>
            <a:spLocks noChangeShapeType="1"/>
          </p:cNvSpPr>
          <p:nvPr/>
        </p:nvSpPr>
        <p:spPr bwMode="auto">
          <a:xfrm>
            <a:off x="3086100" y="2177837"/>
            <a:ext cx="781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>
              <a:latin typeface="Play" panose="020B0604020202020204" charset="0"/>
            </a:endParaRPr>
          </a:p>
        </p:txBody>
      </p:sp>
      <p:sp>
        <p:nvSpPr>
          <p:cNvPr id="6170" name="Rectangle 30"/>
          <p:cNvSpPr>
            <a:spLocks noChangeArrowheads="1"/>
          </p:cNvSpPr>
          <p:nvPr/>
        </p:nvSpPr>
        <p:spPr bwMode="auto">
          <a:xfrm>
            <a:off x="1169623" y="2690742"/>
            <a:ext cx="2646294" cy="36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770" tIns="33210" rIns="67770" bIns="33210"/>
          <a:lstStyle>
            <a:lvl1pPr marL="341313" indent="-341313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1363" indent="-284163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it-IT" sz="1500" dirty="0">
                <a:latin typeface="Play" panose="020B0604020202020204" charset="0"/>
                <a:cs typeface="Times New Roman" pitchFamily="18" charset="0"/>
              </a:rPr>
              <a:t>	</a:t>
            </a:r>
            <a:r>
              <a:rPr lang="en-GB" altLang="it-IT" sz="1500" dirty="0" err="1">
                <a:latin typeface="Play" panose="020B0604020202020204" charset="0"/>
                <a:cs typeface="Times New Roman" pitchFamily="18" charset="0"/>
              </a:rPr>
              <a:t>Postazione</a:t>
            </a:r>
            <a:r>
              <a:rPr lang="en-GB" altLang="it-IT" sz="1500" dirty="0">
                <a:latin typeface="Play" panose="020B0604020202020204" charset="0"/>
                <a:cs typeface="Times New Roman" pitchFamily="18" charset="0"/>
              </a:rPr>
              <a:t> di </a:t>
            </a:r>
            <a:r>
              <a:rPr lang="en-GB" altLang="it-IT" sz="1500" dirty="0" err="1">
                <a:latin typeface="Play" panose="020B0604020202020204" charset="0"/>
                <a:cs typeface="Times New Roman" pitchFamily="18" charset="0"/>
              </a:rPr>
              <a:t>lavoro</a:t>
            </a:r>
            <a:r>
              <a:rPr lang="en-GB" altLang="it-IT" sz="1500" dirty="0">
                <a:latin typeface="Play" panose="020B0604020202020204" charset="0"/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GB" altLang="it-IT" sz="1500" dirty="0">
                <a:latin typeface="Play" panose="020B0604020202020204" charset="0"/>
                <a:cs typeface="Times New Roman" pitchFamily="18" charset="0"/>
              </a:rPr>
              <a:t>   (PC, tablet…)</a:t>
            </a:r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>
            <a:off x="5033088" y="2193708"/>
            <a:ext cx="78105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>
              <a:latin typeface="Play" panose="020B0604020202020204" charset="0"/>
            </a:endParaRPr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6732242" y="1741566"/>
            <a:ext cx="630593" cy="898506"/>
            <a:chOff x="3648" y="3456"/>
            <a:chExt cx="480" cy="624"/>
          </a:xfrm>
        </p:grpSpPr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3648" y="3966"/>
              <a:ext cx="480" cy="114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Play" panose="020B0604020202020204" charset="0"/>
              </a:endParaRP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3648" y="3567"/>
              <a:ext cx="480" cy="465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rect">
                <a:fillToRect l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Play" panose="020B0604020202020204" charset="0"/>
              </a:endParaRPr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3648" y="3456"/>
              <a:ext cx="480" cy="192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Play" panose="020B0604020202020204" charset="0"/>
              </a:endParaRPr>
            </a:p>
          </p:txBody>
        </p:sp>
      </p:grpSp>
      <p:sp>
        <p:nvSpPr>
          <p:cNvPr id="26" name="Ovale 25"/>
          <p:cNvSpPr/>
          <p:nvPr/>
        </p:nvSpPr>
        <p:spPr>
          <a:xfrm>
            <a:off x="3283385" y="1076509"/>
            <a:ext cx="2363343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Play" panose="020B0604020202020204" charset="0"/>
                <a:ea typeface="Verdana" panose="020B0604030504040204" pitchFamily="34" charset="0"/>
                <a:cs typeface="Verdana" panose="020B0604030504040204" pitchFamily="34" charset="0"/>
              </a:rPr>
              <a:t>Intercettazione</a:t>
            </a:r>
          </a:p>
        </p:txBody>
      </p:sp>
      <p:cxnSp>
        <p:nvCxnSpPr>
          <p:cNvPr id="27" name="Connettore 2 26"/>
          <p:cNvCxnSpPr>
            <a:cxnSpLocks/>
            <a:stCxn id="26" idx="4"/>
            <a:endCxn id="6165" idx="14"/>
          </p:cNvCxnSpPr>
          <p:nvPr/>
        </p:nvCxnSpPr>
        <p:spPr>
          <a:xfrm flipH="1">
            <a:off x="4448175" y="1559725"/>
            <a:ext cx="16882" cy="19907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e 37"/>
          <p:cNvSpPr/>
          <p:nvPr/>
        </p:nvSpPr>
        <p:spPr>
          <a:xfrm>
            <a:off x="6603190" y="609478"/>
            <a:ext cx="1803497" cy="892137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Play" panose="020B0604020202020204" charset="0"/>
                <a:ea typeface="Verdana" panose="020B0604030504040204" pitchFamily="34" charset="0"/>
                <a:cs typeface="Verdana" panose="020B0604030504040204" pitchFamily="34" charset="0"/>
              </a:rPr>
              <a:t>Accesso diretto a base dati</a:t>
            </a:r>
          </a:p>
        </p:txBody>
      </p:sp>
      <p:cxnSp>
        <p:nvCxnSpPr>
          <p:cNvPr id="39" name="Connettore 2 38"/>
          <p:cNvCxnSpPr>
            <a:cxnSpLocks/>
            <a:stCxn id="38" idx="4"/>
          </p:cNvCxnSpPr>
          <p:nvPr/>
        </p:nvCxnSpPr>
        <p:spPr>
          <a:xfrm flipH="1">
            <a:off x="7221700" y="1501615"/>
            <a:ext cx="283238" cy="20028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e 45"/>
          <p:cNvSpPr/>
          <p:nvPr/>
        </p:nvSpPr>
        <p:spPr>
          <a:xfrm>
            <a:off x="635792" y="779203"/>
            <a:ext cx="2171700" cy="727383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Play" panose="020B0604020202020204" charset="0"/>
                <a:ea typeface="Verdana" panose="020B0604030504040204" pitchFamily="34" charset="0"/>
                <a:cs typeface="Verdana" panose="020B0604030504040204" pitchFamily="34" charset="0"/>
              </a:rPr>
              <a:t>Accesso via applicazione</a:t>
            </a:r>
          </a:p>
        </p:txBody>
      </p:sp>
      <p:cxnSp>
        <p:nvCxnSpPr>
          <p:cNvPr id="47" name="Connettore 2 46"/>
          <p:cNvCxnSpPr>
            <a:cxnSpLocks/>
            <a:stCxn id="46" idx="4"/>
          </p:cNvCxnSpPr>
          <p:nvPr/>
        </p:nvCxnSpPr>
        <p:spPr>
          <a:xfrm>
            <a:off x="1721643" y="1506586"/>
            <a:ext cx="386841" cy="30817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Rectangle 3">
            <a:extLst>
              <a:ext uri="{FF2B5EF4-FFF2-40B4-BE49-F238E27FC236}">
                <a16:creationId xmlns:a16="http://schemas.microsoft.com/office/drawing/2014/main" id="{FBB5C2D9-87A0-4533-8654-38E4B94E9C8E}"/>
              </a:ext>
            </a:extLst>
          </p:cNvPr>
          <p:cNvSpPr txBox="1">
            <a:spLocks noChangeArrowheads="1"/>
          </p:cNvSpPr>
          <p:nvPr/>
        </p:nvSpPr>
        <p:spPr>
          <a:xfrm>
            <a:off x="356191" y="3425600"/>
            <a:ext cx="8431619" cy="1353197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 fontScale="925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ranklin Gothic Book" panose="020B0503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ranklin Gothic Book" panose="020B0503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ranklin Gothic Book" panose="020B0503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Franklin Gothic Book" panose="020B0503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Franklin Gothic Book" panose="020B0503020102020204" pitchFamily="34" charset="0"/>
                <a:ea typeface="Verdana" panose="020B0604030504040204" pitchFamily="34" charset="0"/>
                <a:cs typeface="Arial" panose="020B0604020202020204" pitchFamily="34" charset="0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t-IT" altLang="it-IT" sz="1800">
                <a:latin typeface="Play" panose="020B0604020202020204" charset="0"/>
              </a:rPr>
              <a:t>Chi sono le persone designate/autorizzate (incaricate)?</a:t>
            </a:r>
          </a:p>
          <a:p>
            <a:r>
              <a:rPr lang="it-IT" altLang="it-IT" sz="1800">
                <a:latin typeface="Play" panose="020B0604020202020204" charset="0"/>
              </a:rPr>
              <a:t>Che ruoli tecnici possono corrispondere ai ruoli funzionali e come vanno strutturati?</a:t>
            </a:r>
          </a:p>
          <a:p>
            <a:r>
              <a:rPr lang="it-IT" altLang="it-IT" sz="1800">
                <a:latin typeface="Play" panose="020B0604020202020204" charset="0"/>
              </a:rPr>
              <a:t>Come prevenire (ridurre la probabilità) di accesso ai dati con privilegi non propri?</a:t>
            </a:r>
          </a:p>
          <a:p>
            <a:endParaRPr lang="it-IT" altLang="it-IT" sz="1800">
              <a:latin typeface="Play" panose="020B0604020202020204" charset="0"/>
            </a:endParaRPr>
          </a:p>
          <a:p>
            <a:pPr lvl="1"/>
            <a:endParaRPr lang="it-IT" altLang="it-IT" sz="1500">
              <a:latin typeface="Play" panose="020B0604020202020204" charset="0"/>
            </a:endParaRPr>
          </a:p>
          <a:p>
            <a:endParaRPr lang="it-IT" altLang="it-IT" sz="1800">
              <a:latin typeface="Play" panose="020B0604020202020204" charset="0"/>
            </a:endParaRPr>
          </a:p>
          <a:p>
            <a:pPr>
              <a:buFontTx/>
              <a:buNone/>
            </a:pPr>
            <a:endParaRPr lang="it-IT" altLang="it-IT" sz="1800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33310189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63769" y="0"/>
            <a:ext cx="8880232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 err="1">
                <a:latin typeface="Play" panose="020B0604020202020204"/>
              </a:rPr>
              <a:t>Responsabilità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delle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persone</a:t>
            </a:r>
            <a:r>
              <a:rPr lang="en-GB" altLang="it-IT" sz="3000" dirty="0">
                <a:latin typeface="Play" panose="020B0604020202020204"/>
              </a:rPr>
              <a:t> designate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2029" y="1009889"/>
            <a:ext cx="7777908" cy="372844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/>
          </a:bodyPr>
          <a:lstStyle/>
          <a:p>
            <a:r>
              <a:rPr lang="it-IT" altLang="it-IT" dirty="0"/>
              <a:t>Chi sono le persone designate?</a:t>
            </a:r>
          </a:p>
          <a:p>
            <a:r>
              <a:rPr lang="it-IT" altLang="it-IT" dirty="0"/>
              <a:t>Come sono state scelte e «nominate»?</a:t>
            </a:r>
          </a:p>
          <a:p>
            <a:r>
              <a:rPr lang="it-IT" altLang="it-IT" dirty="0"/>
              <a:t>Quali sono le procedure di accesso ai dati?</a:t>
            </a:r>
          </a:p>
          <a:p>
            <a:r>
              <a:rPr lang="it-IT" altLang="it-IT" dirty="0"/>
              <a:t>Sono state adeguatamente formate?</a:t>
            </a:r>
          </a:p>
          <a:p>
            <a:endParaRPr lang="it-IT" altLang="it-IT" dirty="0"/>
          </a:p>
          <a:p>
            <a:pPr lvl="1"/>
            <a:endParaRPr lang="it-IT" altLang="it-IT" dirty="0"/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3336901978"/>
      </p:ext>
    </p:extLst>
  </p:cSld>
  <p:clrMapOvr>
    <a:masterClrMapping/>
  </p:clrMapOvr>
  <p:transition/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33916" y="0"/>
            <a:ext cx="8910084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 err="1">
                <a:latin typeface="Play" panose="020B0604020202020204"/>
              </a:rPr>
              <a:t>Acquisire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dati</a:t>
            </a:r>
            <a:r>
              <a:rPr lang="en-GB" altLang="it-IT" sz="3000" dirty="0">
                <a:latin typeface="Play" panose="020B0604020202020204"/>
              </a:rPr>
              <a:t>: </a:t>
            </a:r>
            <a:r>
              <a:rPr lang="en-GB" altLang="it-IT" sz="3000" dirty="0" err="1">
                <a:latin typeface="Play" panose="020B0604020202020204"/>
              </a:rPr>
              <a:t>quali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autorizzazioni</a:t>
            </a:r>
            <a:r>
              <a:rPr lang="en-GB" altLang="it-IT" sz="3000" dirty="0">
                <a:latin typeface="Play" panose="020B0604020202020204"/>
              </a:rPr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00153" y="980938"/>
            <a:ext cx="8197702" cy="372844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 lnSpcReduction="10000"/>
          </a:bodyPr>
          <a:lstStyle/>
          <a:p>
            <a:r>
              <a:rPr lang="it-IT" altLang="it-IT" dirty="0"/>
              <a:t>Per avere i dati (da immettere)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Abbiamo il consenso?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Siamo autorizzati da una legge?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I dati sono necessari per adempiere a una condizione negoziale, contrattuale, lavorativa, amministrativa?</a:t>
            </a:r>
          </a:p>
          <a:p>
            <a:r>
              <a:rPr lang="it-IT" altLang="it-IT" dirty="0"/>
              <a:t>Il consenso è tracciato e reperibile al bisogno?</a:t>
            </a:r>
          </a:p>
          <a:p>
            <a:r>
              <a:rPr lang="it-IT" altLang="it-IT" dirty="0"/>
              <a:t>E’ vero sia per i dati immessi, sia per i flussi in ingresso?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1487871800"/>
      </p:ext>
    </p:extLst>
  </p:cSld>
  <p:clrMapOvr>
    <a:masterClrMapping/>
  </p:clrMapOvr>
  <p:transition/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65814" y="0"/>
            <a:ext cx="8888818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 err="1">
                <a:latin typeface="Play" panose="020B0604020202020204"/>
              </a:rPr>
              <a:t>Trasferire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dati</a:t>
            </a:r>
            <a:r>
              <a:rPr lang="en-GB" altLang="it-IT" sz="3000" dirty="0">
                <a:latin typeface="Play" panose="020B0604020202020204"/>
              </a:rPr>
              <a:t>: </a:t>
            </a:r>
            <a:r>
              <a:rPr lang="en-GB" altLang="it-IT" sz="3000" dirty="0" err="1">
                <a:latin typeface="Play" panose="020B0604020202020204"/>
              </a:rPr>
              <a:t>quali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autorizzazioni</a:t>
            </a:r>
            <a:r>
              <a:rPr lang="en-GB" altLang="it-IT" sz="3000" dirty="0">
                <a:latin typeface="Play" panose="020B0604020202020204"/>
              </a:rPr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20996" y="651323"/>
            <a:ext cx="8378456" cy="372844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 lnSpcReduction="10000"/>
          </a:bodyPr>
          <a:lstStyle/>
          <a:p>
            <a:r>
              <a:rPr lang="it-IT" altLang="it-IT" dirty="0"/>
              <a:t>Quali dati trasferiamo?</a:t>
            </a:r>
          </a:p>
          <a:p>
            <a:r>
              <a:rPr lang="it-IT" altLang="it-IT" dirty="0"/>
              <a:t>E’ comunicazione o divulgazione?</a:t>
            </a:r>
          </a:p>
          <a:p>
            <a:r>
              <a:rPr lang="it-IT" altLang="it-IT" dirty="0"/>
              <a:t>Sono dati resi manifestamente pubblici dagli interessati?</a:t>
            </a:r>
          </a:p>
          <a:p>
            <a:r>
              <a:rPr lang="it-IT" altLang="it-IT" dirty="0"/>
              <a:t>Per trasferire i dati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Chi sono i destinatari?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E’ un trasferimento interno o esterno alla UE?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Abbiamo le autorizzazioni?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Siamo autorizzati da una legge o da una necessità?</a:t>
            </a:r>
          </a:p>
          <a:p>
            <a:endParaRPr lang="it-IT" altLang="it-IT" dirty="0"/>
          </a:p>
          <a:p>
            <a:pPr lvl="1"/>
            <a:endParaRPr lang="it-IT" altLang="it-IT" dirty="0"/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2365403829"/>
      </p:ext>
    </p:extLst>
  </p:cSld>
  <p:clrMapOvr>
    <a:masterClrMapping/>
  </p:clrMapOvr>
  <p:transition/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08344" y="0"/>
            <a:ext cx="8835656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>
                <a:latin typeface="Play" panose="020B0604020202020204"/>
              </a:rPr>
              <a:t>I </a:t>
            </a:r>
            <a:r>
              <a:rPr lang="en-GB" altLang="it-IT" sz="3000" dirty="0" err="1">
                <a:latin typeface="Play" panose="020B0604020202020204"/>
              </a:rPr>
              <a:t>pericoli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associati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trasferimenti</a:t>
            </a:r>
            <a:endParaRPr lang="en-GB" altLang="it-IT" sz="3000" dirty="0">
              <a:latin typeface="Play" panose="020B0604020202020204"/>
            </a:endParaRP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90107" y="924744"/>
            <a:ext cx="7963786" cy="3728442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Autofit/>
          </a:bodyPr>
          <a:lstStyle/>
          <a:p>
            <a:r>
              <a:rPr lang="it-IT" altLang="it-IT" sz="2400" dirty="0"/>
              <a:t>Riservatezza: come sono organizzati i trasferimenti?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VPN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Canali Cifrati</a:t>
            </a:r>
          </a:p>
          <a:p>
            <a:r>
              <a:rPr lang="it-IT" altLang="it-IT" sz="2400" dirty="0"/>
              <a:t>Integrità ed esattezza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Controllo anti-tampering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Verifiche sui dati (es. migrazione, ciò che entra è ciò che esce)</a:t>
            </a:r>
          </a:p>
          <a:p>
            <a:r>
              <a:rPr lang="it-IT" altLang="it-IT" sz="2400" dirty="0"/>
              <a:t>Disponibilità</a:t>
            </a:r>
          </a:p>
          <a:p>
            <a:r>
              <a:rPr lang="it-IT" altLang="it-IT" sz="2400" dirty="0"/>
              <a:t>Conformità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endParaRPr lang="it-IT" altLang="it-IT" sz="2400" dirty="0"/>
          </a:p>
          <a:p>
            <a:pPr>
              <a:buFontTx/>
              <a:buNone/>
            </a:pPr>
            <a:endParaRPr lang="it-IT" altLang="it-IT" sz="2400" dirty="0"/>
          </a:p>
        </p:txBody>
      </p:sp>
    </p:spTree>
    <p:extLst>
      <p:ext uri="{BB962C8B-B14F-4D97-AF65-F5344CB8AC3E}">
        <p14:creationId xmlns:p14="http://schemas.microsoft.com/office/powerpoint/2010/main" val="289030809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4610" name="Rectangle 2"/>
          <p:cNvSpPr>
            <a:spLocks noGrp="1" noChangeArrowheads="1"/>
          </p:cNvSpPr>
          <p:nvPr>
            <p:ph type="title"/>
          </p:nvPr>
        </p:nvSpPr>
        <p:spPr>
          <a:xfrm>
            <a:off x="273636" y="16027"/>
            <a:ext cx="7886700" cy="994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pPr eaLnBrk="1" hangingPunct="1"/>
            <a:r>
              <a:rPr lang="en-US" altLang="it-IT" sz="3000" dirty="0" err="1">
                <a:latin typeface="Play" panose="020B0604020202020204"/>
              </a:rPr>
              <a:t>Gestire</a:t>
            </a:r>
            <a:r>
              <a:rPr lang="en-US" altLang="it-IT" sz="3000" dirty="0">
                <a:latin typeface="Play" panose="020B0604020202020204"/>
              </a:rPr>
              <a:t> la </a:t>
            </a:r>
            <a:r>
              <a:rPr lang="en-US" altLang="it-IT" sz="3000" dirty="0" err="1">
                <a:latin typeface="Play" panose="020B0604020202020204"/>
              </a:rPr>
              <a:t>sicurezza</a:t>
            </a:r>
            <a:r>
              <a:rPr lang="en-US" altLang="it-IT" sz="3000" dirty="0">
                <a:latin typeface="Play" panose="020B0604020202020204"/>
              </a:rPr>
              <a:t> end-to-end</a:t>
            </a:r>
            <a:endParaRPr lang="it-IT" altLang="it-IT" sz="3000" dirty="0">
              <a:latin typeface="Play" panose="020B0604020202020204"/>
            </a:endParaRPr>
          </a:p>
        </p:txBody>
      </p:sp>
      <p:sp>
        <p:nvSpPr>
          <p:cNvPr id="324611" name="Rectangle 3"/>
          <p:cNvSpPr>
            <a:spLocks noChangeArrowheads="1"/>
          </p:cNvSpPr>
          <p:nvPr/>
        </p:nvSpPr>
        <p:spPr bwMode="auto">
          <a:xfrm>
            <a:off x="1571627" y="514350"/>
            <a:ext cx="6365081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endParaRPr lang="it-IT" altLang="it-IT" sz="2100" b="1">
              <a:solidFill>
                <a:schemeClr val="tx2"/>
              </a:solidFill>
            </a:endParaRPr>
          </a:p>
        </p:txBody>
      </p:sp>
      <p:sp>
        <p:nvSpPr>
          <p:cNvPr id="324612" name="Rectangle 4"/>
          <p:cNvSpPr>
            <a:spLocks noChangeArrowheads="1"/>
          </p:cNvSpPr>
          <p:nvPr/>
        </p:nvSpPr>
        <p:spPr bwMode="auto">
          <a:xfrm>
            <a:off x="3771901" y="2461587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itchFamily="18" charset="0"/>
            </a:endParaRPr>
          </a:p>
        </p:txBody>
      </p:sp>
      <p:sp>
        <p:nvSpPr>
          <p:cNvPr id="324613" name="Rectangle 5"/>
          <p:cNvSpPr>
            <a:spLocks noChangeArrowheads="1"/>
          </p:cNvSpPr>
          <p:nvPr/>
        </p:nvSpPr>
        <p:spPr bwMode="auto">
          <a:xfrm>
            <a:off x="3829051" y="2518737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itchFamily="18" charset="0"/>
            </a:endParaRPr>
          </a:p>
        </p:txBody>
      </p:sp>
      <p:sp>
        <p:nvSpPr>
          <p:cNvPr id="324614" name="Rectangle 6"/>
          <p:cNvSpPr>
            <a:spLocks noChangeArrowheads="1"/>
          </p:cNvSpPr>
          <p:nvPr/>
        </p:nvSpPr>
        <p:spPr bwMode="auto">
          <a:xfrm>
            <a:off x="1143001" y="2775912"/>
            <a:ext cx="134717" cy="2774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66675" tIns="34529" rIns="66675" bIns="34529" anchor="ctr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itchFamily="18" charset="0"/>
            </a:endParaRPr>
          </a:p>
        </p:txBody>
      </p:sp>
      <p:pic>
        <p:nvPicPr>
          <p:cNvPr id="324615" name="Picture 8" descr="Fig_08_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8086" y="897733"/>
            <a:ext cx="5454253" cy="39659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18406951"/>
      </p:ext>
    </p:extLst>
  </p:cSld>
  <p:clrMapOvr>
    <a:masterClrMapping/>
  </p:clrMapOvr>
  <p:transition/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76448" y="0"/>
            <a:ext cx="8027581" cy="800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38">
              <a:lnSpc>
                <a:spcPct val="96000"/>
              </a:lnSpc>
              <a:tabLst>
                <a:tab pos="0" algn="l"/>
                <a:tab pos="335747" algn="l"/>
                <a:tab pos="672687" algn="l"/>
                <a:tab pos="1009625" algn="l"/>
                <a:tab pos="1346564" algn="l"/>
                <a:tab pos="1683502" algn="l"/>
                <a:tab pos="2020441" algn="l"/>
                <a:tab pos="2357379" algn="l"/>
                <a:tab pos="2694318" algn="l"/>
                <a:tab pos="3031256" algn="l"/>
                <a:tab pos="3368195" algn="l"/>
                <a:tab pos="3705132" algn="l"/>
                <a:tab pos="4042071" algn="l"/>
                <a:tab pos="4379009" algn="l"/>
                <a:tab pos="4715948" algn="l"/>
                <a:tab pos="5052887" algn="l"/>
                <a:tab pos="5389826" algn="l"/>
                <a:tab pos="5726763" algn="l"/>
                <a:tab pos="6063703" algn="l"/>
                <a:tab pos="6400640" algn="l"/>
                <a:tab pos="6737579" algn="l"/>
              </a:tabLst>
            </a:pPr>
            <a:r>
              <a:rPr lang="en-GB" altLang="it-IT" sz="3000" dirty="0">
                <a:latin typeface="Play" panose="020B0604020202020204"/>
              </a:rPr>
              <a:t>In </a:t>
            </a:r>
            <a:r>
              <a:rPr lang="en-GB" altLang="it-IT" sz="3000" dirty="0" err="1">
                <a:latin typeface="Play" panose="020B0604020202020204"/>
              </a:rPr>
              <a:t>sostanza</a:t>
            </a:r>
            <a:r>
              <a:rPr lang="en-GB" altLang="it-IT" sz="3000" dirty="0">
                <a:latin typeface="Play" panose="020B0604020202020204"/>
              </a:rPr>
              <a:t>… è </a:t>
            </a:r>
            <a:r>
              <a:rPr lang="en-GB" altLang="it-IT" sz="3000" dirty="0" err="1">
                <a:latin typeface="Play" panose="020B0604020202020204"/>
              </a:rPr>
              <a:t>necessario</a:t>
            </a:r>
            <a:endParaRPr lang="en-GB" altLang="it-IT" sz="3000" dirty="0">
              <a:latin typeface="Play" panose="020B0604020202020204"/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46568" y="800100"/>
            <a:ext cx="8250865" cy="394716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t" anchorCtr="0">
            <a:normAutofit fontScale="85000" lnSpcReduction="20000"/>
          </a:bodyPr>
          <a:lstStyle/>
          <a:p>
            <a:pPr marL="0" indent="0">
              <a:buNone/>
            </a:pPr>
            <a:r>
              <a:rPr lang="it-IT" b="1" dirty="0"/>
              <a:t>conoscere</a:t>
            </a:r>
            <a:r>
              <a:rPr lang="it-IT" dirty="0"/>
              <a:t> e </a:t>
            </a:r>
            <a:r>
              <a:rPr lang="it-IT" b="1" dirty="0"/>
              <a:t>poter dimostrare </a:t>
            </a:r>
            <a:r>
              <a:rPr lang="it-IT" dirty="0"/>
              <a:t>a richiesta:</a:t>
            </a:r>
          </a:p>
          <a:p>
            <a:pPr lvl="1" indent="-457189"/>
            <a:r>
              <a:rPr lang="it-IT" b="1" dirty="0">
                <a:latin typeface="Play" panose="020B0604020202020204" charset="0"/>
              </a:rPr>
              <a:t>quali dati </a:t>
            </a:r>
            <a:r>
              <a:rPr lang="it-IT" dirty="0">
                <a:latin typeface="Play" panose="020B0604020202020204" charset="0"/>
              </a:rPr>
              <a:t>vengono trattati e in che modo sono rappresentati, </a:t>
            </a:r>
          </a:p>
          <a:p>
            <a:pPr lvl="1" indent="-457189"/>
            <a:r>
              <a:rPr lang="it-IT" dirty="0">
                <a:latin typeface="Play" panose="020B0604020202020204" charset="0"/>
              </a:rPr>
              <a:t>per </a:t>
            </a:r>
            <a:r>
              <a:rPr lang="it-IT" b="1" dirty="0">
                <a:latin typeface="Play" panose="020B0604020202020204" charset="0"/>
              </a:rPr>
              <a:t>quale finalità </a:t>
            </a:r>
            <a:r>
              <a:rPr lang="it-IT" dirty="0">
                <a:latin typeface="Play" panose="020B0604020202020204" charset="0"/>
              </a:rPr>
              <a:t>sono trattati</a:t>
            </a:r>
          </a:p>
          <a:p>
            <a:pPr lvl="1" indent="-457189"/>
            <a:r>
              <a:rPr lang="it-IT" dirty="0">
                <a:latin typeface="Play" panose="020B0604020202020204" charset="0"/>
              </a:rPr>
              <a:t>entro </a:t>
            </a:r>
            <a:r>
              <a:rPr lang="it-IT" b="1" dirty="0">
                <a:latin typeface="Play" panose="020B0604020202020204" charset="0"/>
              </a:rPr>
              <a:t>quali processi aziendali </a:t>
            </a:r>
            <a:r>
              <a:rPr lang="it-IT" dirty="0">
                <a:latin typeface="Play" panose="020B0604020202020204" charset="0"/>
              </a:rPr>
              <a:t>sono trattati</a:t>
            </a:r>
          </a:p>
          <a:p>
            <a:pPr lvl="1" indent="-457189"/>
            <a:r>
              <a:rPr lang="it-IT" dirty="0">
                <a:latin typeface="Play" panose="020B0604020202020204" charset="0"/>
              </a:rPr>
              <a:t>con </a:t>
            </a:r>
            <a:r>
              <a:rPr lang="it-IT" b="1" dirty="0">
                <a:latin typeface="Play" panose="020B0604020202020204" charset="0"/>
              </a:rPr>
              <a:t>quali strumenti</a:t>
            </a:r>
            <a:r>
              <a:rPr lang="it-IT" dirty="0">
                <a:latin typeface="Play" panose="020B0604020202020204" charset="0"/>
              </a:rPr>
              <a:t>, informatici e non, sono trattati</a:t>
            </a:r>
          </a:p>
          <a:p>
            <a:pPr lvl="1" indent="-457189"/>
            <a:r>
              <a:rPr lang="it-IT" dirty="0">
                <a:latin typeface="Play" panose="020B0604020202020204" charset="0"/>
              </a:rPr>
              <a:t>chi (</a:t>
            </a:r>
            <a:r>
              <a:rPr lang="it-IT" b="1" dirty="0">
                <a:latin typeface="Play" panose="020B0604020202020204" charset="0"/>
              </a:rPr>
              <a:t>quali persone</a:t>
            </a:r>
            <a:r>
              <a:rPr lang="it-IT" dirty="0">
                <a:latin typeface="Play" panose="020B0604020202020204" charset="0"/>
              </a:rPr>
              <a:t> entro l’organizzazione) li trattano, con </a:t>
            </a:r>
            <a:r>
              <a:rPr lang="it-IT" b="1" dirty="0">
                <a:latin typeface="Play" panose="020B0604020202020204" charset="0"/>
              </a:rPr>
              <a:t>quale ruolo</a:t>
            </a:r>
          </a:p>
          <a:p>
            <a:pPr lvl="1" indent="-457189"/>
            <a:r>
              <a:rPr lang="it-IT" b="1" dirty="0">
                <a:latin typeface="Play" panose="020B0604020202020204" charset="0"/>
              </a:rPr>
              <a:t>quali strumenti di sicurezza </a:t>
            </a:r>
            <a:r>
              <a:rPr lang="it-IT" dirty="0">
                <a:latin typeface="Play" panose="020B0604020202020204" charset="0"/>
              </a:rPr>
              <a:t>sono posti a garantire la riservatezza, la integrità ed esattezza e la disponibilità di tali dati</a:t>
            </a:r>
          </a:p>
          <a:p>
            <a:pPr lvl="1" indent="-457189"/>
            <a:endParaRPr lang="it-IT" b="1" dirty="0">
              <a:latin typeface="Play" panose="020B0604020202020204" charset="0"/>
            </a:endParaRPr>
          </a:p>
          <a:p>
            <a:pPr marL="57161" lvl="1" indent="0">
              <a:buNone/>
            </a:pPr>
            <a:endParaRPr lang="it-IT" sz="2100" b="1" dirty="0">
              <a:latin typeface="Play" panose="020B0604020202020204" charset="0"/>
            </a:endParaRPr>
          </a:p>
          <a:p>
            <a:pPr marL="514361" lvl="1" indent="-457200" algn="ctr">
              <a:buFont typeface="Wingdings" panose="05000000000000000000" pitchFamily="2" charset="2"/>
              <a:buChar char="Ø"/>
            </a:pPr>
            <a:r>
              <a:rPr lang="it-IT" sz="3100" b="1" dirty="0">
                <a:solidFill>
                  <a:srgbClr val="FF0000"/>
                </a:solidFill>
                <a:latin typeface="Play" panose="020B0604020202020204" charset="0"/>
              </a:rPr>
              <a:t>REGISTRO DEI TRATTAMENTI</a:t>
            </a:r>
          </a:p>
        </p:txBody>
      </p:sp>
    </p:spTree>
    <p:extLst>
      <p:ext uri="{BB962C8B-B14F-4D97-AF65-F5344CB8AC3E}">
        <p14:creationId xmlns:p14="http://schemas.microsoft.com/office/powerpoint/2010/main" val="915188019"/>
      </p:ext>
    </p:extLst>
  </p:cSld>
  <p:clrMapOvr>
    <a:masterClrMapping/>
  </p:clrMapOvr>
  <p:transition/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9923" name="Rectangle 3">
            <a:extLst>
              <a:ext uri="{FF2B5EF4-FFF2-40B4-BE49-F238E27FC236}">
                <a16:creationId xmlns:a16="http://schemas.microsoft.com/office/drawing/2014/main" id="{477D1799-93F0-4BAE-9460-16F4477A0B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075420" cy="994200"/>
          </a:xfrm>
        </p:spPr>
        <p:txBody>
          <a:bodyPr/>
          <a:lstStyle/>
          <a:p>
            <a:r>
              <a:rPr lang="en-US" altLang="it-IT" sz="3600"/>
              <a:t>Prevenzione del Social Engineering (1/2)</a:t>
            </a:r>
          </a:p>
        </p:txBody>
      </p:sp>
      <p:sp>
        <p:nvSpPr>
          <p:cNvPr id="2820098" name="Rectangle 2">
            <a:extLst>
              <a:ext uri="{FF2B5EF4-FFF2-40B4-BE49-F238E27FC236}">
                <a16:creationId xmlns:a16="http://schemas.microsoft.com/office/drawing/2014/main" id="{A8AC774C-D12B-4303-8AF7-7394E753DC4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defRPr/>
            </a:pPr>
            <a:r>
              <a:rPr lang="it-IT" altLang="it-IT" sz="2400" dirty="0"/>
              <a:t>Creare un ambiente di fiducia per gli impiegati e il resto del personale (specificare dove, come, quando e da chi devono essere trattati i dati).</a:t>
            </a:r>
          </a:p>
          <a:p>
            <a:pPr>
              <a:defRPr/>
            </a:pPr>
            <a:r>
              <a:rPr lang="it-IT" altLang="it-IT" sz="2400" dirty="0"/>
              <a:t>Definire quali informazioni sono sensibili e valutare il loro livello di esposizione verso l'esterno.</a:t>
            </a:r>
          </a:p>
          <a:p>
            <a:pPr>
              <a:defRPr/>
            </a:pPr>
            <a:r>
              <a:rPr lang="it-IT" altLang="it-IT" sz="2400" dirty="0"/>
              <a:t>Stabilire protocolli di sicurezza, politiche e procedure per i dati sensibili.</a:t>
            </a:r>
          </a:p>
          <a:p>
            <a:pPr>
              <a:defRPr/>
            </a:pPr>
            <a:r>
              <a:rPr lang="it-IT" altLang="it-IT" sz="2400" dirty="0"/>
              <a:t>Addestrare il personale di interesse nelle procedure di sicurezza di interesse.</a:t>
            </a:r>
          </a:p>
          <a:p>
            <a:pPr marL="0" indent="0">
              <a:buNone/>
              <a:defRPr/>
            </a:pPr>
            <a:endParaRPr lang="en-US" altLang="it-IT" sz="2400" dirty="0"/>
          </a:p>
        </p:txBody>
      </p:sp>
    </p:spTree>
  </p:cSld>
  <p:clrMapOvr>
    <a:masterClrMapping/>
  </p:clrMapOvr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947" name="Rectangle 3">
            <a:extLst>
              <a:ext uri="{FF2B5EF4-FFF2-40B4-BE49-F238E27FC236}">
                <a16:creationId xmlns:a16="http://schemas.microsoft.com/office/drawing/2014/main" id="{8F0899FD-DA23-4E59-8899-49EFDF4DED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37160" y="0"/>
            <a:ext cx="9006840" cy="994200"/>
          </a:xfrm>
        </p:spPr>
        <p:txBody>
          <a:bodyPr/>
          <a:lstStyle/>
          <a:p>
            <a:r>
              <a:rPr lang="en-US" altLang="it-IT" sz="3600" dirty="0" err="1"/>
              <a:t>Prevenzione</a:t>
            </a:r>
            <a:r>
              <a:rPr lang="en-US" altLang="it-IT" sz="3600" dirty="0"/>
              <a:t> del Social Engineering (2/2)</a:t>
            </a:r>
          </a:p>
        </p:txBody>
      </p:sp>
      <p:sp>
        <p:nvSpPr>
          <p:cNvPr id="210946" name="Rectangle 2">
            <a:extLst>
              <a:ext uri="{FF2B5EF4-FFF2-40B4-BE49-F238E27FC236}">
                <a16:creationId xmlns:a16="http://schemas.microsoft.com/office/drawing/2014/main" id="{3D1E0BF6-3F51-4990-9128-694BC19A63C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altLang="it-IT" sz="2400" dirty="0"/>
              <a:t>Testare casualmente, senza riferirlo, tale infrastruttura.</a:t>
            </a:r>
          </a:p>
          <a:p>
            <a:r>
              <a:rPr lang="it-IT" altLang="it-IT" sz="2400" dirty="0"/>
              <a:t>Revisionare periodicamente tutti i passaggi suddetti.</a:t>
            </a:r>
          </a:p>
          <a:p>
            <a:r>
              <a:rPr lang="it-IT" altLang="it-IT" sz="2400" dirty="0"/>
              <a:t>Gestire correttamente i rifiuti informatici (possono essere utili per i possibili attaccanti).</a:t>
            </a:r>
            <a:endParaRPr lang="en-US" altLang="it-IT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b="1" dirty="0">
                <a:latin typeface="Play" panose="020B0604020202020204"/>
              </a:rPr>
              <a:t>Per la comunicazione dei dati…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r>
              <a:rPr lang="it-IT" sz="2400" b="1" dirty="0">
                <a:latin typeface="Play" panose="020B0604020202020204" charset="0"/>
                <a:cs typeface="Arial" panose="020B0604020202020204" pitchFamily="34" charset="0"/>
              </a:rPr>
              <a:t>Trasmissione</a:t>
            </a:r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: i dati vengono inviati ad un numero limitato di destinatari, tutti identificati</a:t>
            </a:r>
          </a:p>
          <a:p>
            <a:endParaRPr lang="it-IT" sz="2400" dirty="0">
              <a:latin typeface="Play" panose="020B0604020202020204" charset="0"/>
              <a:cs typeface="Arial" panose="020B060402020202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Arial" panose="020B0604020202020204" pitchFamily="34" charset="0"/>
              </a:rPr>
              <a:t>Diffusione</a:t>
            </a:r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: i dati vengono resi disponibili potenzialmente a chiunque (es. pubblicazione in rete) e, de facto, se ne perde il controllo</a:t>
            </a:r>
          </a:p>
        </p:txBody>
      </p:sp>
    </p:spTree>
    <p:extLst>
      <p:ext uri="{BB962C8B-B14F-4D97-AF65-F5344CB8AC3E}">
        <p14:creationId xmlns:p14="http://schemas.microsoft.com/office/powerpoint/2010/main" val="1392944622"/>
      </p:ext>
    </p:extLst>
  </p:cSld>
  <p:clrMapOvr>
    <a:masterClrMapping/>
  </p:clrMapOvr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971" name="Rectangle 3">
            <a:extLst>
              <a:ext uri="{FF2B5EF4-FFF2-40B4-BE49-F238E27FC236}">
                <a16:creationId xmlns:a16="http://schemas.microsoft.com/office/drawing/2014/main" id="{0EB3E1B5-79B3-483F-AFEA-A1DB7859E414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/>
              <a:t>Sicurezza individuale (1/2)</a:t>
            </a:r>
          </a:p>
        </p:txBody>
      </p:sp>
      <p:sp>
        <p:nvSpPr>
          <p:cNvPr id="2820098" name="Rectangle 2">
            <a:extLst>
              <a:ext uri="{FF2B5EF4-FFF2-40B4-BE49-F238E27FC236}">
                <a16:creationId xmlns:a16="http://schemas.microsoft.com/office/drawing/2014/main" id="{837A1741-29E9-445D-B080-B9DEC1B0337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6" y="1092773"/>
            <a:ext cx="8613672" cy="3263400"/>
          </a:xfrm>
        </p:spPr>
        <p:txBody>
          <a:bodyPr/>
          <a:lstStyle/>
          <a:p>
            <a:pPr>
              <a:defRPr/>
            </a:pPr>
            <a:r>
              <a:rPr lang="it-IT" altLang="it-IT" sz="2400" dirty="0"/>
              <a:t>Diffidare di mail o telefonate non richieste da persone che chiedono informazioni su dipendenti o riguardo l'azienda (anche finanziarie). </a:t>
            </a:r>
          </a:p>
          <a:p>
            <a:pPr>
              <a:defRPr/>
            </a:pPr>
            <a:r>
              <a:rPr lang="it-IT" altLang="it-IT" sz="2400" dirty="0"/>
              <a:t>Documentarsi prima su chi richiede tali dati (autorità).</a:t>
            </a:r>
          </a:p>
          <a:p>
            <a:pPr>
              <a:defRPr/>
            </a:pPr>
            <a:r>
              <a:rPr lang="it-IT" altLang="it-IT" sz="2400" dirty="0"/>
              <a:t>Non diffondere informazioni sensibili nella rete senza verificare il livello di sicurezza e attendibilità di chi le chiede</a:t>
            </a:r>
          </a:p>
          <a:p>
            <a:pPr>
              <a:defRPr/>
            </a:pPr>
            <a:r>
              <a:rPr lang="it-IT" altLang="it-IT" sz="2400" dirty="0"/>
              <a:t>Evitare di aprire allegati o file eseguibili di dubbia provenienza.</a:t>
            </a:r>
          </a:p>
          <a:p>
            <a:pPr marL="0" indent="0">
              <a:buNone/>
              <a:defRPr/>
            </a:pPr>
            <a:endParaRPr lang="en-US" altLang="it-IT" sz="2400" dirty="0"/>
          </a:p>
        </p:txBody>
      </p:sp>
    </p:spTree>
  </p:cSld>
  <p:clrMapOvr>
    <a:masterClrMapping/>
  </p:clrMapOvr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5" name="Rectangle 3">
            <a:extLst>
              <a:ext uri="{FF2B5EF4-FFF2-40B4-BE49-F238E27FC236}">
                <a16:creationId xmlns:a16="http://schemas.microsoft.com/office/drawing/2014/main" id="{069A9471-1116-43E6-BB5D-F36E4B2DE46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/>
              <a:t>Sicurezza individuale (2/2)</a:t>
            </a:r>
          </a:p>
        </p:txBody>
      </p:sp>
      <p:sp>
        <p:nvSpPr>
          <p:cNvPr id="212994" name="Rectangle 2">
            <a:extLst>
              <a:ext uri="{FF2B5EF4-FFF2-40B4-BE49-F238E27FC236}">
                <a16:creationId xmlns:a16="http://schemas.microsoft.com/office/drawing/2014/main" id="{5D252072-0A1B-40BF-B8D9-3EF11AAA0DD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6" y="940050"/>
            <a:ext cx="8250494" cy="3263400"/>
          </a:xfrm>
        </p:spPr>
        <p:txBody>
          <a:bodyPr/>
          <a:lstStyle/>
          <a:p>
            <a:r>
              <a:rPr lang="it-IT" altLang="it-IT" sz="2400" dirty="0"/>
              <a:t>Controllare sempre le URL dei siti web, poiché potrebbe contenere alcune lievi differenze rispetto all'originale. </a:t>
            </a:r>
          </a:p>
          <a:p>
            <a:r>
              <a:rPr lang="it-IT" altLang="it-IT" sz="2400" dirty="0"/>
              <a:t>In particolare fare attenzione agli errori di battitura</a:t>
            </a:r>
          </a:p>
          <a:p>
            <a:r>
              <a:rPr lang="it-IT" altLang="it-IT" sz="2400" dirty="0"/>
              <a:t>Documentarsi meglio sul mittente di messaggi «insoliti»</a:t>
            </a:r>
          </a:p>
          <a:p>
            <a:r>
              <a:rPr lang="it-IT" altLang="it-IT" sz="2400" dirty="0"/>
              <a:t>In caso il mittente sia noto, confrontare con possibili attacchi nelle liste di phishing rintracciabili tramite motore di ricerca.</a:t>
            </a:r>
          </a:p>
        </p:txBody>
      </p:sp>
    </p:spTree>
  </p:cSld>
  <p:clrMapOvr>
    <a:masterClrMapping/>
  </p:clrMapOvr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1586" name="Rectangle 2">
            <a:extLst>
              <a:ext uri="{FF2B5EF4-FFF2-40B4-BE49-F238E27FC236}">
                <a16:creationId xmlns:a16="http://schemas.microsoft.com/office/drawing/2014/main" id="{4EFF0B94-DC7E-4A20-92A2-62A9150FA72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 eaLnBrk="1" hangingPunct="1">
              <a:buFontTx/>
              <a:buNone/>
            </a:pPr>
            <a:r>
              <a:rPr lang="it-IT" altLang="it-IT"/>
              <a:t>“Il computer più sicuro è quello spento e chiuso in una cassaforte”</a:t>
            </a:r>
          </a:p>
          <a:p>
            <a:pPr eaLnBrk="1" hangingPunct="1">
              <a:buFontTx/>
              <a:buNone/>
            </a:pPr>
            <a:endParaRPr lang="it-IT" altLang="it-IT"/>
          </a:p>
          <a:p>
            <a:pPr eaLnBrk="1" hangingPunct="1">
              <a:buFontTx/>
              <a:buNone/>
            </a:pPr>
            <a:r>
              <a:rPr lang="it-IT" altLang="it-IT"/>
              <a:t>Frase attribuita ad un esperto di security del Pentagono</a:t>
            </a:r>
          </a:p>
        </p:txBody>
      </p:sp>
      <p:sp>
        <p:nvSpPr>
          <p:cNvPr id="451587" name="Rectangle 3">
            <a:extLst>
              <a:ext uri="{FF2B5EF4-FFF2-40B4-BE49-F238E27FC236}">
                <a16:creationId xmlns:a16="http://schemas.microsoft.com/office/drawing/2014/main" id="{C22A27B8-38E5-4A75-AA58-E3EF1E5937E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sz="3600" dirty="0"/>
              <a:t>Il </a:t>
            </a:r>
            <a:r>
              <a:rPr lang="en-US" altLang="it-IT" sz="3600" dirty="0" err="1"/>
              <a:t>compromesso</a:t>
            </a:r>
            <a:r>
              <a:rPr lang="en-US" altLang="it-IT" sz="3600" dirty="0"/>
              <a:t> </a:t>
            </a:r>
            <a:r>
              <a:rPr lang="en-US" altLang="it-IT" sz="3600" dirty="0" err="1"/>
              <a:t>fra</a:t>
            </a:r>
            <a:r>
              <a:rPr lang="en-US" altLang="it-IT" sz="3600" dirty="0"/>
              <a:t> </a:t>
            </a:r>
            <a:r>
              <a:rPr lang="en-US" altLang="it-IT" sz="3600" dirty="0" err="1"/>
              <a:t>sicurezza</a:t>
            </a:r>
            <a:r>
              <a:rPr lang="en-US" altLang="it-IT" sz="3600" dirty="0"/>
              <a:t> ed </a:t>
            </a:r>
            <a:r>
              <a:rPr lang="en-US" altLang="it-IT" sz="3600" dirty="0" err="1"/>
              <a:t>uso</a:t>
            </a:r>
            <a:r>
              <a:rPr lang="en-US" altLang="it-IT" sz="3600" dirty="0"/>
              <a:t> </a:t>
            </a:r>
          </a:p>
        </p:txBody>
      </p:sp>
    </p:spTree>
  </p:cSld>
  <p:clrMapOvr>
    <a:masterClrMapping/>
  </p:clrMapOvr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1826" name="Rectangle 2">
            <a:extLst>
              <a:ext uri="{FF2B5EF4-FFF2-40B4-BE49-F238E27FC236}">
                <a16:creationId xmlns:a16="http://schemas.microsoft.com/office/drawing/2014/main" id="{B1493A40-2596-4587-8945-4F5A6B13B71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sz="2400" dirty="0"/>
              <a:t>E’ necessario che gli utenti siano responsabilizzati rispetto ai rischi di sicurezza</a:t>
            </a:r>
          </a:p>
          <a:p>
            <a:pPr eaLnBrk="1" hangingPunct="1"/>
            <a:r>
              <a:rPr lang="it-IT" altLang="it-IT" sz="2400" dirty="0"/>
              <a:t>Se un utente sente  regolamenti/procedure come un peso, tenderà a non rispettarli</a:t>
            </a:r>
          </a:p>
          <a:p>
            <a:pPr eaLnBrk="1" hangingPunct="1"/>
            <a:r>
              <a:rPr lang="it-IT" altLang="it-IT" sz="2400" dirty="0"/>
              <a:t>Coinvolgimento del dipartimento HR</a:t>
            </a:r>
          </a:p>
          <a:p>
            <a:pPr eaLnBrk="1" hangingPunct="1"/>
            <a:r>
              <a:rPr lang="it-IT" altLang="it-IT" sz="2400" dirty="0"/>
              <a:t>Coinvolgimento del management</a:t>
            </a:r>
          </a:p>
          <a:p>
            <a:pPr eaLnBrk="1" hangingPunct="1"/>
            <a:endParaRPr lang="it-IT" altLang="it-IT" sz="2400" dirty="0"/>
          </a:p>
        </p:txBody>
      </p:sp>
      <p:sp>
        <p:nvSpPr>
          <p:cNvPr id="461827" name="Rectangle 3">
            <a:extLst>
              <a:ext uri="{FF2B5EF4-FFF2-40B4-BE49-F238E27FC236}">
                <a16:creationId xmlns:a16="http://schemas.microsoft.com/office/drawing/2014/main" id="{93070403-1D8C-4DE9-B795-CF379DFDD41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sz="3600" dirty="0" err="1"/>
              <a:t>Coinvolgimento</a:t>
            </a:r>
            <a:r>
              <a:rPr lang="en-US" altLang="it-IT" sz="3600" dirty="0"/>
              <a:t> </a:t>
            </a:r>
            <a:r>
              <a:rPr lang="en-US" altLang="it-IT" sz="3600" dirty="0" err="1"/>
              <a:t>operativo</a:t>
            </a:r>
            <a:r>
              <a:rPr lang="en-US" altLang="it-IT" sz="3600" dirty="0"/>
              <a:t> </a:t>
            </a:r>
            <a:r>
              <a:rPr lang="en-US" altLang="it-IT" sz="3600" dirty="0" err="1"/>
              <a:t>degli</a:t>
            </a:r>
            <a:r>
              <a:rPr lang="en-US" altLang="it-IT" sz="3600" dirty="0"/>
              <a:t> </a:t>
            </a:r>
            <a:r>
              <a:rPr lang="en-US" altLang="it-IT" sz="3600" dirty="0" err="1"/>
              <a:t>utenti</a:t>
            </a:r>
            <a:endParaRPr lang="en-US" altLang="it-IT" sz="3600" dirty="0"/>
          </a:p>
        </p:txBody>
      </p:sp>
    </p:spTree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2850" name="Rectangle 2">
            <a:extLst>
              <a:ext uri="{FF2B5EF4-FFF2-40B4-BE49-F238E27FC236}">
                <a16:creationId xmlns:a16="http://schemas.microsoft.com/office/drawing/2014/main" id="{84B4736C-125C-4EC7-B3A3-114C436150F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sz="2400" dirty="0"/>
              <a:t>Gli addetti ai sistemi informatici devono rendere il management consapevole dei rischi</a:t>
            </a:r>
          </a:p>
          <a:p>
            <a:pPr eaLnBrk="1" hangingPunct="1"/>
            <a:r>
              <a:rPr lang="it-IT" altLang="it-IT" sz="2400" dirty="0"/>
              <a:t>Dovranno poi fornire al management l’elenco delle possibili soluzioni, con pro e contro ovvero rapporto costi-benefici</a:t>
            </a:r>
          </a:p>
          <a:p>
            <a:pPr eaLnBrk="1" hangingPunct="1"/>
            <a:endParaRPr lang="it-IT" altLang="it-IT" sz="2400" dirty="0"/>
          </a:p>
        </p:txBody>
      </p:sp>
      <p:sp>
        <p:nvSpPr>
          <p:cNvPr id="462851" name="Rectangle 3">
            <a:extLst>
              <a:ext uri="{FF2B5EF4-FFF2-40B4-BE49-F238E27FC236}">
                <a16:creationId xmlns:a16="http://schemas.microsoft.com/office/drawing/2014/main" id="{E60B3F90-638A-4A26-A0C4-A660CF78E63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sz="3600"/>
              <a:t>Coinvolgimento del Management</a:t>
            </a:r>
          </a:p>
        </p:txBody>
      </p:sp>
    </p:spTree>
  </p:cSld>
  <p:clrMapOvr>
    <a:masterClrMapping/>
  </p:clrMapOvr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97D743E-AE06-4E72-A468-74A7BED65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sz="4400" dirty="0" err="1"/>
              <a:t>Sommario</a:t>
            </a:r>
            <a:endParaRPr lang="en-GB" altLang="it-IT" sz="4400" dirty="0"/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42EFE56-8F2B-410A-9F39-560C45BEE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95794" y="781570"/>
            <a:ext cx="8613673" cy="32634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Cosa è la Cybersecurity 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Le qualità di sicurezza per dati e sistemi IT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Il GDPR… questo sconosciuto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Cybersecurity e Privacy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L’informazione digitale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Esempi di attacchi (e incidenti) informatici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Pirateria informatica a inizio 2021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Misure di sicurezza per dati cartacei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Misure di sicurezza per dati digitali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La difesa: strumenti tecnici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ea typeface="Tahoma" panose="020B0604030504040204" pitchFamily="34" charset="0"/>
                <a:cs typeface="Tahoma" panose="020B0604030504040204" pitchFamily="34" charset="0"/>
              </a:rPr>
              <a:t>La difesa: strumenti organizzativi</a:t>
            </a:r>
          </a:p>
          <a:p>
            <a:pPr algn="just" eaLnBrk="1" hangingPunct="1">
              <a:lnSpc>
                <a:spcPct val="90000"/>
              </a:lnSpc>
            </a:pPr>
            <a:endParaRPr lang="it-IT" altLang="it-IT" sz="1800" dirty="0">
              <a:latin typeface="Play" panose="020B060402020202020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68960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13"/>
          <p:cNvSpPr txBox="1"/>
          <p:nvPr/>
        </p:nvSpPr>
        <p:spPr>
          <a:xfrm>
            <a:off x="499688" y="1077788"/>
            <a:ext cx="8135100" cy="3300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200"/>
              <a:buFont typeface="Play"/>
              <a:buNone/>
            </a:pPr>
            <a:r>
              <a:rPr lang="it-IT" sz="4000" b="1" dirty="0">
                <a:solidFill>
                  <a:schemeClr val="dk1"/>
                </a:solidFill>
                <a:latin typeface="Play"/>
                <a:ea typeface="Play"/>
                <a:cs typeface="Play"/>
                <a:sym typeface="Play"/>
              </a:rPr>
              <a:t>Grazie per l’attenzione!</a:t>
            </a:r>
            <a:endParaRPr sz="4000" dirty="0">
              <a:solidFill>
                <a:srgbClr val="FF0000"/>
              </a:solidFill>
            </a:endParaRP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8BCD6177-DE92-4898-AE36-2B6F8DF062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562928" y="4004747"/>
            <a:ext cx="7886700" cy="1125300"/>
          </a:xfrm>
        </p:spPr>
        <p:txBody>
          <a:bodyPr/>
          <a:lstStyle/>
          <a:p>
            <a:r>
              <a:rPr lang="it-IT" b="1" dirty="0">
                <a:latin typeface="Play" panose="020B0604020202020204" charset="0"/>
              </a:rPr>
              <a:t>                Ing. Giulio Destri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5A2EA41E-B45B-7F75-97DA-60F91A296F1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90813" y="-221933"/>
            <a:ext cx="3752850" cy="1628775"/>
          </a:xfrm>
          <a:prstGeom prst="rect">
            <a:avLst/>
          </a:prstGeom>
        </p:spPr>
      </p:pic>
      <p:pic>
        <p:nvPicPr>
          <p:cNvPr id="8" name="Immagine 7">
            <a:extLst>
              <a:ext uri="{FF2B5EF4-FFF2-40B4-BE49-F238E27FC236}">
                <a16:creationId xmlns:a16="http://schemas.microsoft.com/office/drawing/2014/main" id="{46D87747-0F30-CAF6-7581-DA04616B1A2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06278" y="4065712"/>
            <a:ext cx="2471450" cy="8741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51683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>
            <a:extLst>
              <a:ext uri="{FF2B5EF4-FFF2-40B4-BE49-F238E27FC236}">
                <a16:creationId xmlns:a16="http://schemas.microsoft.com/office/drawing/2014/main" id="{EBD54261-232B-4344-AF78-B0759E1C15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Il contesto muta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I sistemi evolvono 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L’organizzazione cambia secondo le esigenze del business…</a:t>
            </a:r>
          </a:p>
          <a:p>
            <a:pPr eaLnBrk="1" hangingPunct="1"/>
            <a:endParaRPr lang="it-IT" altLang="it-IT" sz="2400" dirty="0">
              <a:latin typeface="Play" panose="020B0604020202020204" charset="0"/>
            </a:endParaRP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La Sicurezza </a:t>
            </a:r>
            <a:r>
              <a:rPr lang="it-IT" altLang="it-IT" sz="2400" b="1" dirty="0">
                <a:latin typeface="Play" panose="020B0604020202020204" charset="0"/>
              </a:rPr>
              <a:t>va impostata come processo</a:t>
            </a:r>
          </a:p>
        </p:txBody>
      </p:sp>
      <p:sp>
        <p:nvSpPr>
          <p:cNvPr id="36867" name="Rectangle 3">
            <a:extLst>
              <a:ext uri="{FF2B5EF4-FFF2-40B4-BE49-F238E27FC236}">
                <a16:creationId xmlns:a16="http://schemas.microsoft.com/office/drawing/2014/main" id="{67ECE36C-6EBD-409E-A294-97ABEA72C07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856" y="0"/>
            <a:ext cx="8613672" cy="1254642"/>
          </a:xfrm>
        </p:spPr>
        <p:txBody>
          <a:bodyPr/>
          <a:lstStyle/>
          <a:p>
            <a:pPr eaLnBrk="1" hangingPunct="1"/>
            <a:r>
              <a:rPr lang="en-US" altLang="it-IT" dirty="0" err="1">
                <a:latin typeface="Play" panose="020B0604020202020204" charset="0"/>
              </a:rPr>
              <a:t>Mantenere</a:t>
            </a:r>
            <a:r>
              <a:rPr lang="en-US" altLang="it-IT" dirty="0">
                <a:latin typeface="Play" panose="020B0604020202020204" charset="0"/>
              </a:rPr>
              <a:t> la </a:t>
            </a:r>
            <a:r>
              <a:rPr lang="en-US" altLang="it-IT" dirty="0" err="1">
                <a:latin typeface="Play" panose="020B0604020202020204" charset="0"/>
              </a:rPr>
              <a:t>Sicurezza</a:t>
            </a:r>
            <a:r>
              <a:rPr lang="en-US" altLang="it-IT" dirty="0">
                <a:latin typeface="Play" panose="020B0604020202020204" charset="0"/>
              </a:rPr>
              <a:t> è un </a:t>
            </a:r>
            <a:r>
              <a:rPr lang="en-US" altLang="it-IT" dirty="0" err="1">
                <a:latin typeface="Play" panose="020B0604020202020204" charset="0"/>
              </a:rPr>
              <a:t>processo</a:t>
            </a:r>
            <a:endParaRPr lang="en-US" altLang="it-IT" dirty="0">
              <a:latin typeface="Play" panose="020B0604020202020204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Le qualità di sicurezza per dati e sistemi IT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707113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>
                <a:latin typeface="Play" panose="020B0604020202020204" charset="0"/>
              </a:rPr>
              <a:t>I </a:t>
            </a:r>
            <a:r>
              <a:rPr lang="en-GB" altLang="it-IT" b="1" dirty="0" err="1">
                <a:latin typeface="Play" panose="020B0604020202020204" charset="0"/>
              </a:rPr>
              <a:t>dati</a:t>
            </a:r>
            <a:endParaRPr lang="en-GB" altLang="it-IT" b="1" dirty="0">
              <a:latin typeface="Play" panose="020B060402020202020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b="1" dirty="0">
                <a:latin typeface="Play" panose="020B0604020202020204" charset="0"/>
                <a:cs typeface="Times New Roman" pitchFamily="18" charset="0"/>
              </a:rPr>
              <a:t>Dato</a:t>
            </a:r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: insieme di simboli alfanumerici («stringhe»)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Ad esempio: </a:t>
            </a:r>
          </a:p>
          <a:p>
            <a:pPr lvl="1"/>
            <a:r>
              <a:rPr lang="it-IT" altLang="it-IT" sz="2000" dirty="0">
                <a:latin typeface="Play" panose="020B0604020202020204" charset="0"/>
                <a:cs typeface="Times New Roman" pitchFamily="18" charset="0"/>
              </a:rPr>
              <a:t>Un numero</a:t>
            </a:r>
          </a:p>
          <a:p>
            <a:pPr lvl="1"/>
            <a:r>
              <a:rPr lang="it-IT" altLang="it-IT" sz="2000" dirty="0">
                <a:latin typeface="Play" panose="020B0604020202020204" charset="0"/>
                <a:cs typeface="Times New Roman" pitchFamily="18" charset="0"/>
              </a:rPr>
              <a:t>Un nome</a:t>
            </a:r>
          </a:p>
          <a:p>
            <a:pPr lvl="1"/>
            <a:r>
              <a:rPr lang="it-IT" altLang="it-IT" sz="2000" dirty="0">
                <a:latin typeface="Play" panose="020B0604020202020204" charset="0"/>
                <a:cs typeface="Times New Roman" pitchFamily="18" charset="0"/>
              </a:rPr>
              <a:t>Un cognome</a:t>
            </a:r>
          </a:p>
          <a:p>
            <a:pPr lvl="1"/>
            <a:r>
              <a:rPr lang="it-IT" altLang="it-IT" sz="2000" dirty="0">
                <a:latin typeface="Play" panose="020B0604020202020204" charset="0"/>
                <a:cs typeface="Times New Roman" pitchFamily="18" charset="0"/>
              </a:rPr>
              <a:t>Un codice fiscale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Può essere contenuto in un supporto fisico (cartaceo) o digitale</a:t>
            </a:r>
          </a:p>
        </p:txBody>
      </p:sp>
    </p:spTree>
    <p:extLst>
      <p:ext uri="{BB962C8B-B14F-4D97-AF65-F5344CB8AC3E}">
        <p14:creationId xmlns:p14="http://schemas.microsoft.com/office/powerpoint/2010/main" val="267995014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Dati</a:t>
            </a:r>
            <a:r>
              <a:rPr lang="en-GB" altLang="it-IT" b="1" dirty="0">
                <a:latin typeface="Play" panose="020B0604020202020204" charset="0"/>
              </a:rPr>
              <a:t> e </a:t>
            </a:r>
            <a:r>
              <a:rPr lang="en-GB" altLang="it-IT" b="1" dirty="0" err="1">
                <a:latin typeface="Play" panose="020B0604020202020204" charset="0"/>
              </a:rPr>
              <a:t>informazioni</a:t>
            </a:r>
            <a:endParaRPr lang="en-GB" altLang="it-IT" b="1" dirty="0">
              <a:latin typeface="Play" panose="020B060402020202020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73394" y="671316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b="1" dirty="0">
                <a:latin typeface="Play" panose="020B0604020202020204" charset="0"/>
                <a:cs typeface="Times New Roman" pitchFamily="18" charset="0"/>
              </a:rPr>
              <a:t>L’informazione è rappresentabile con un insieme aggregato di dati</a:t>
            </a:r>
          </a:p>
          <a:p>
            <a:r>
              <a:rPr lang="it-IT" altLang="it-IT" sz="2400" b="1" dirty="0">
                <a:latin typeface="Play" panose="020B0604020202020204" charset="0"/>
                <a:cs typeface="Times New Roman" pitchFamily="18" charset="0"/>
              </a:rPr>
              <a:t>Con regole che gli danno un significato</a:t>
            </a:r>
          </a:p>
          <a:p>
            <a:r>
              <a:rPr lang="it-IT" altLang="it-IT" sz="2400" dirty="0">
                <a:latin typeface="Play" panose="020B0604020202020204" charset="0"/>
              </a:rPr>
              <a:t>Esempio: l’informazione dell’</a:t>
            </a:r>
            <a:r>
              <a:rPr lang="it-IT" altLang="it-IT" sz="2400" b="1" dirty="0">
                <a:latin typeface="Play" panose="020B0604020202020204" charset="0"/>
              </a:rPr>
              <a:t>anagrafica </a:t>
            </a:r>
            <a:r>
              <a:rPr lang="it-IT" altLang="it-IT" sz="2400" dirty="0">
                <a:latin typeface="Play" panose="020B0604020202020204" charset="0"/>
              </a:rPr>
              <a:t>di una persona è composta da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Cognome (stringa alfabetica)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Nome (stringa alfabetica)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Codice fiscale (stringa alfanumerica strutturata)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Data di nascita (stringa alfanumerica strutturata)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Comune di nascita (stringa alfabetica)</a:t>
            </a:r>
          </a:p>
          <a:p>
            <a:pPr marL="1157288" lvl="2" indent="-400050" defTabSz="336947">
              <a:buFont typeface="Symbol" pitchFamily="18" charset="2"/>
              <a:buChar char=""/>
              <a:tabLst>
                <a:tab pos="255985" algn="l"/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  <a:defRPr/>
            </a:pPr>
            <a:r>
              <a:rPr lang="it-IT" altLang="it-IT" dirty="0">
                <a:latin typeface="Play" panose="020B0604020202020204" charset="0"/>
              </a:rPr>
              <a:t>…</a:t>
            </a:r>
          </a:p>
          <a:p>
            <a:pPr lvl="1"/>
            <a:endParaRPr lang="it-IT" altLang="it-IT" sz="2000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66206556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0242" y="0"/>
            <a:ext cx="8537944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Archivio</a:t>
            </a:r>
            <a:r>
              <a:rPr lang="en-GB" altLang="it-IT" b="1" dirty="0">
                <a:latin typeface="Play" panose="020B0604020202020204" charset="0"/>
              </a:rPr>
              <a:t> (di </a:t>
            </a:r>
            <a:r>
              <a:rPr lang="en-GB" altLang="it-IT" b="1" dirty="0" err="1">
                <a:latin typeface="Play" panose="020B0604020202020204" charset="0"/>
              </a:rPr>
              <a:t>dati</a:t>
            </a:r>
            <a:r>
              <a:rPr lang="en-GB" altLang="it-IT" b="1" dirty="0">
                <a:latin typeface="Play" panose="020B0604020202020204" charset="0"/>
              </a:rPr>
              <a:t> e </a:t>
            </a:r>
            <a:r>
              <a:rPr lang="en-GB" altLang="it-IT" b="1" dirty="0" err="1">
                <a:latin typeface="Play" panose="020B0604020202020204" charset="0"/>
              </a:rPr>
              <a:t>informazioni</a:t>
            </a:r>
            <a:r>
              <a:rPr lang="en-GB" altLang="it-IT" b="1" dirty="0">
                <a:latin typeface="Play" panose="020B0604020202020204" charset="0"/>
              </a:rPr>
              <a:t>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Insieme strutturato di dati (e informazioni)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E’ durevole, a meno di interventi espliciti o incidenti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Consente la ricerca di informazioni specifiche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Può essere fisico (cartaceo) o digitale (informatico)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Nel caso digitale è basato su uno o più servizi IT</a:t>
            </a:r>
          </a:p>
        </p:txBody>
      </p:sp>
    </p:spTree>
    <p:extLst>
      <p:ext uri="{BB962C8B-B14F-4D97-AF65-F5344CB8AC3E}">
        <p14:creationId xmlns:p14="http://schemas.microsoft.com/office/powerpoint/2010/main" val="447073482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40242" y="0"/>
            <a:ext cx="8537944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Esempio</a:t>
            </a:r>
            <a:r>
              <a:rPr lang="en-GB" altLang="it-IT" b="1" dirty="0">
                <a:latin typeface="Play" panose="020B0604020202020204" charset="0"/>
              </a:rPr>
              <a:t> di </a:t>
            </a:r>
            <a:r>
              <a:rPr lang="en-GB" altLang="it-IT" b="1" dirty="0" err="1">
                <a:latin typeface="Play" panose="020B0604020202020204" charset="0"/>
              </a:rPr>
              <a:t>archivi</a:t>
            </a:r>
            <a:endParaRPr lang="en-GB" altLang="it-IT" b="1" dirty="0">
              <a:latin typeface="Play" panose="020B060402020202020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Anagrafe di un comune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Elenco di clienti di un’azienda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Archivio fatture degli ultimi 10 anni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Catalogo dei prodotti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Inventario del magazzino</a:t>
            </a:r>
          </a:p>
          <a:p>
            <a:endParaRPr lang="it-IT" altLang="it-IT" sz="2400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258797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5245" y="21783"/>
            <a:ext cx="7886700" cy="994200"/>
          </a:xfrm>
        </p:spPr>
        <p:txBody>
          <a:bodyPr/>
          <a:lstStyle/>
          <a:p>
            <a:pPr algn="ctr"/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Sicurezza dei dati significa…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73469" y="816326"/>
            <a:ext cx="7886700" cy="3263400"/>
          </a:xfrm>
        </p:spPr>
        <p:txBody>
          <a:bodyPr>
            <a:noAutofit/>
          </a:bodyPr>
          <a:lstStyle/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Riservatezza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accessibili solo alle persone che lecitamente li trattano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Disponibilità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accessibili quando necessario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Integrità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al riparo da modifiche accidentali o fraudolente e da danneggiamenti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Esattezza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mantenuti aggiornati e conformi alla realtà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Conformità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conformi a formati specificati da altre leggi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85624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97D743E-AE06-4E72-A468-74A7BED65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28650" y="155573"/>
            <a:ext cx="7886700" cy="9942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pPr eaLnBrk="1" hangingPunct="1"/>
            <a:r>
              <a:rPr lang="en-GB" altLang="it-IT" sz="2700" dirty="0"/>
              <a:t>Ing. Giulio </a:t>
            </a:r>
            <a:r>
              <a:rPr lang="en-GB" altLang="it-IT" sz="2700" dirty="0" err="1"/>
              <a:t>Destri</a:t>
            </a:r>
            <a:r>
              <a:rPr lang="en-GB" altLang="it-IT" sz="2700" dirty="0"/>
              <a:t>, Ph.D.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42EFE56-8F2B-410A-9F39-560C45BEE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978195"/>
            <a:ext cx="7886700" cy="3654424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t" anchorCtr="0">
            <a:normAutofit fontScale="55000" lnSpcReduction="20000"/>
          </a:bodyPr>
          <a:lstStyle/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Professore a contratto di  Sistemi Informativi </a:t>
            </a:r>
            <a:b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</a:br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@Università di Parma dal 2003 </a:t>
            </a: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Digital </a:t>
            </a:r>
            <a:r>
              <a:rPr lang="it-IT" altLang="it-IT" dirty="0" err="1">
                <a:latin typeface="Play" panose="020B0604020202020204" charset="0"/>
                <a:cs typeface="Times New Roman" panose="02020603050405020304" pitchFamily="18" charset="0"/>
              </a:rPr>
              <a:t>Transformation</a:t>
            </a:r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 Advisor, Business Coach, Trainer  @LINDA </a:t>
            </a: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Esaminatore ISO27021 e UNI11506-11621 BA (EPBA) @</a:t>
            </a:r>
            <a:r>
              <a:rPr lang="it-IT" altLang="it-IT" dirty="0" err="1">
                <a:latin typeface="Play" panose="020B0604020202020204" charset="0"/>
                <a:cs typeface="Times New Roman" panose="02020603050405020304" pitchFamily="18" charset="0"/>
              </a:rPr>
              <a:t>Intertek</a:t>
            </a:r>
            <a:endParaRPr lang="it-IT" altLang="it-IT" dirty="0">
              <a:latin typeface="Play" panose="020B0604020202020204" charset="0"/>
              <a:cs typeface="Times New Roman" panose="02020603050405020304" pitchFamily="18" charset="0"/>
            </a:endParaRP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Membro commissione UNI/CT 526 @UNINFO</a:t>
            </a: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Professore a contratto @ Master «ICT Governance» di </a:t>
            </a:r>
            <a:r>
              <a:rPr lang="it-IT" altLang="it-IT" dirty="0" err="1">
                <a:latin typeface="Play" panose="020B0604020202020204" charset="0"/>
                <a:cs typeface="Times New Roman" panose="02020603050405020304" pitchFamily="18" charset="0"/>
              </a:rPr>
              <a:t>UniMIB</a:t>
            </a:r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 e @ Laurea Magistrale in «Imprenditoria e Innovazione Digitale» di </a:t>
            </a:r>
            <a:r>
              <a:rPr lang="it-IT" altLang="it-IT" dirty="0" err="1">
                <a:latin typeface="Play" panose="020B0604020202020204" charset="0"/>
                <a:cs typeface="Times New Roman" panose="02020603050405020304" pitchFamily="18" charset="0"/>
              </a:rPr>
              <a:t>UniCatt</a:t>
            </a:r>
            <a:endParaRPr lang="it-IT" altLang="it-IT" dirty="0">
              <a:latin typeface="Play" panose="020B0604020202020204" charset="0"/>
              <a:cs typeface="Times New Roman" panose="02020603050405020304" pitchFamily="18" charset="0"/>
            </a:endParaRP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Blogger @6MEMES di MAPS Group</a:t>
            </a:r>
          </a:p>
          <a:p>
            <a:pPr algn="just"/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Certificazioni: ISO27001LA, ISO27021, ISO9001LA, ITILv4 e v3, </a:t>
            </a:r>
            <a:b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</a:br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COBIT-5 e COBIT-2019, SCRUM Master, EPBA, NLP Coach, NLP AMP, </a:t>
            </a:r>
            <a:r>
              <a:rPr lang="it-IT" altLang="it-IT" dirty="0" err="1">
                <a:latin typeface="Play" panose="020B0604020202020204" charset="0"/>
                <a:cs typeface="Times New Roman" panose="02020603050405020304" pitchFamily="18" charset="0"/>
              </a:rPr>
              <a:t>DTMethod</a:t>
            </a:r>
            <a:endParaRPr lang="it-IT" altLang="it-IT" dirty="0">
              <a:latin typeface="Play" panose="020B0604020202020204" charset="0"/>
              <a:cs typeface="Times New Roman" panose="02020603050405020304" pitchFamily="18" charset="0"/>
            </a:endParaRPr>
          </a:p>
          <a:p>
            <a:pPr algn="just"/>
            <a:r>
              <a:rPr lang="it-IT" altLang="it-IT" b="1" dirty="0">
                <a:latin typeface="Play" panose="020B0604020202020204" charset="0"/>
                <a:cs typeface="Times New Roman" panose="02020603050405020304" pitchFamily="18" charset="0"/>
              </a:rPr>
              <a:t>https://www.linkedin.com/in/giuliodestri</a:t>
            </a:r>
          </a:p>
          <a:p>
            <a:pPr algn="just"/>
            <a:r>
              <a:rPr lang="it-IT" altLang="it-IT" b="1" dirty="0">
                <a:latin typeface="Play" panose="020B0604020202020204" charset="0"/>
                <a:cs typeface="Times New Roman" panose="02020603050405020304" pitchFamily="18" charset="0"/>
              </a:rPr>
              <a:t>giulio.destri@lindaconsulting.it</a:t>
            </a:r>
          </a:p>
          <a:p>
            <a:pPr algn="just"/>
            <a:r>
              <a:rPr lang="it-IT" altLang="it-IT" dirty="0">
                <a:cs typeface="Times New Roman" panose="02020603050405020304" pitchFamily="18" charset="0"/>
              </a:rPr>
              <a:t>http://</a:t>
            </a:r>
            <a:r>
              <a:rPr lang="it-IT" altLang="it-IT" dirty="0">
                <a:latin typeface="Play" panose="020B0604020202020204" charset="0"/>
                <a:cs typeface="Times New Roman" panose="02020603050405020304" pitchFamily="18" charset="0"/>
              </a:rPr>
              <a:t>www.giuliodestri.it/articoli.shtml</a:t>
            </a:r>
            <a:endParaRPr lang="it-IT" altLang="it-IT" b="1" dirty="0">
              <a:latin typeface="Play" panose="020B060402020202020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5099254"/>
      </p:ext>
    </p:ext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Altre qualità dei dati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4856" y="830657"/>
            <a:ext cx="8613673" cy="3263400"/>
          </a:xfrm>
        </p:spPr>
        <p:txBody>
          <a:bodyPr>
            <a:noAutofit/>
          </a:bodyPr>
          <a:lstStyle/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Attribuzione/Autenticità (authoring)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dati devono essere riconducibili in modo certo ad un autore (certezza delle parti coinvolte)</a:t>
            </a: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Tracciabilità (auditing)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le modifiche dei dati devono essere associabili a singole persone che le hanno compiute</a:t>
            </a: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Non ripudiabilità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un dato apposto (es. firma) non può essere ripudiato</a:t>
            </a:r>
          </a:p>
          <a:p>
            <a:r>
              <a:rPr lang="it-IT" sz="2400" b="1" dirty="0" err="1">
                <a:latin typeface="Play" panose="020B0604020202020204" charset="0"/>
                <a:cs typeface="Calibri" panose="020F0502020204030204" pitchFamily="34" charset="0"/>
              </a:rPr>
              <a:t>Timestamping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ad un dato è associato un istante temporale univoco</a:t>
            </a:r>
          </a:p>
        </p:txBody>
      </p:sp>
    </p:spTree>
    <p:extLst>
      <p:ext uri="{BB962C8B-B14F-4D97-AF65-F5344CB8AC3E}">
        <p14:creationId xmlns:p14="http://schemas.microsoft.com/office/powerpoint/2010/main" val="292620117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5878" y="29295"/>
            <a:ext cx="7886700" cy="994200"/>
          </a:xfrm>
        </p:spPr>
        <p:txBody>
          <a:bodyPr/>
          <a:lstStyle/>
          <a:p>
            <a:r>
              <a:rPr lang="it-IT" b="1" dirty="0">
                <a:latin typeface="Play" panose="020B0604020202020204" charset="0"/>
                <a:cs typeface="Calibri" panose="020F0502020204030204" pitchFamily="34" charset="0"/>
              </a:rPr>
              <a:t>Esempi di pericoli per i dati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Un dato viene in possesso di persone non autorizzate: </a:t>
            </a:r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violazione di riservatezza</a:t>
            </a:r>
          </a:p>
          <a:p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Un dato viene modificato arbitrariamente: </a:t>
            </a:r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violazione di integrità</a:t>
            </a:r>
          </a:p>
          <a:p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Un dato non è accessibile (causa guasto del sistema che lo contiene): </a:t>
            </a:r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violazione di disponibilità</a:t>
            </a:r>
          </a:p>
        </p:txBody>
      </p:sp>
    </p:spTree>
    <p:extLst>
      <p:ext uri="{BB962C8B-B14F-4D97-AF65-F5344CB8AC3E}">
        <p14:creationId xmlns:p14="http://schemas.microsoft.com/office/powerpoint/2010/main" val="191222982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>
                <a:latin typeface="Play" panose="020B0604020202020204" charset="0"/>
              </a:rPr>
              <a:t>Sistema (IT)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Insieme di componenti di tipo hardware, software e mezzi di comunicazione 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Eroga o contribuisce ad erogare un servizio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Un insieme di sistemi IT formano la infrastruttura IT di una organizzazione (ente o azienda)</a:t>
            </a:r>
          </a:p>
        </p:txBody>
      </p:sp>
    </p:spTree>
    <p:extLst>
      <p:ext uri="{BB962C8B-B14F-4D97-AF65-F5344CB8AC3E}">
        <p14:creationId xmlns:p14="http://schemas.microsoft.com/office/powerpoint/2010/main" val="2255248240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Esempi</a:t>
            </a:r>
            <a:r>
              <a:rPr lang="en-GB" altLang="it-IT" b="1" dirty="0">
                <a:latin typeface="Play" panose="020B0604020202020204" charset="0"/>
              </a:rPr>
              <a:t> di </a:t>
            </a:r>
            <a:r>
              <a:rPr lang="en-GB" altLang="it-IT" b="1" dirty="0" err="1">
                <a:latin typeface="Play" panose="020B0604020202020204" charset="0"/>
              </a:rPr>
              <a:t>Sistemi</a:t>
            </a:r>
            <a:r>
              <a:rPr lang="en-GB" altLang="it-IT" b="1" dirty="0">
                <a:latin typeface="Play" panose="020B0604020202020204" charset="0"/>
              </a:rPr>
              <a:t> (IT)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Postazione di lavoro (PC)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Tablet e smartphone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Server di cartelle condivise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DBMS Server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Web Server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Storage Area Network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Router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Switch di rete</a:t>
            </a:r>
          </a:p>
        </p:txBody>
      </p:sp>
    </p:spTree>
    <p:extLst>
      <p:ext uri="{BB962C8B-B14F-4D97-AF65-F5344CB8AC3E}">
        <p14:creationId xmlns:p14="http://schemas.microsoft.com/office/powerpoint/2010/main" val="39137710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Servizio</a:t>
            </a:r>
            <a:r>
              <a:rPr lang="en-GB" altLang="it-IT" b="1" dirty="0">
                <a:latin typeface="Play" panose="020B0604020202020204" charset="0"/>
              </a:rPr>
              <a:t> (IT)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Può essere definito come </a:t>
            </a:r>
            <a:r>
              <a:rPr lang="it-IT" altLang="it-IT" sz="2400" i="1" dirty="0">
                <a:latin typeface="Play" panose="020B0604020202020204" charset="0"/>
                <a:cs typeface="Times New Roman" pitchFamily="18" charset="0"/>
              </a:rPr>
              <a:t>un insieme di funzioni fornite attraverso sistemi IT nel supportare una o più aree della organizzazione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Può riguardare direttamente i dati o le funzioni lavorative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Gli utenti lo percepiscono come </a:t>
            </a:r>
            <a:r>
              <a:rPr lang="it-IT" altLang="it-IT" sz="2400" b="1" dirty="0">
                <a:latin typeface="Play" panose="020B0604020202020204" charset="0"/>
                <a:cs typeface="Times New Roman" pitchFamily="18" charset="0"/>
              </a:rPr>
              <a:t>una singola unità logica</a:t>
            </a:r>
          </a:p>
        </p:txBody>
      </p:sp>
    </p:spTree>
    <p:extLst>
      <p:ext uri="{BB962C8B-B14F-4D97-AF65-F5344CB8AC3E}">
        <p14:creationId xmlns:p14="http://schemas.microsoft.com/office/powerpoint/2010/main" val="994938345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0"/>
            <a:ext cx="725805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b="1" dirty="0" err="1">
                <a:latin typeface="Play" panose="020B0604020202020204" charset="0"/>
              </a:rPr>
              <a:t>Esempi</a:t>
            </a:r>
            <a:r>
              <a:rPr lang="en-GB" altLang="it-IT" b="1" dirty="0">
                <a:latin typeface="Play" panose="020B0604020202020204" charset="0"/>
              </a:rPr>
              <a:t> di </a:t>
            </a:r>
            <a:r>
              <a:rPr lang="en-GB" altLang="it-IT" b="1" dirty="0" err="1">
                <a:latin typeface="Play" panose="020B0604020202020204" charset="0"/>
              </a:rPr>
              <a:t>Servizi</a:t>
            </a:r>
            <a:r>
              <a:rPr lang="en-GB" altLang="it-IT" b="1" dirty="0">
                <a:latin typeface="Play" panose="020B0604020202020204" charset="0"/>
              </a:rPr>
              <a:t> (IT)</a:t>
            </a: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723013" y="855613"/>
            <a:ext cx="7378995" cy="3314700"/>
          </a:xfrm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Sistema di autenticazione per l’accesso alle postazioni di lavoro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Archivio dati strutturato in un gestore documentale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Servizio di posta elettronica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Cartelle condivise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Home banking</a:t>
            </a:r>
          </a:p>
          <a:p>
            <a:r>
              <a:rPr lang="it-IT" altLang="it-IT" sz="2400" dirty="0">
                <a:latin typeface="Play" panose="020B0604020202020204" charset="0"/>
                <a:cs typeface="Times New Roman" pitchFamily="18" charset="0"/>
              </a:rPr>
              <a:t>Servizio emissione certificati</a:t>
            </a:r>
          </a:p>
        </p:txBody>
      </p:sp>
    </p:spTree>
    <p:extLst>
      <p:ext uri="{BB962C8B-B14F-4D97-AF65-F5344CB8AC3E}">
        <p14:creationId xmlns:p14="http://schemas.microsoft.com/office/powerpoint/2010/main" val="2503600673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857" y="-163033"/>
            <a:ext cx="8613672" cy="994200"/>
          </a:xfrm>
        </p:spPr>
        <p:txBody>
          <a:bodyPr/>
          <a:lstStyle/>
          <a:p>
            <a:pPr algn="ctr"/>
            <a:r>
              <a:rPr lang="it-IT" sz="4000" b="1" dirty="0">
                <a:latin typeface="Play" panose="020B0604020202020204" charset="0"/>
                <a:cs typeface="Calibri" panose="020F0502020204030204" pitchFamily="34" charset="0"/>
              </a:rPr>
              <a:t>Sicurezza dei servizi IT significa…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4856" y="703597"/>
            <a:ext cx="8613673" cy="3263400"/>
          </a:xfrm>
        </p:spPr>
        <p:txBody>
          <a:bodyPr>
            <a:noAutofit/>
          </a:bodyPr>
          <a:lstStyle/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Riservatezza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e i sistemi che li erogano devono essere accessibili solo alle persone lecitamente autorizzate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Integrità ed esattezza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devono fornire dati esatti e coerenti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Disponibilità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devono essere accessibili ogni volta che è necessario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Conformità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devono essere conformi a requisiti legali e normativi</a:t>
            </a: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Autenticità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certezza della «identità» dei servizi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374278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4855" y="-148856"/>
            <a:ext cx="8613672" cy="994200"/>
          </a:xfrm>
        </p:spPr>
        <p:txBody>
          <a:bodyPr/>
          <a:lstStyle/>
          <a:p>
            <a:r>
              <a:rPr lang="it-IT" sz="4000" b="1" dirty="0">
                <a:latin typeface="Play" panose="020B0604020202020204" charset="0"/>
                <a:cs typeface="Calibri" panose="020F0502020204030204" pitchFamily="34" charset="0"/>
              </a:rPr>
              <a:t>Altre qualità dei servizi IT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4855" y="731951"/>
            <a:ext cx="8613673" cy="3263400"/>
          </a:xfrm>
        </p:spPr>
        <p:txBody>
          <a:bodyPr>
            <a:noAutofit/>
          </a:bodyPr>
          <a:lstStyle/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Efficienza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svolgono le proprie funzioni nei tempi previsti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Robustezza e resilienza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sono in grado di erogare le proprie funzioni anche in caso di guasti ad alcune loro parti e si può ripristinare il loro funzionamento in tempi accettabili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Manutenibilità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i servizi possono essere gestiti e manutenuti nel tempo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  <a:p>
            <a:r>
              <a:rPr lang="it-IT" sz="2400" b="1" dirty="0">
                <a:latin typeface="Play" panose="020B0604020202020204" charset="0"/>
                <a:cs typeface="Calibri" panose="020F0502020204030204" pitchFamily="34" charset="0"/>
              </a:rPr>
              <a:t>Usabilità</a:t>
            </a:r>
            <a:r>
              <a:rPr lang="it-IT" sz="2400" dirty="0">
                <a:latin typeface="Play" panose="020B0604020202020204" charset="0"/>
                <a:cs typeface="Calibri" panose="020F0502020204030204" pitchFamily="34" charset="0"/>
              </a:rPr>
              <a:t>: le conoscenze necessarie per usare i servizi sono in possesso delle nostre persone</a:t>
            </a:r>
            <a:endParaRPr lang="it-IT" sz="2400" b="1" dirty="0">
              <a:latin typeface="Play" panose="020B060402020202020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851378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Il GDPR… questo sconosciuto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540413176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570" y="0"/>
            <a:ext cx="7581014" cy="800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38">
              <a:lnSpc>
                <a:spcPct val="96000"/>
              </a:lnSpc>
              <a:tabLst>
                <a:tab pos="0" algn="l"/>
                <a:tab pos="335747" algn="l"/>
                <a:tab pos="672687" algn="l"/>
                <a:tab pos="1009625" algn="l"/>
                <a:tab pos="1346564" algn="l"/>
                <a:tab pos="1683502" algn="l"/>
                <a:tab pos="2020441" algn="l"/>
                <a:tab pos="2357379" algn="l"/>
                <a:tab pos="2694318" algn="l"/>
                <a:tab pos="3031256" algn="l"/>
                <a:tab pos="3368195" algn="l"/>
                <a:tab pos="3705132" algn="l"/>
                <a:tab pos="4042071" algn="l"/>
                <a:tab pos="4379009" algn="l"/>
                <a:tab pos="4715948" algn="l"/>
                <a:tab pos="5052887" algn="l"/>
                <a:tab pos="5389826" algn="l"/>
                <a:tab pos="5726763" algn="l"/>
                <a:tab pos="6063703" algn="l"/>
                <a:tab pos="6400640" algn="l"/>
                <a:tab pos="6737579" algn="l"/>
              </a:tabLst>
            </a:pPr>
            <a:r>
              <a:rPr lang="en-GB" altLang="it-IT" sz="3000" dirty="0">
                <a:latin typeface="Play" panose="020B0604020202020204"/>
              </a:rPr>
              <a:t>Il GDPR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029" y="1210069"/>
            <a:ext cx="7581014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marL="0" indent="0">
              <a:buNone/>
            </a:pPr>
            <a:r>
              <a:rPr lang="it-IT" sz="2400" dirty="0"/>
              <a:t>REGOLAMENTO (UE) 2016/679 DEL PARLAMENTO EUROPEO E DEL CONSIGLIO del 27/04/2016 </a:t>
            </a:r>
          </a:p>
          <a:p>
            <a:r>
              <a:rPr lang="it-IT" sz="2400" dirty="0"/>
              <a:t>General Data </a:t>
            </a:r>
            <a:r>
              <a:rPr lang="it-IT" sz="2400" dirty="0" err="1"/>
              <a:t>Protection</a:t>
            </a:r>
            <a:r>
              <a:rPr lang="it-IT" sz="2400" dirty="0"/>
              <a:t> </a:t>
            </a:r>
            <a:r>
              <a:rPr lang="it-IT" sz="2400" dirty="0" err="1"/>
              <a:t>Regulation</a:t>
            </a:r>
            <a:endParaRPr lang="it-IT" sz="2400" dirty="0"/>
          </a:p>
          <a:p>
            <a:r>
              <a:rPr lang="it-IT" sz="2400" dirty="0"/>
              <a:t>relativo alla protezione delle persone fisiche con riguardo al trattamento dei dati personali, </a:t>
            </a:r>
          </a:p>
          <a:p>
            <a:r>
              <a:rPr lang="it-IT" sz="2400" dirty="0"/>
              <a:t>nonché alla libera circolazione di tali dati e </a:t>
            </a:r>
          </a:p>
          <a:p>
            <a:r>
              <a:rPr lang="it-IT" sz="2400" dirty="0"/>
              <a:t>che abroga la direttiva 95/46/CE (regolamento generale sulla protezione dei dati) </a:t>
            </a:r>
            <a:endParaRPr lang="en-GB" sz="2400" dirty="0"/>
          </a:p>
          <a:p>
            <a:r>
              <a:rPr lang="en-GB" altLang="it-IT" sz="2400" dirty="0"/>
              <a:t>In </a:t>
            </a:r>
            <a:r>
              <a:rPr lang="en-GB" altLang="it-IT" sz="2400" dirty="0" err="1"/>
              <a:t>vigore</a:t>
            </a:r>
            <a:r>
              <a:rPr lang="en-GB" altLang="it-IT" sz="2400" dirty="0"/>
              <a:t> dal 04/05/2016 e </a:t>
            </a:r>
            <a:r>
              <a:rPr lang="en-GB" altLang="it-IT" sz="2400" dirty="0" err="1"/>
              <a:t>applicabile</a:t>
            </a:r>
            <a:r>
              <a:rPr lang="en-GB" altLang="it-IT" sz="2400" dirty="0"/>
              <a:t> dal 25/05/2018</a:t>
            </a:r>
          </a:p>
          <a:p>
            <a:endParaRPr lang="en-GB" altLang="it-IT" sz="2400" dirty="0"/>
          </a:p>
        </p:txBody>
      </p:sp>
    </p:spTree>
    <p:extLst>
      <p:ext uri="{BB962C8B-B14F-4D97-AF65-F5344CB8AC3E}">
        <p14:creationId xmlns:p14="http://schemas.microsoft.com/office/powerpoint/2010/main" val="1956193793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>
            <a:extLst>
              <a:ext uri="{FF2B5EF4-FFF2-40B4-BE49-F238E27FC236}">
                <a16:creationId xmlns:a16="http://schemas.microsoft.com/office/drawing/2014/main" id="{A97D743E-AE06-4E72-A468-74A7BED653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ln>
            <a:noFill/>
          </a:ln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sz="4400" dirty="0"/>
              <a:t>Agenda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B42EFE56-8F2B-410A-9F39-560C45BEE4C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5" y="774481"/>
            <a:ext cx="8613673" cy="32634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Cosa è la Cybersecurity 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Le qualità di sicurezza per dati e sistemi IT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Il GDPR… questo sconosciuto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Cybersecurity e Privacy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L’informazione digitale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Esempi di attacchi (e incidenti) informatici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Pirateria informatica a inizio 2021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Misure di sicurezza per dati cartacei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Misure di sicurezza per dati digitali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La difesa: strumenti tecnici</a:t>
            </a:r>
          </a:p>
          <a:p>
            <a:pPr algn="just" eaLnBrk="1" hangingPunct="1">
              <a:lnSpc>
                <a:spcPct val="90000"/>
              </a:lnSpc>
            </a:pPr>
            <a:r>
              <a:rPr lang="it-IT" altLang="it-IT" sz="1800" dirty="0">
                <a:latin typeface="Play" panose="020B0604020202020204" charset="0"/>
                <a:cs typeface="Times New Roman" panose="02020603050405020304" pitchFamily="18" charset="0"/>
              </a:rPr>
              <a:t>La difesa: strumenti organizzativi</a:t>
            </a:r>
          </a:p>
          <a:p>
            <a:pPr marL="114300" indent="0" algn="just" eaLnBrk="1" hangingPunct="1">
              <a:lnSpc>
                <a:spcPct val="90000"/>
              </a:lnSpc>
              <a:buNone/>
            </a:pPr>
            <a:endParaRPr lang="it-IT" altLang="it-IT" sz="1800" dirty="0">
              <a:latin typeface="Play" panose="020B0604020202020204" charset="0"/>
              <a:cs typeface="Times New Roman" panose="02020603050405020304" pitchFamily="18" charset="0"/>
            </a:endParaRPr>
          </a:p>
          <a:p>
            <a:pPr algn="just" eaLnBrk="1" hangingPunct="1">
              <a:lnSpc>
                <a:spcPct val="90000"/>
              </a:lnSpc>
            </a:pPr>
            <a:endParaRPr lang="it-IT" altLang="it-IT" sz="1800" dirty="0">
              <a:latin typeface="Play" panose="020B060402020202020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3770" y="0"/>
            <a:ext cx="8188007" cy="800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38">
              <a:lnSpc>
                <a:spcPct val="96000"/>
              </a:lnSpc>
              <a:tabLst>
                <a:tab pos="0" algn="l"/>
                <a:tab pos="335747" algn="l"/>
                <a:tab pos="672687" algn="l"/>
                <a:tab pos="1009625" algn="l"/>
                <a:tab pos="1346564" algn="l"/>
                <a:tab pos="1683502" algn="l"/>
                <a:tab pos="2020441" algn="l"/>
                <a:tab pos="2357379" algn="l"/>
                <a:tab pos="2694318" algn="l"/>
                <a:tab pos="3031256" algn="l"/>
                <a:tab pos="3368195" algn="l"/>
                <a:tab pos="3705132" algn="l"/>
                <a:tab pos="4042071" algn="l"/>
                <a:tab pos="4379009" algn="l"/>
                <a:tab pos="4715948" algn="l"/>
                <a:tab pos="5052887" algn="l"/>
                <a:tab pos="5389826" algn="l"/>
                <a:tab pos="5726763" algn="l"/>
                <a:tab pos="6063703" algn="l"/>
                <a:tab pos="6400640" algn="l"/>
                <a:tab pos="6737579" algn="l"/>
              </a:tabLst>
            </a:pPr>
            <a:r>
              <a:rPr lang="en-GB" altLang="it-IT" sz="3000" dirty="0">
                <a:latin typeface="Play" panose="020B0604020202020204"/>
              </a:rPr>
              <a:t>“</a:t>
            </a:r>
            <a:r>
              <a:rPr lang="en-GB" altLang="it-IT" sz="3000" dirty="0" err="1">
                <a:latin typeface="Play" panose="020B0604020202020204"/>
              </a:rPr>
              <a:t>Decreto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che</a:t>
            </a:r>
            <a:r>
              <a:rPr lang="en-GB" altLang="it-IT" sz="3000" dirty="0">
                <a:latin typeface="Play" panose="020B0604020202020204"/>
              </a:rPr>
              <a:t> integra” il GDPR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04036" y="969067"/>
            <a:ext cx="8506047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marL="0" indent="0">
              <a:buNone/>
            </a:pPr>
            <a:r>
              <a:rPr lang="it-IT" sz="2400" b="1" dirty="0"/>
              <a:t>Dal REGOLAMENTO (UE) 2016/679 </a:t>
            </a:r>
          </a:p>
          <a:p>
            <a:pPr marL="0" indent="0">
              <a:buNone/>
            </a:pPr>
            <a:r>
              <a:rPr lang="pt-BR" altLang="it-IT" sz="2400" b="1" dirty="0"/>
              <a:t>DECRETO LEGISLATIVO 101/2018 del 10/08/2018</a:t>
            </a:r>
          </a:p>
          <a:p>
            <a:r>
              <a:rPr lang="pt-BR" altLang="it-IT" sz="2400" b="1" dirty="0"/>
              <a:t>In vigore dal 19/09/2018</a:t>
            </a:r>
          </a:p>
          <a:p>
            <a:r>
              <a:rPr lang="pt-BR" altLang="it-IT" sz="2400" b="1" dirty="0"/>
              <a:t>Chiarifica il GDPR nel contesto italiano</a:t>
            </a:r>
          </a:p>
          <a:p>
            <a:r>
              <a:rPr lang="pt-BR" altLang="it-IT" sz="2400" b="1" dirty="0"/>
              <a:t>Aggiorna la precedente legislazione (D.lgs 196/2003)</a:t>
            </a:r>
          </a:p>
          <a:p>
            <a:pPr lvl="1"/>
            <a:r>
              <a:rPr lang="pt-BR" altLang="it-IT" dirty="0"/>
              <a:t>Abrogando alcuni articoli</a:t>
            </a:r>
          </a:p>
          <a:p>
            <a:pPr lvl="1"/>
            <a:r>
              <a:rPr lang="pt-BR" altLang="it-IT" dirty="0"/>
              <a:t>Integrandone altri</a:t>
            </a:r>
          </a:p>
          <a:p>
            <a:pPr marL="0" indent="0">
              <a:buNone/>
            </a:pPr>
            <a:endParaRPr lang="en-GB" altLang="it-IT" sz="2400" b="1" dirty="0"/>
          </a:p>
        </p:txBody>
      </p:sp>
    </p:spTree>
    <p:extLst>
      <p:ext uri="{BB962C8B-B14F-4D97-AF65-F5344CB8AC3E}">
        <p14:creationId xmlns:p14="http://schemas.microsoft.com/office/powerpoint/2010/main" val="505444263"/>
      </p:ext>
    </p:extLst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A7B4569B-9829-41B6-90D5-D826B63D80E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1655732" y="2085143"/>
            <a:ext cx="2862263" cy="2483644"/>
          </a:xfrm>
          <a:ln>
            <a:solidFill>
              <a:schemeClr val="tx1"/>
            </a:solidFill>
          </a:ln>
        </p:spPr>
        <p:txBody>
          <a:bodyPr anchor="ctr">
            <a:normAutofit fontScale="85000" lnSpcReduction="10000"/>
          </a:bodyPr>
          <a:lstStyle/>
          <a:p>
            <a:pPr marL="0" indent="0">
              <a:lnSpc>
                <a:spcPct val="150000"/>
              </a:lnSpc>
              <a:buNone/>
            </a:pPr>
            <a:r>
              <a:rPr lang="it-IT" sz="2325" b="1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Nome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sz="2325" b="1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Numero identificativo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sz="2325" b="1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ubicazione</a:t>
            </a:r>
          </a:p>
          <a:p>
            <a:pPr marL="0" indent="0">
              <a:lnSpc>
                <a:spcPct val="150000"/>
              </a:lnSpc>
              <a:buNone/>
            </a:pPr>
            <a:r>
              <a:rPr lang="it-IT" sz="2325" b="1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Identificativo on line</a:t>
            </a:r>
          </a:p>
          <a:p>
            <a:pPr marL="0" indent="0">
              <a:buNone/>
            </a:pPr>
            <a:endParaRPr lang="it-IT" dirty="0">
              <a:latin typeface="Play" panose="020B0604020202020204" charset="0"/>
            </a:endParaRP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5C8053F1-569F-4B91-A420-3E93324A1A1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680013" y="2092956"/>
            <a:ext cx="2861072" cy="2483644"/>
          </a:xfrm>
          <a:ln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0" indent="0">
              <a:buNone/>
            </a:pPr>
            <a:r>
              <a:rPr lang="it-IT" sz="1950" b="1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Elementi caratteristici della identità</a:t>
            </a:r>
          </a:p>
          <a:p>
            <a:pPr marL="0" indent="0">
              <a:buNone/>
            </a:pPr>
            <a:r>
              <a:rPr lang="it-IT" sz="1800" b="1" dirty="0">
                <a:latin typeface="Play" panose="020B0604020202020204" charset="0"/>
                <a:cs typeface="Calibri" panose="020F0502020204030204" pitchFamily="34" charset="0"/>
              </a:rPr>
              <a:t>(fisica, fisiologica, genetica, psichica, economica, culturale, sociale)</a:t>
            </a:r>
            <a:endParaRPr lang="it-IT" dirty="0">
              <a:latin typeface="Play" panose="020B0604020202020204" charset="0"/>
            </a:endParaRPr>
          </a:p>
        </p:txBody>
      </p:sp>
      <p:sp>
        <p:nvSpPr>
          <p:cNvPr id="5" name="Titolo 5">
            <a:extLst>
              <a:ext uri="{FF2B5EF4-FFF2-40B4-BE49-F238E27FC236}">
                <a16:creationId xmlns:a16="http://schemas.microsoft.com/office/drawing/2014/main" id="{553413BE-30BB-4029-8F59-826BB278A9E0}"/>
              </a:ext>
            </a:extLst>
          </p:cNvPr>
          <p:cNvSpPr txBox="1">
            <a:spLocks/>
          </p:cNvSpPr>
          <p:nvPr/>
        </p:nvSpPr>
        <p:spPr bwMode="auto">
          <a:xfrm>
            <a:off x="318979" y="1174853"/>
            <a:ext cx="8357188" cy="800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t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pPr marL="342892" lvl="1"/>
            <a:r>
              <a:rPr lang="it-IT" sz="24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Qualsiasi informazione concernente </a:t>
            </a:r>
            <a:br>
              <a:rPr lang="it-IT" sz="24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</a:br>
            <a:r>
              <a:rPr lang="it-IT" sz="24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una persona </a:t>
            </a:r>
            <a:r>
              <a:rPr lang="it-IT" sz="2400" u="sng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fisica</a:t>
            </a:r>
            <a:r>
              <a:rPr lang="it-IT" sz="24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 identificata o identificabile</a:t>
            </a:r>
            <a:endParaRPr lang="it-IT" sz="2400" dirty="0">
              <a:solidFill>
                <a:srgbClr val="0070C0"/>
              </a:solidFill>
              <a:latin typeface="Play" panose="020B0604020202020204" charset="0"/>
            </a:endParaRPr>
          </a:p>
        </p:txBody>
      </p:sp>
      <p:sp>
        <p:nvSpPr>
          <p:cNvPr id="9" name="Google Shape;99;p15">
            <a:extLst>
              <a:ext uri="{FF2B5EF4-FFF2-40B4-BE49-F238E27FC236}">
                <a16:creationId xmlns:a16="http://schemas.microsoft.com/office/drawing/2014/main" id="{75396677-99F3-4926-84A2-10D1EFD87315}"/>
              </a:ext>
            </a:extLst>
          </p:cNvPr>
          <p:cNvSpPr txBox="1"/>
          <p:nvPr/>
        </p:nvSpPr>
        <p:spPr>
          <a:xfrm>
            <a:off x="318978" y="-69349"/>
            <a:ext cx="8825022" cy="11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7200"/>
            </a:pPr>
            <a:r>
              <a:rPr lang="it-IT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Cosa sono i </a:t>
            </a:r>
            <a:r>
              <a:rPr lang="it-IT" sz="3000" b="1" dirty="0">
                <a:solidFill>
                  <a:srgbClr val="FF0000"/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dati personali?</a:t>
            </a:r>
            <a:endParaRPr sz="3000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10966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p19"/>
          <p:cNvSpPr txBox="1"/>
          <p:nvPr/>
        </p:nvSpPr>
        <p:spPr>
          <a:xfrm>
            <a:off x="226852" y="0"/>
            <a:ext cx="8926249" cy="11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7200"/>
            </a:pPr>
            <a:r>
              <a:rPr lang="it-IT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Dati</a:t>
            </a:r>
            <a:r>
              <a:rPr lang="it-IT" sz="3000" b="1" dirty="0">
                <a:solidFill>
                  <a:schemeClr val="dk1"/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 </a:t>
            </a:r>
            <a:r>
              <a:rPr lang="it-IT" sz="3000" b="1" dirty="0">
                <a:solidFill>
                  <a:srgbClr val="FF0000"/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particolari </a:t>
            </a:r>
            <a:r>
              <a:rPr lang="it-IT" sz="30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e dati </a:t>
            </a:r>
            <a:r>
              <a:rPr lang="it-IT" sz="3000" b="1" dirty="0">
                <a:solidFill>
                  <a:srgbClr val="FF0000"/>
                </a:solidFill>
                <a:latin typeface="Play" panose="020B0604020202020204" charset="0"/>
                <a:ea typeface="Play" panose="020B0604020202020204"/>
                <a:cs typeface="Play" panose="020B0604020202020204"/>
                <a:sym typeface="Play"/>
              </a:rPr>
              <a:t>”giudiziari” </a:t>
            </a:r>
            <a:endParaRPr sz="3000" dirty="0">
              <a:solidFill>
                <a:srgbClr val="FF0000"/>
              </a:solidFill>
              <a:latin typeface="Play" panose="020B0604020202020204" charset="0"/>
            </a:endParaRPr>
          </a:p>
        </p:txBody>
      </p:sp>
      <p:sp>
        <p:nvSpPr>
          <p:cNvPr id="124" name="Google Shape;124;p19"/>
          <p:cNvSpPr txBox="1"/>
          <p:nvPr/>
        </p:nvSpPr>
        <p:spPr>
          <a:xfrm>
            <a:off x="504438" y="1677695"/>
            <a:ext cx="4551893" cy="18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ART. 9 GDPR: dati relativi a…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l'origine razziale o etnica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le opinioni politiche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le convinzioni religiose o filosofiche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l'appartenenza sindacale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dati genetici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dati biometrici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dati relativi alla salute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alla vita sessuale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orientamento sessuale</a:t>
            </a:r>
            <a:endParaRPr sz="1800" dirty="0">
              <a:latin typeface="Play" panose="020B0604020202020204" charset="0"/>
            </a:endParaRPr>
          </a:p>
        </p:txBody>
      </p:sp>
      <p:sp>
        <p:nvSpPr>
          <p:cNvPr id="4" name="Titolo 1">
            <a:extLst>
              <a:ext uri="{FF2B5EF4-FFF2-40B4-BE49-F238E27FC236}">
                <a16:creationId xmlns:a16="http://schemas.microsoft.com/office/drawing/2014/main" id="{7D972AC7-F24B-43C9-B9D1-98AB7485A8A4}"/>
              </a:ext>
            </a:extLst>
          </p:cNvPr>
          <p:cNvSpPr txBox="1">
            <a:spLocks/>
          </p:cNvSpPr>
          <p:nvPr/>
        </p:nvSpPr>
        <p:spPr bwMode="auto">
          <a:xfrm>
            <a:off x="696434" y="3884428"/>
            <a:ext cx="7377222" cy="6825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68580" tIns="34290" rIns="68580" bIns="3429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2800" b="1">
                <a:solidFill>
                  <a:schemeClr val="tx2"/>
                </a:solidFill>
                <a:latin typeface="Verdana" pitchFamily="34" charset="0"/>
              </a:defRPr>
            </a:lvl9pPr>
          </a:lstStyle>
          <a:p>
            <a:r>
              <a:rPr lang="it-IT" sz="2100" dirty="0" smtClean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Il </a:t>
            </a:r>
            <a:r>
              <a:rPr lang="it-IT" sz="21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GDPR </a:t>
            </a:r>
            <a:r>
              <a:rPr lang="it-IT" sz="2100" dirty="0" smtClean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ne </a:t>
            </a:r>
            <a:r>
              <a:rPr lang="it-IT" sz="2100" dirty="0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vieta il trattamento, salvo eccezioni previste</a:t>
            </a:r>
          </a:p>
        </p:txBody>
      </p:sp>
      <p:sp>
        <p:nvSpPr>
          <p:cNvPr id="5" name="Google Shape;124;p19">
            <a:extLst>
              <a:ext uri="{FF2B5EF4-FFF2-40B4-BE49-F238E27FC236}">
                <a16:creationId xmlns:a16="http://schemas.microsoft.com/office/drawing/2014/main" id="{B9F59B3C-CC62-4E3A-A8DF-EA5241AEB846}"/>
              </a:ext>
            </a:extLst>
          </p:cNvPr>
          <p:cNvSpPr txBox="1"/>
          <p:nvPr/>
        </p:nvSpPr>
        <p:spPr>
          <a:xfrm>
            <a:off x="4849598" y="808869"/>
            <a:ext cx="4551893" cy="187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ART. 10 GDPR: dati relativi a…</a:t>
            </a: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endParaRPr sz="18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condanne penali e reati</a:t>
            </a:r>
          </a:p>
          <a:p>
            <a:pPr marL="257175" indent="-257175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18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dati connessi a misure di sicurezza</a:t>
            </a:r>
          </a:p>
        </p:txBody>
      </p:sp>
    </p:spTree>
    <p:extLst>
      <p:ext uri="{BB962C8B-B14F-4D97-AF65-F5344CB8AC3E}">
        <p14:creationId xmlns:p14="http://schemas.microsoft.com/office/powerpoint/2010/main" val="232262991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4856" y="-127587"/>
            <a:ext cx="8613672" cy="994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4000" dirty="0"/>
              <a:t>I </a:t>
            </a:r>
            <a:r>
              <a:rPr lang="en-GB" altLang="it-IT" sz="4000" dirty="0" err="1"/>
              <a:t>dati</a:t>
            </a:r>
            <a:r>
              <a:rPr lang="en-GB" altLang="it-IT" sz="4000" dirty="0"/>
              <a:t> </a:t>
            </a:r>
            <a:r>
              <a:rPr lang="en-GB" altLang="it-IT" sz="4000" dirty="0" err="1"/>
              <a:t>personali</a:t>
            </a:r>
            <a:r>
              <a:rPr lang="en-GB" altLang="it-IT" sz="4000" dirty="0"/>
              <a:t> “</a:t>
            </a:r>
            <a:r>
              <a:rPr lang="en-GB" altLang="it-IT" sz="4000" dirty="0" err="1"/>
              <a:t>tipici</a:t>
            </a:r>
            <a:r>
              <a:rPr lang="en-GB" altLang="it-IT" sz="4000" dirty="0"/>
              <a:t>” in </a:t>
            </a:r>
            <a:r>
              <a:rPr lang="en-GB" altLang="it-IT" sz="4000" dirty="0" err="1"/>
              <a:t>azienda</a:t>
            </a:r>
            <a:endParaRPr lang="en-GB" altLang="it-IT" sz="4000" dirty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4855" y="940050"/>
            <a:ext cx="8613673" cy="3263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r>
              <a:rPr lang="it-IT" sz="2400" dirty="0"/>
              <a:t>Dati di clienti persone fisiche</a:t>
            </a:r>
          </a:p>
          <a:p>
            <a:r>
              <a:rPr lang="it-IT" sz="2400" dirty="0"/>
              <a:t>Dati di referenti clienti persone giuridiche</a:t>
            </a:r>
          </a:p>
          <a:p>
            <a:r>
              <a:rPr lang="it-IT" sz="2400" dirty="0"/>
              <a:t>Dati di fornitori liberi professionisti/ditte individuali </a:t>
            </a:r>
          </a:p>
          <a:p>
            <a:r>
              <a:rPr lang="it-IT" sz="2400" dirty="0"/>
              <a:t>Dati di referenti di fornitori</a:t>
            </a:r>
          </a:p>
          <a:p>
            <a:r>
              <a:rPr lang="it-IT" sz="2400" dirty="0"/>
              <a:t>Dati di referenti di enti, PA…</a:t>
            </a:r>
          </a:p>
          <a:p>
            <a:r>
              <a:rPr lang="it-IT" sz="2400" dirty="0"/>
              <a:t>Dati di dipendenti </a:t>
            </a:r>
          </a:p>
          <a:p>
            <a:r>
              <a:rPr lang="it-IT" sz="2400" dirty="0"/>
              <a:t>Dati di collaboratori fissi</a:t>
            </a:r>
          </a:p>
          <a:p>
            <a:endParaRPr lang="it-IT" sz="2400" dirty="0"/>
          </a:p>
        </p:txBody>
      </p:sp>
    </p:spTree>
    <p:extLst>
      <p:ext uri="{BB962C8B-B14F-4D97-AF65-F5344CB8AC3E}">
        <p14:creationId xmlns:p14="http://schemas.microsoft.com/office/powerpoint/2010/main" val="3357454096"/>
      </p:ext>
    </p:extLst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2">
            <a:extLst>
              <a:ext uri="{FF2B5EF4-FFF2-40B4-BE49-F238E27FC236}">
                <a16:creationId xmlns:a16="http://schemas.microsoft.com/office/drawing/2014/main" id="{86FD7525-F8F7-47FA-8009-DF54FB6F9E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75639" y="1"/>
            <a:ext cx="8592722" cy="1112041"/>
          </a:xfrm>
        </p:spPr>
        <p:txBody>
          <a:bodyPr>
            <a:noAutofit/>
          </a:bodyPr>
          <a:lstStyle/>
          <a:p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</a:rPr>
              <a:t>Il Data </a:t>
            </a:r>
            <a:r>
              <a:rPr lang="it-IT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</a:rPr>
              <a:t>Breach</a:t>
            </a:r>
            <a:r>
              <a:rPr lang="it-IT" b="1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 charset="0"/>
              </a:rPr>
              <a:t> </a:t>
            </a:r>
            <a:r>
              <a:rPr lang="it-IT" sz="2400" dirty="0">
                <a:latin typeface="Play" panose="020B0604020202020204" charset="0"/>
              </a:rPr>
              <a:t/>
            </a:r>
            <a:br>
              <a:rPr lang="it-IT" sz="2400" dirty="0">
                <a:latin typeface="Play" panose="020B0604020202020204" charset="0"/>
              </a:rPr>
            </a:br>
            <a:r>
              <a:rPr lang="it-IT" sz="2400" dirty="0">
                <a:latin typeface="Play" panose="020B0604020202020204" charset="0"/>
              </a:rPr>
              <a:t>(violazione dei dati personali o incidente con i dati)</a:t>
            </a:r>
          </a:p>
        </p:txBody>
      </p:sp>
      <p:sp>
        <p:nvSpPr>
          <p:cNvPr id="7" name="Segnaposto contenuto 6">
            <a:extLst>
              <a:ext uri="{FF2B5EF4-FFF2-40B4-BE49-F238E27FC236}">
                <a16:creationId xmlns:a16="http://schemas.microsoft.com/office/drawing/2014/main" id="{A7B4569B-9829-41B6-90D5-D826B63D80E8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925035" y="1377555"/>
            <a:ext cx="3592906" cy="2653903"/>
          </a:xfrm>
          <a:ln>
            <a:solidFill>
              <a:schemeClr val="tx1"/>
            </a:solidFill>
          </a:ln>
        </p:spPr>
        <p:txBody>
          <a:bodyPr anchor="ctr">
            <a:normAutofit/>
          </a:bodyPr>
          <a:lstStyle/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EE8011"/>
              </a:buClr>
              <a:buNone/>
            </a:pP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Violazione di sicurezza cui consegue in modo </a:t>
            </a:r>
            <a:r>
              <a:rPr lang="it-IT" b="1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accidentale</a:t>
            </a: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 o </a:t>
            </a:r>
          </a:p>
          <a:p>
            <a:pPr marL="0" indent="0" algn="ctr">
              <a:lnSpc>
                <a:spcPct val="100000"/>
              </a:lnSpc>
              <a:spcBef>
                <a:spcPts val="0"/>
              </a:spcBef>
              <a:buClr>
                <a:srgbClr val="EE8011"/>
              </a:buClr>
              <a:buNone/>
            </a:pPr>
            <a:r>
              <a:rPr lang="it-IT" b="1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illecito</a:t>
            </a: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 e non </a:t>
            </a:r>
            <a:r>
              <a:rPr lang="it-IT" b="1">
                <a:solidFill>
                  <a:srgbClr val="0070C0"/>
                </a:solidFill>
                <a:latin typeface="Play" panose="020B0604020202020204" charset="0"/>
                <a:cs typeface="Calibri" panose="020F0502020204030204" pitchFamily="34" charset="0"/>
              </a:rPr>
              <a:t>autorizzato</a:t>
            </a:r>
            <a:endParaRPr lang="it-IT">
              <a:latin typeface="Play" panose="020B0604020202020204" charset="0"/>
            </a:endParaRPr>
          </a:p>
        </p:txBody>
      </p:sp>
      <p:sp>
        <p:nvSpPr>
          <p:cNvPr id="8" name="Segnaposto contenuto 7">
            <a:extLst>
              <a:ext uri="{FF2B5EF4-FFF2-40B4-BE49-F238E27FC236}">
                <a16:creationId xmlns:a16="http://schemas.microsoft.com/office/drawing/2014/main" id="{5C8053F1-569F-4B91-A420-3E93324A1A1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4734017" y="1377555"/>
            <a:ext cx="3592905" cy="2653903"/>
          </a:xfrm>
          <a:ln>
            <a:solidFill>
              <a:schemeClr val="tx1"/>
            </a:solidFill>
          </a:ln>
        </p:spPr>
        <p:txBody>
          <a:bodyPr anchor="ctr">
            <a:normAutofit fontScale="85000" lnSpcReduction="10000"/>
          </a:bodyPr>
          <a:lstStyle/>
          <a:p>
            <a:pPr marL="342892" indent="-342892">
              <a:lnSpc>
                <a:spcPct val="150000"/>
              </a:lnSpc>
              <a:spcBef>
                <a:spcPts val="0"/>
              </a:spcBef>
              <a:buClr>
                <a:srgbClr val="EE8011"/>
              </a:buClr>
            </a:pP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Perdita</a:t>
            </a:r>
          </a:p>
          <a:p>
            <a:pPr marL="342892" indent="-342892">
              <a:lnSpc>
                <a:spcPct val="150000"/>
              </a:lnSpc>
              <a:spcBef>
                <a:spcPts val="0"/>
              </a:spcBef>
              <a:buClr>
                <a:srgbClr val="EE8011"/>
              </a:buClr>
            </a:pP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Modifica</a:t>
            </a:r>
          </a:p>
          <a:p>
            <a:pPr marL="342892" indent="-342892">
              <a:lnSpc>
                <a:spcPct val="150000"/>
              </a:lnSpc>
              <a:spcBef>
                <a:spcPts val="0"/>
              </a:spcBef>
              <a:buClr>
                <a:srgbClr val="EE8011"/>
              </a:buClr>
            </a:pP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Diffusione</a:t>
            </a:r>
          </a:p>
          <a:p>
            <a:pPr marL="342892" indent="-342892">
              <a:lnSpc>
                <a:spcPct val="150000"/>
              </a:lnSpc>
              <a:spcBef>
                <a:spcPts val="0"/>
              </a:spcBef>
              <a:buClr>
                <a:srgbClr val="EE8011"/>
              </a:buClr>
            </a:pPr>
            <a:r>
              <a:rPr lang="it-IT" b="1">
                <a:solidFill>
                  <a:prstClr val="black"/>
                </a:solidFill>
                <a:latin typeface="Play" panose="020B0604020202020204" charset="0"/>
                <a:cs typeface="Calibri" panose="020F0502020204030204" pitchFamily="34" charset="0"/>
              </a:rPr>
              <a:t>Accesso non autorizzato</a:t>
            </a:r>
            <a:endParaRPr lang="it-IT" sz="135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420357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olo 3">
            <a:extLst>
              <a:ext uri="{FF2B5EF4-FFF2-40B4-BE49-F238E27FC236}">
                <a16:creationId xmlns:a16="http://schemas.microsoft.com/office/drawing/2014/main" id="{B1D7CF7D-A5E5-4E06-851D-2DFE8626BD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668" y="0"/>
            <a:ext cx="8272682" cy="994200"/>
          </a:xfrm>
        </p:spPr>
        <p:txBody>
          <a:bodyPr anchor="ctr">
            <a:normAutofit/>
          </a:bodyPr>
          <a:lstStyle/>
          <a:p>
            <a:r>
              <a:rPr lang="it-IT" sz="3000" dirty="0">
                <a:solidFill>
                  <a:schemeClr val="tx1">
                    <a:lumMod val="65000"/>
                    <a:lumOff val="35000"/>
                  </a:schemeClr>
                </a:solidFill>
                <a:latin typeface="Play" panose="020B0604020202020204"/>
              </a:rPr>
              <a:t>I ruoli nel GDPR</a:t>
            </a:r>
            <a:endParaRPr lang="it-IT" sz="3000" dirty="0">
              <a:solidFill>
                <a:srgbClr val="FF0000"/>
              </a:solidFill>
              <a:latin typeface="Play" panose="020B0604020202020204"/>
            </a:endParaRP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E03E442A-97EC-44AD-95D5-5ECECD015A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738678"/>
            <a:ext cx="7301023" cy="41073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81633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F4D541EF-082D-46CA-8CCF-FC57928242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42668" y="0"/>
            <a:ext cx="8001001" cy="800100"/>
          </a:xfrm>
        </p:spPr>
        <p:txBody>
          <a:bodyPr anchor="ctr">
            <a:normAutofit/>
          </a:bodyPr>
          <a:lstStyle/>
          <a:p>
            <a:r>
              <a:rPr lang="it-IT" sz="3000" b="1" dirty="0">
                <a:latin typeface="Play" panose="020B0604020202020204"/>
                <a:cs typeface="Calibri" panose="020F0502020204030204" pitchFamily="34" charset="0"/>
              </a:rPr>
              <a:t>I diritti degli interessati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1AE80533-5B1D-4731-9E60-3C603938A97E}"/>
              </a:ext>
            </a:extLst>
          </p:cNvPr>
          <p:cNvSpPr>
            <a:spLocks noGrp="1"/>
          </p:cNvSpPr>
          <p:nvPr>
            <p:ph sz="quarter" idx="4294967295"/>
          </p:nvPr>
        </p:nvSpPr>
        <p:spPr>
          <a:xfrm>
            <a:off x="800986" y="800100"/>
            <a:ext cx="6889898" cy="3134228"/>
          </a:xfrm>
        </p:spPr>
        <p:txBody>
          <a:bodyPr>
            <a:noAutofit/>
          </a:bodyPr>
          <a:lstStyle/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Informativa (artt. 13 e 14) e consenso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Informazioni sul trattamento (art. 15)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Rettifica / aggiornamento (art.16)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Cancellazione («oblio») (art.17)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Limitazione (art.18)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Avviso su cancellazione (art.19)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Portabilità dei dati (art.20)</a:t>
            </a:r>
          </a:p>
          <a:p>
            <a:r>
              <a:rPr lang="it-IT" sz="2400" dirty="0">
                <a:latin typeface="Play" panose="020B0604020202020204" charset="0"/>
                <a:cs typeface="Arial" panose="020B0604020202020204" pitchFamily="34" charset="0"/>
              </a:rPr>
              <a:t>Opposizione all’uso (art.21)</a:t>
            </a:r>
          </a:p>
          <a:p>
            <a:endParaRPr lang="it-IT" sz="2400" dirty="0">
              <a:latin typeface="Play" panose="020B0604020202020204" charset="0"/>
              <a:cs typeface="Arial" panose="020B0604020202020204" pitchFamily="34" charset="0"/>
            </a:endParaRPr>
          </a:p>
          <a:p>
            <a:endParaRPr lang="it-IT" sz="2400" b="1" dirty="0">
              <a:latin typeface="Play" panose="020B060402020202020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1995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Cybersecurity e Privacy</a:t>
            </a:r>
          </a:p>
        </p:txBody>
      </p:sp>
      <p:sp>
        <p:nvSpPr>
          <p:cNvPr id="5" name="Segnaposto testo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7532982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>
            <a:extLst>
              <a:ext uri="{FF2B5EF4-FFF2-40B4-BE49-F238E27FC236}">
                <a16:creationId xmlns:a16="http://schemas.microsoft.com/office/drawing/2014/main" id="{D8AEA2B7-7133-4643-9C9A-3F001B185D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9163" y="-116958"/>
            <a:ext cx="8613672" cy="994200"/>
          </a:xfrm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dirty="0"/>
              <a:t>Cybersecurity e Privacy</a:t>
            </a:r>
            <a:endParaRPr lang="en-GB" altLang="it-IT" dirty="0">
              <a:latin typeface="Play" panose="020B0604020202020204" charset="0"/>
            </a:endParaRP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B5444A6-9792-4A87-8172-A57BCB31CD3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9163" y="1119963"/>
            <a:ext cx="7148314" cy="36919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9170397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14"/>
          <p:cNvSpPr txBox="1"/>
          <p:nvPr/>
        </p:nvSpPr>
        <p:spPr>
          <a:xfrm>
            <a:off x="263769" y="0"/>
            <a:ext cx="8375734" cy="1126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7200"/>
            </a:pPr>
            <a:r>
              <a:rPr lang="it-IT" sz="3000" b="1" dirty="0">
                <a:solidFill>
                  <a:schemeClr val="tx1"/>
                </a:solidFill>
                <a:latin typeface="Play" panose="020B0604020202020204"/>
                <a:ea typeface="Play" panose="020B0604020202020204"/>
                <a:cs typeface="Play" panose="020B0604020202020204"/>
                <a:sym typeface="Play"/>
              </a:rPr>
              <a:t>Misure di sicurezza nel GDPR</a:t>
            </a:r>
            <a:endParaRPr sz="3000" dirty="0">
              <a:solidFill>
                <a:schemeClr val="tx1"/>
              </a:solidFill>
              <a:latin typeface="Play" panose="020B0604020202020204"/>
            </a:endParaRPr>
          </a:p>
        </p:txBody>
      </p:sp>
      <p:sp>
        <p:nvSpPr>
          <p:cNvPr id="94" name="Google Shape;94;p14"/>
          <p:cNvSpPr txBox="1"/>
          <p:nvPr/>
        </p:nvSpPr>
        <p:spPr>
          <a:xfrm>
            <a:off x="505886" y="1573329"/>
            <a:ext cx="8135100" cy="260277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r>
              <a:rPr lang="it-IT" sz="24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Le misure di sicurezza sono costituite dal complesso delle misure organizzative, tecniche, informatiche, logistiche e procedurali volte a ridurre al minimo i rischi di:</a:t>
            </a:r>
          </a:p>
          <a:p>
            <a:pPr>
              <a:lnSpc>
                <a:spcPct val="90000"/>
              </a:lnSpc>
              <a:buClr>
                <a:schemeClr val="dk1"/>
              </a:buClr>
              <a:buSzPts val="2800"/>
            </a:pPr>
            <a:endParaRPr lang="it-IT" sz="2400" dirty="0">
              <a:solidFill>
                <a:schemeClr val="dk1"/>
              </a:solidFill>
              <a:latin typeface="Play" panose="020B0604020202020204" charset="0"/>
              <a:ea typeface="Play"/>
              <a:cs typeface="Play"/>
              <a:sym typeface="Play"/>
            </a:endParaRPr>
          </a:p>
          <a:p>
            <a:pPr marL="342892" indent="-342892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distruzione o perdita, anche accidentale, dei dati,</a:t>
            </a:r>
          </a:p>
          <a:p>
            <a:pPr marL="342892" indent="-342892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accesso non autorizzato ai dati;</a:t>
            </a:r>
          </a:p>
          <a:p>
            <a:pPr marL="342892" indent="-342892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trattamento dei non consentito o non conforme alle finalità della raccolta,</a:t>
            </a:r>
          </a:p>
          <a:p>
            <a:pPr marL="342892" indent="-342892">
              <a:lnSpc>
                <a:spcPct val="90000"/>
              </a:lnSpc>
              <a:buClr>
                <a:schemeClr val="dk1"/>
              </a:buClr>
              <a:buSzPts val="2800"/>
              <a:buFont typeface="Arial" panose="020B0604020202020204" pitchFamily="34" charset="0"/>
              <a:buChar char="•"/>
            </a:pPr>
            <a:r>
              <a:rPr lang="it-IT" sz="2400" dirty="0">
                <a:solidFill>
                  <a:schemeClr val="dk1"/>
                </a:solidFill>
                <a:latin typeface="Play" panose="020B0604020202020204" charset="0"/>
                <a:ea typeface="Play"/>
                <a:cs typeface="Play"/>
                <a:sym typeface="Play"/>
              </a:rPr>
              <a:t>modifica dei dati in conseguenza di interventi non autorizzati o non conformi alla regole.</a:t>
            </a:r>
            <a:endParaRPr sz="2400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9361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Cosa è la Cybersecurity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7985771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Organizzazioni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rilevanti</a:t>
            </a:r>
            <a:r>
              <a:rPr lang="en-GB" altLang="it-IT" sz="3000" dirty="0">
                <a:latin typeface="Play" panose="020B0604020202020204"/>
              </a:rPr>
              <a:t> per la </a:t>
            </a:r>
            <a:r>
              <a:rPr lang="en-GB" altLang="it-IT" sz="3000" dirty="0" err="1">
                <a:latin typeface="Play" panose="020B0604020202020204"/>
              </a:rPr>
              <a:t>sicurezza</a:t>
            </a:r>
            <a:endParaRPr lang="en-GB" altLang="it-IT" sz="3000" dirty="0">
              <a:latin typeface="Play" panose="020B0604020202020204"/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267082" y="1629423"/>
            <a:ext cx="8663558" cy="2998129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sz="2000" dirty="0"/>
              <a:t>ISO: ente di standardizzazione mondiale</a:t>
            </a:r>
          </a:p>
          <a:p>
            <a:r>
              <a:rPr lang="it-IT" altLang="it-IT" sz="2000" dirty="0"/>
              <a:t>ISACA: associazione degli auditor IT (USA/mondo)</a:t>
            </a:r>
          </a:p>
          <a:p>
            <a:r>
              <a:rPr lang="it-IT" altLang="it-IT" sz="2000" dirty="0"/>
              <a:t>IEEE: associazione degli ingegneri elettronici e informatici (USA/mondo)</a:t>
            </a:r>
          </a:p>
          <a:p>
            <a:r>
              <a:rPr lang="it-IT" altLang="it-IT" sz="2000" dirty="0"/>
              <a:t>NIST: agenzia governativa USA per la gestione delle tecnologie</a:t>
            </a:r>
          </a:p>
          <a:p>
            <a:r>
              <a:rPr lang="it-IT" altLang="it-IT" sz="2000" dirty="0"/>
              <a:t>ENISA: agenzia UE per la sicurezza di reti e IT</a:t>
            </a:r>
          </a:p>
          <a:p>
            <a:r>
              <a:rPr lang="it-IT" altLang="it-IT" sz="2000" dirty="0">
                <a:cs typeface="Times New Roman" pitchFamily="18" charset="0"/>
              </a:rPr>
              <a:t>CLUSIT: associazione italiana dei professionisti della sicurezza IT</a:t>
            </a:r>
          </a:p>
          <a:p>
            <a:r>
              <a:rPr lang="it-IT" altLang="it-IT" sz="2000" dirty="0">
                <a:cs typeface="Times New Roman" pitchFamily="18" charset="0"/>
              </a:rPr>
              <a:t>Garante Privacy Italiano e EPBD (Garante Privacy Europeo)</a:t>
            </a:r>
          </a:p>
          <a:p>
            <a:r>
              <a:rPr lang="it-IT" altLang="it-IT" sz="2000" dirty="0" err="1">
                <a:cs typeface="Times New Roman" pitchFamily="18" charset="0"/>
              </a:rPr>
              <a:t>AgID</a:t>
            </a:r>
            <a:endParaRPr lang="it-IT" altLang="it-IT" sz="2000" dirty="0">
              <a:cs typeface="Times New Roman" pitchFamily="18" charset="0"/>
            </a:endParaRPr>
          </a:p>
          <a:p>
            <a:r>
              <a:rPr lang="it-IT" altLang="it-IT" sz="2000" dirty="0">
                <a:cs typeface="Times New Roman" pitchFamily="18" charset="0"/>
              </a:rPr>
              <a:t>…</a:t>
            </a:r>
          </a:p>
          <a:p>
            <a:endParaRPr lang="it-IT" altLang="it-IT" sz="2000" dirty="0">
              <a:cs typeface="Times New Roman" pitchFamily="18" charset="0"/>
            </a:endParaRPr>
          </a:p>
          <a:p>
            <a:endParaRPr lang="en-GB" altLang="it-IT" sz="20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90428551"/>
      </p:ext>
    </p:extLst>
  </p:cSld>
  <p:clrMapOvr>
    <a:masterClrMapping/>
  </p:clrMapOvr>
  <p:transition/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Norme</a:t>
            </a:r>
            <a:r>
              <a:rPr lang="en-GB" altLang="it-IT" sz="3000" dirty="0">
                <a:latin typeface="Play" panose="020B0604020202020204"/>
              </a:rPr>
              <a:t> e </a:t>
            </a:r>
            <a:r>
              <a:rPr lang="en-GB" altLang="it-IT" sz="3000" dirty="0" err="1">
                <a:latin typeface="Play" panose="020B0604020202020204"/>
              </a:rPr>
              <a:t>leggi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rilevanti</a:t>
            </a:r>
            <a:r>
              <a:rPr lang="en-GB" altLang="it-IT" sz="3000" dirty="0">
                <a:latin typeface="Play" panose="020B0604020202020204"/>
              </a:rPr>
              <a:t> per la </a:t>
            </a:r>
            <a:r>
              <a:rPr lang="en-GB" altLang="it-IT" sz="3000" dirty="0" err="1">
                <a:latin typeface="Play" panose="020B0604020202020204"/>
              </a:rPr>
              <a:t>sicurezza</a:t>
            </a:r>
            <a:endParaRPr lang="en-GB" altLang="it-IT" sz="3000" dirty="0">
              <a:latin typeface="Play" panose="020B0604020202020204"/>
            </a:endParaRP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435117" y="1605980"/>
            <a:ext cx="8273766" cy="2998129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sz="2200" dirty="0"/>
              <a:t>Protezione dei dati personali (GDPR)</a:t>
            </a:r>
          </a:p>
          <a:p>
            <a:r>
              <a:rPr lang="it-IT" sz="2200" dirty="0">
                <a:solidFill>
                  <a:srgbClr val="000000"/>
                </a:solidFill>
              </a:rPr>
              <a:t>Protezione infrastrutture critiche (NIS), Dir. UE 2016/1148, recepita in Italia con il </a:t>
            </a:r>
            <a:r>
              <a:rPr lang="it-IT" sz="2200" dirty="0" err="1">
                <a:solidFill>
                  <a:srgbClr val="000000"/>
                </a:solidFill>
              </a:rPr>
              <a:t>D.lgs</a:t>
            </a:r>
            <a:r>
              <a:rPr lang="it-IT" sz="2200" dirty="0">
                <a:solidFill>
                  <a:srgbClr val="000000"/>
                </a:solidFill>
              </a:rPr>
              <a:t> 165/2018 </a:t>
            </a:r>
          </a:p>
          <a:p>
            <a:r>
              <a:rPr lang="it-IT" altLang="it-IT" sz="2200" dirty="0"/>
              <a:t>Sicurezza Lavoro D.lgs. (81/2008)</a:t>
            </a:r>
          </a:p>
          <a:p>
            <a:r>
              <a:rPr lang="it-IT" altLang="it-IT" sz="2200" dirty="0"/>
              <a:t>Normativa Digitale (CAD, Agenzia Entrate...)</a:t>
            </a:r>
          </a:p>
          <a:p>
            <a:r>
              <a:rPr lang="it-IT" altLang="it-IT" sz="2200" dirty="0"/>
              <a:t>…</a:t>
            </a:r>
          </a:p>
          <a:p>
            <a:endParaRPr lang="it-IT" sz="2200" dirty="0">
              <a:solidFill>
                <a:srgbClr val="000000"/>
              </a:solidFill>
            </a:endParaRPr>
          </a:p>
          <a:p>
            <a:r>
              <a:rPr lang="it-IT" altLang="it-IT" sz="2200" dirty="0"/>
              <a:t>Sicurezza delle informazioni (ISO 27001)</a:t>
            </a:r>
          </a:p>
          <a:p>
            <a:r>
              <a:rPr lang="it-IT" altLang="it-IT" sz="2200" dirty="0"/>
              <a:t>Continuità di servizio (ISO 22301)</a:t>
            </a:r>
          </a:p>
          <a:p>
            <a:r>
              <a:rPr lang="it-IT" altLang="it-IT" sz="2200" dirty="0"/>
              <a:t>Qualità (ISO 9001)</a:t>
            </a:r>
          </a:p>
          <a:p>
            <a:endParaRPr lang="it-IT" altLang="it-IT" sz="2200" dirty="0"/>
          </a:p>
          <a:p>
            <a:pPr lvl="1"/>
            <a:endParaRPr lang="en-GB" altLang="it-IT" sz="2200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4752618"/>
      </p:ext>
    </p:extLst>
  </p:cSld>
  <p:clrMapOvr>
    <a:masterClrMapping/>
  </p:clrMapOvr>
  <p:transition/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640698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Eventi</a:t>
            </a:r>
            <a:r>
              <a:rPr lang="en-GB" altLang="it-IT" sz="3000" dirty="0">
                <a:latin typeface="Play" panose="020B0604020202020204"/>
              </a:rPr>
              <a:t> di </a:t>
            </a:r>
            <a:r>
              <a:rPr lang="en-GB" altLang="it-IT" sz="3000" dirty="0" err="1">
                <a:latin typeface="Play" panose="020B0604020202020204"/>
              </a:rPr>
              <a:t>sicurezza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legati</a:t>
            </a:r>
            <a:r>
              <a:rPr lang="en-GB" altLang="it-IT" sz="3000" dirty="0">
                <a:latin typeface="Play" panose="020B0604020202020204"/>
              </a:rPr>
              <a:t> a </a:t>
            </a:r>
            <a:r>
              <a:rPr lang="en-GB" altLang="it-IT" sz="3000" dirty="0" err="1">
                <a:latin typeface="Play" panose="020B0604020202020204"/>
              </a:rPr>
              <a:t>leggi</a:t>
            </a:r>
            <a:r>
              <a:rPr lang="en-GB" altLang="it-IT" sz="3000" dirty="0">
                <a:latin typeface="Play" panose="020B0604020202020204"/>
              </a:rPr>
              <a:t> e </a:t>
            </a:r>
            <a:r>
              <a:rPr lang="en-GB" altLang="it-IT" sz="3000" dirty="0" err="1">
                <a:latin typeface="Play" panose="020B0604020202020204"/>
              </a:rPr>
              <a:t>norme</a:t>
            </a:r>
            <a:r>
              <a:rPr lang="en-GB" altLang="it-IT" sz="3000" dirty="0">
                <a:latin typeface="Play" panose="020B0604020202020204"/>
              </a:rPr>
              <a:t> (1/2)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435117" y="1431303"/>
            <a:ext cx="8273766" cy="2998129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sz="2400" dirty="0"/>
              <a:t>Protezione dei dati personali (GDPR)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Data </a:t>
            </a:r>
            <a:r>
              <a:rPr lang="it-IT" altLang="it-IT" dirty="0" err="1">
                <a:latin typeface="Play" panose="020B0604020202020204" charset="0"/>
              </a:rPr>
              <a:t>breach</a:t>
            </a:r>
            <a:r>
              <a:rPr lang="it-IT" altLang="it-IT" dirty="0">
                <a:latin typeface="Play" panose="020B0604020202020204" charset="0"/>
              </a:rPr>
              <a:t>, sanzioni amministrative, necessità di informare clienti...</a:t>
            </a:r>
          </a:p>
          <a:p>
            <a:r>
              <a:rPr lang="it-IT" altLang="it-IT" sz="2400" dirty="0"/>
              <a:t>Sicurezza delle informazioni (ISO27001)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per blocco della operatività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di reputazione o concorrenza</a:t>
            </a:r>
          </a:p>
          <a:p>
            <a:r>
              <a:rPr lang="it-IT" altLang="it-IT" sz="2400" dirty="0"/>
              <a:t>Qualità (ISO 9001)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per non rispetto degli SLA contrattuali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per perdita di competitività</a:t>
            </a:r>
          </a:p>
          <a:p>
            <a:pPr lvl="1"/>
            <a:endParaRPr lang="en-GB" altLang="it-IT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5773580"/>
      </p:ext>
    </p:extLst>
  </p:cSld>
  <p:clrMapOvr>
    <a:masterClrMapping/>
  </p:clrMapOvr>
  <p:transition/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694038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Eventi</a:t>
            </a:r>
            <a:r>
              <a:rPr lang="en-GB" altLang="it-IT" sz="3000" dirty="0">
                <a:latin typeface="Play" panose="020B0604020202020204"/>
              </a:rPr>
              <a:t> di </a:t>
            </a:r>
            <a:r>
              <a:rPr lang="en-GB" altLang="it-IT" sz="3000" dirty="0" err="1">
                <a:latin typeface="Play" panose="020B0604020202020204"/>
              </a:rPr>
              <a:t>sicurezza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legati</a:t>
            </a:r>
            <a:r>
              <a:rPr lang="en-GB" altLang="it-IT" sz="3000" dirty="0">
                <a:latin typeface="Play" panose="020B0604020202020204"/>
              </a:rPr>
              <a:t> a </a:t>
            </a:r>
            <a:r>
              <a:rPr lang="en-GB" altLang="it-IT" sz="3000" dirty="0" err="1">
                <a:latin typeface="Play" panose="020B0604020202020204"/>
              </a:rPr>
              <a:t>leggi</a:t>
            </a:r>
            <a:r>
              <a:rPr lang="en-GB" altLang="it-IT" sz="3000" dirty="0">
                <a:latin typeface="Play" panose="020B0604020202020204"/>
              </a:rPr>
              <a:t> e </a:t>
            </a:r>
            <a:r>
              <a:rPr lang="en-GB" altLang="it-IT" sz="3000" dirty="0" err="1">
                <a:latin typeface="Play" panose="020B0604020202020204"/>
              </a:rPr>
              <a:t>norme</a:t>
            </a:r>
            <a:r>
              <a:rPr lang="en-GB" altLang="it-IT" sz="3000" dirty="0">
                <a:latin typeface="Play" panose="020B0604020202020204"/>
              </a:rPr>
              <a:t> (2/2)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435117" y="1072685"/>
            <a:ext cx="8273766" cy="2998129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sz="2400" dirty="0"/>
              <a:t>Sicurezza Lavoro (D.lgs. (81/2008)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Assicurazioni e incidenti</a:t>
            </a:r>
          </a:p>
          <a:p>
            <a:r>
              <a:rPr lang="it-IT" altLang="it-IT" sz="2400" dirty="0"/>
              <a:t>Normativa Digitale (CAD, Agenzia Entrate...)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per errate comunicazioni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Danni per perdita di esibizione nei controlli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Nullità di documenti amministrativi o contabili rilevati</a:t>
            </a:r>
          </a:p>
          <a:p>
            <a:r>
              <a:rPr lang="it-IT" altLang="it-IT" sz="2400" dirty="0">
                <a:cs typeface="Times New Roman" pitchFamily="18" charset="0"/>
              </a:rPr>
              <a:t>Codice della Crisi (futuro…)</a:t>
            </a:r>
          </a:p>
          <a:p>
            <a:pPr lvl="1"/>
            <a:endParaRPr lang="en-GB" altLang="it-IT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05951575"/>
      </p:ext>
    </p:extLst>
  </p:cSld>
  <p:clrMapOvr>
    <a:masterClrMapping/>
  </p:clrMapOvr>
  <p:transition/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694038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Quindi</a:t>
            </a:r>
            <a:r>
              <a:rPr lang="en-GB" altLang="it-IT" sz="3000" dirty="0">
                <a:latin typeface="Play" panose="020B0604020202020204"/>
              </a:rPr>
              <a:t>…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idx="1"/>
          </p:nvPr>
        </p:nvSpPr>
        <p:spPr>
          <a:xfrm>
            <a:off x="435117" y="1072685"/>
            <a:ext cx="8273766" cy="2998129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sz="2400" dirty="0"/>
              <a:t>Le misure di sicurezza devono “garantire un </a:t>
            </a:r>
            <a:r>
              <a:rPr lang="it-IT" sz="2400" b="1" dirty="0"/>
              <a:t>livello di sicurezza adeguato al rischio</a:t>
            </a:r>
            <a:r>
              <a:rPr lang="it-IT" sz="2400" dirty="0"/>
              <a:t>” del trattamento e «devono essere verificate periodicamente» (GDPR, art. 32); </a:t>
            </a:r>
          </a:p>
          <a:p>
            <a:r>
              <a:rPr lang="it-IT" altLang="it-IT" sz="2400" dirty="0">
                <a:cs typeface="Times New Roman" pitchFamily="18" charset="0"/>
              </a:rPr>
              <a:t>Sicurezza delle informazioni, sicurezza informatica e privacy </a:t>
            </a:r>
            <a:r>
              <a:rPr lang="it-IT" altLang="it-IT" sz="2400" b="1" dirty="0">
                <a:cs typeface="Times New Roman" pitchFamily="18" charset="0"/>
              </a:rPr>
              <a:t>vanno affrontati ed organizzati insieme</a:t>
            </a:r>
          </a:p>
          <a:p>
            <a:r>
              <a:rPr lang="it-IT" altLang="it-IT" sz="2400" dirty="0">
                <a:cs typeface="Times New Roman" pitchFamily="18" charset="0"/>
              </a:rPr>
              <a:t>Per evitare duplicati (spese ulteriori) e incoerenze</a:t>
            </a:r>
          </a:p>
          <a:p>
            <a:r>
              <a:rPr lang="it-IT" altLang="it-IT" sz="2400" dirty="0">
                <a:cs typeface="Times New Roman" pitchFamily="18" charset="0"/>
              </a:rPr>
              <a:t>Per garantire il massimo dei risultati ottenibili</a:t>
            </a:r>
          </a:p>
          <a:p>
            <a:pPr lvl="1"/>
            <a:endParaRPr lang="en-GB" altLang="it-IT" dirty="0">
              <a:latin typeface="Play" panose="020B0604020202020204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39687969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L’informazione digitale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8138001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>
            <a:extLst>
              <a:ext uri="{FF2B5EF4-FFF2-40B4-BE49-F238E27FC236}">
                <a16:creationId xmlns:a16="http://schemas.microsoft.com/office/drawing/2014/main" id="{3400EDC9-E1F6-465B-874A-604B980C3F1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sz="4000" dirty="0" err="1"/>
              <a:t>L’unità</a:t>
            </a:r>
            <a:r>
              <a:rPr lang="en-GB" altLang="it-IT" sz="4000" dirty="0"/>
              <a:t> </a:t>
            </a:r>
            <a:r>
              <a:rPr lang="en-GB" altLang="it-IT" sz="4000" dirty="0" err="1"/>
              <a:t>digitale</a:t>
            </a:r>
            <a:r>
              <a:rPr lang="en-GB" altLang="it-IT" sz="4000" dirty="0"/>
              <a:t> </a:t>
            </a:r>
            <a:r>
              <a:rPr lang="en-GB" altLang="it-IT" sz="4000" dirty="0" err="1"/>
              <a:t>dell’informazione</a:t>
            </a:r>
            <a:endParaRPr lang="en-GB" altLang="it-IT" sz="4000" dirty="0"/>
          </a:p>
        </p:txBody>
      </p:sp>
      <p:sp>
        <p:nvSpPr>
          <p:cNvPr id="67587" name="Rectangle 3">
            <a:extLst>
              <a:ext uri="{FF2B5EF4-FFF2-40B4-BE49-F238E27FC236}">
                <a16:creationId xmlns:a16="http://schemas.microsoft.com/office/drawing/2014/main" id="{50D9ECA3-EFE5-403B-B884-33B19007493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14670" y="971550"/>
            <a:ext cx="8006316" cy="360045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pPr algn="just" eaLnBrk="1" hangingPunct="1"/>
            <a:r>
              <a:rPr lang="it-IT" altLang="it-IT" sz="2400" dirty="0">
                <a:cs typeface="Times New Roman" panose="02020603050405020304" pitchFamily="18" charset="0"/>
              </a:rPr>
              <a:t>L’elemento base fondamentale è il bit</a:t>
            </a:r>
          </a:p>
          <a:p>
            <a:pPr algn="just" eaLnBrk="1" hangingPunct="1"/>
            <a:r>
              <a:rPr lang="it-IT" altLang="it-IT" sz="2400" dirty="0">
                <a:cs typeface="Times New Roman" panose="02020603050405020304" pitchFamily="18" charset="0"/>
              </a:rPr>
              <a:t>Un bit esprime due valori possibili</a:t>
            </a:r>
          </a:p>
          <a:p>
            <a:pPr algn="just" eaLnBrk="1" hangingPunct="1"/>
            <a:r>
              <a:rPr lang="it-IT" altLang="it-IT" sz="2400" dirty="0">
                <a:cs typeface="Times New Roman" panose="02020603050405020304" pitchFamily="18" charset="0"/>
              </a:rPr>
              <a:t>Un insieme di n bit esprime 2^n valori possibili</a:t>
            </a:r>
          </a:p>
          <a:p>
            <a:pPr lvl="1" algn="just" eaLnBrk="1" hangingPunct="1"/>
            <a:r>
              <a:rPr lang="it-IT" altLang="it-IT" dirty="0">
                <a:cs typeface="Times New Roman" panose="02020603050405020304" pitchFamily="18" charset="0"/>
              </a:rPr>
              <a:t>Byte (8 bit) = 256 valori [0-255]</a:t>
            </a:r>
          </a:p>
          <a:p>
            <a:pPr lvl="1" algn="just" eaLnBrk="1" hangingPunct="1"/>
            <a:r>
              <a:rPr lang="it-IT" altLang="it-IT" dirty="0">
                <a:cs typeface="Times New Roman" panose="02020603050405020304" pitchFamily="18" charset="0"/>
              </a:rPr>
              <a:t>Short (16 bit) = 65536 valori [0-65535]</a:t>
            </a:r>
          </a:p>
          <a:p>
            <a:pPr lvl="1" algn="just" eaLnBrk="1" hangingPunct="1"/>
            <a:r>
              <a:rPr lang="it-IT" altLang="it-IT" dirty="0">
                <a:cs typeface="Times New Roman" panose="02020603050405020304" pitchFamily="18" charset="0"/>
              </a:rPr>
              <a:t>Int (32 bit) = più di 4 miliardi di valori!</a:t>
            </a:r>
          </a:p>
          <a:p>
            <a:pPr algn="just" eaLnBrk="1" hangingPunct="1"/>
            <a:r>
              <a:rPr lang="it-IT" altLang="it-IT" sz="2400" dirty="0">
                <a:cs typeface="Times New Roman" panose="02020603050405020304" pitchFamily="18" charset="0"/>
              </a:rPr>
              <a:t>Le codifiche associano simboli diversi a ciascuno dei valori</a:t>
            </a:r>
          </a:p>
        </p:txBody>
      </p:sp>
    </p:spTree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5C80D384-2E1C-4F2D-8981-3DF898B24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35" y="228600"/>
            <a:ext cx="676496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FEB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it-IT" sz="4400" b="1" dirty="0" err="1">
                <a:latin typeface="Play" panose="020B0604020202020204" charset="0"/>
              </a:rPr>
              <a:t>Dati</a:t>
            </a:r>
            <a:r>
              <a:rPr lang="en-GB" altLang="it-IT" sz="4400" b="1" dirty="0">
                <a:latin typeface="Play" panose="020B0604020202020204" charset="0"/>
              </a:rPr>
              <a:t> </a:t>
            </a:r>
            <a:r>
              <a:rPr lang="en-GB" altLang="it-IT" sz="4400" b="1" dirty="0" err="1">
                <a:latin typeface="Play" panose="020B0604020202020204" charset="0"/>
              </a:rPr>
              <a:t>strutturati</a:t>
            </a:r>
            <a:endParaRPr lang="it-IT" altLang="it-IT" sz="4400" b="1" dirty="0">
              <a:latin typeface="Play" panose="020B0604020202020204" charset="0"/>
            </a:endParaRP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AFE77B67-2F22-4816-B769-4450086FD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056" y="1257300"/>
            <a:ext cx="6880594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FEB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Tracciato a record con campi separati da delimitatori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Tracciato a record con campi a lunghezza fissa  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Tracciati binari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Basi di dati non relazionali 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Basi di dati relazionali 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Export di basi di dati</a:t>
            </a: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>
            <a:extLst>
              <a:ext uri="{FF2B5EF4-FFF2-40B4-BE49-F238E27FC236}">
                <a16:creationId xmlns:a16="http://schemas.microsoft.com/office/drawing/2014/main" id="{5C80D384-2E1C-4F2D-8981-3DF898B242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5935" y="228600"/>
            <a:ext cx="6764965" cy="514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FEB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it-IT" sz="4400" b="1" dirty="0" err="1">
                <a:latin typeface="Play" panose="020B0604020202020204" charset="0"/>
              </a:rPr>
              <a:t>Dati</a:t>
            </a:r>
            <a:r>
              <a:rPr lang="en-GB" altLang="it-IT" sz="4400" b="1" dirty="0">
                <a:latin typeface="Play" panose="020B0604020202020204" charset="0"/>
              </a:rPr>
              <a:t> non </a:t>
            </a:r>
            <a:r>
              <a:rPr lang="en-GB" altLang="it-IT" sz="4400" b="1" dirty="0" err="1">
                <a:latin typeface="Play" panose="020B0604020202020204" charset="0"/>
              </a:rPr>
              <a:t>strutturati</a:t>
            </a:r>
            <a:endParaRPr lang="it-IT" altLang="it-IT" sz="4400" b="1" dirty="0">
              <a:latin typeface="Play" panose="020B0604020202020204" charset="0"/>
            </a:endParaRPr>
          </a:p>
        </p:txBody>
      </p:sp>
      <p:sp>
        <p:nvSpPr>
          <p:cNvPr id="104451" name="Rectangle 3">
            <a:extLst>
              <a:ext uri="{FF2B5EF4-FFF2-40B4-BE49-F238E27FC236}">
                <a16:creationId xmlns:a16="http://schemas.microsoft.com/office/drawing/2014/main" id="{AFE77B67-2F22-4816-B769-4450086FD2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6056" y="1257300"/>
            <a:ext cx="6880594" cy="34671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CFEB9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866" tIns="33338" rIns="67866" bIns="33338"/>
          <a:lstStyle>
            <a:lvl1pPr marL="342900" indent="-34290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File di testo (ASCII, EBCDIC, </a:t>
            </a:r>
            <a:r>
              <a:rPr lang="it-IT" altLang="it-IT" sz="2400" dirty="0" err="1">
                <a:latin typeface="Play" panose="020B0604020202020204" charset="0"/>
              </a:rPr>
              <a:t>UniCode</a:t>
            </a:r>
            <a:r>
              <a:rPr lang="it-IT" altLang="it-IT" sz="2400" dirty="0">
                <a:latin typeface="Play" panose="020B0604020202020204" charset="0"/>
              </a:rPr>
              <a:t>…)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File di Office (Word, Excel, PowerPoint…)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File di immagini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File audio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Filmati 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File CAD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3488078919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635795" y="0"/>
            <a:ext cx="7886700" cy="9942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en-US" altLang="it-IT" b="1" dirty="0" err="1">
                <a:latin typeface="Play" panose="020B0604020202020204" charset="0"/>
              </a:rPr>
              <a:t>Gli</a:t>
            </a:r>
            <a:r>
              <a:rPr lang="en-US" altLang="it-IT" b="1" dirty="0">
                <a:latin typeface="Play" panose="020B0604020202020204" charset="0"/>
              </a:rPr>
              <a:t> </a:t>
            </a:r>
            <a:r>
              <a:rPr lang="en-US" altLang="it-IT" b="1" dirty="0" err="1">
                <a:latin typeface="Play" panose="020B0604020202020204" charset="0"/>
              </a:rPr>
              <a:t>strumenti</a:t>
            </a:r>
            <a:r>
              <a:rPr lang="en-US" altLang="it-IT" b="1" dirty="0">
                <a:latin typeface="Play" panose="020B0604020202020204" charset="0"/>
              </a:rPr>
              <a:t> IT </a:t>
            </a:r>
            <a:endParaRPr lang="en-GB" altLang="it-IT" b="1" dirty="0">
              <a:latin typeface="Play" panose="020B0604020202020204" charset="0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4294967295"/>
          </p:nvPr>
        </p:nvSpPr>
        <p:spPr>
          <a:xfrm>
            <a:off x="5939086" y="2675532"/>
            <a:ext cx="1885950" cy="97155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255985" indent="-255985" algn="just" defTabSz="336947">
              <a:tabLst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Firewall</a:t>
            </a:r>
          </a:p>
          <a:p>
            <a:pPr marL="255985" indent="-255985" algn="just" defTabSz="336947">
              <a:tabLst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Gateway</a:t>
            </a:r>
          </a:p>
        </p:txBody>
      </p:sp>
      <p:sp>
        <p:nvSpPr>
          <p:cNvPr id="6147" name="AutoShape 3"/>
          <p:cNvSpPr>
            <a:spLocks noChangeArrowheads="1"/>
          </p:cNvSpPr>
          <p:nvPr/>
        </p:nvSpPr>
        <p:spPr bwMode="auto">
          <a:xfrm>
            <a:off x="1378745" y="1452120"/>
            <a:ext cx="4850606" cy="3086100"/>
          </a:xfrm>
          <a:prstGeom prst="roundRect">
            <a:avLst>
              <a:gd name="adj" fmla="val 37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400">
              <a:latin typeface="Play" panose="020B0604020202020204" charset="0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1143000" y="1109220"/>
            <a:ext cx="4514850" cy="3543300"/>
          </a:xfrm>
          <a:prstGeom prst="roundRect">
            <a:avLst>
              <a:gd name="adj" fmla="val 3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400">
              <a:latin typeface="Play" panose="020B0604020202020204" charset="0"/>
            </a:endParaRP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6350" y="2537970"/>
            <a:ext cx="1028700" cy="857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3086100" y="2309370"/>
            <a:ext cx="3378996" cy="25256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3829050" y="2309370"/>
            <a:ext cx="1191" cy="285750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4514850" y="2309370"/>
            <a:ext cx="1191" cy="285750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5657850" y="2309370"/>
            <a:ext cx="1191" cy="285750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57" name="Line 13"/>
          <p:cNvSpPr>
            <a:spLocks noChangeShapeType="1"/>
          </p:cNvSpPr>
          <p:nvPr/>
        </p:nvSpPr>
        <p:spPr bwMode="auto">
          <a:xfrm>
            <a:off x="4572000" y="2023620"/>
            <a:ext cx="1191" cy="285750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58" name="Line 14"/>
          <p:cNvSpPr>
            <a:spLocks noChangeShapeType="1"/>
          </p:cNvSpPr>
          <p:nvPr/>
        </p:nvSpPr>
        <p:spPr bwMode="auto">
          <a:xfrm>
            <a:off x="3714750" y="2023620"/>
            <a:ext cx="1191" cy="285750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grpSp>
        <p:nvGrpSpPr>
          <p:cNvPr id="6159" name="Group 15"/>
          <p:cNvGrpSpPr>
            <a:grpSpLocks/>
          </p:cNvGrpSpPr>
          <p:nvPr/>
        </p:nvGrpSpPr>
        <p:grpSpPr bwMode="auto">
          <a:xfrm>
            <a:off x="97623" y="1109221"/>
            <a:ext cx="3330188" cy="1383508"/>
            <a:chOff x="-878" y="960"/>
            <a:chExt cx="2797" cy="1162"/>
          </a:xfrm>
        </p:grpSpPr>
        <p:sp>
          <p:nvSpPr>
            <p:cNvPr id="6173" name="AutoShape 16"/>
            <p:cNvSpPr>
              <a:spLocks noChangeArrowheads="1"/>
            </p:cNvSpPr>
            <p:nvPr/>
          </p:nvSpPr>
          <p:spPr bwMode="auto">
            <a:xfrm>
              <a:off x="192" y="960"/>
              <a:ext cx="1727" cy="816"/>
            </a:xfrm>
            <a:prstGeom prst="roundRect">
              <a:avLst>
                <a:gd name="adj" fmla="val 12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400">
                <a:latin typeface="Play" panose="020B0604020202020204" charset="0"/>
              </a:endParaRPr>
            </a:p>
          </p:txBody>
        </p:sp>
        <p:sp>
          <p:nvSpPr>
            <p:cNvPr id="6174" name="Text Box 17"/>
            <p:cNvSpPr txBox="1">
              <a:spLocks noChangeArrowheads="1"/>
            </p:cNvSpPr>
            <p:nvPr/>
          </p:nvSpPr>
          <p:spPr bwMode="auto">
            <a:xfrm>
              <a:off x="-878" y="999"/>
              <a:ext cx="2143" cy="112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7770" tIns="33210" rIns="67770" bIns="33210">
              <a:spAutoFit/>
            </a:bodyPr>
            <a:lstStyle>
              <a:lvl1pPr marL="339725" indent="-339725" eaLnBrk="0" hangingPunct="0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marL="0" indent="0" algn="just" eaLnBrk="1" hangingPunct="1">
                <a:spcBef>
                  <a:spcPts val="525"/>
                </a:spcBef>
                <a:buNone/>
              </a:pP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SERVER</a:t>
              </a:r>
            </a:p>
            <a:p>
              <a:pPr marL="0" indent="0" algn="just" eaLnBrk="1" hangingPunct="1">
                <a:spcBef>
                  <a:spcPts val="525"/>
                </a:spcBef>
                <a:buNone/>
              </a:pP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File server (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cartelle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 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condivise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)</a:t>
              </a:r>
            </a:p>
            <a:p>
              <a:pPr marL="0" indent="0" algn="just" eaLnBrk="1" hangingPunct="1">
                <a:spcBef>
                  <a:spcPts val="525"/>
                </a:spcBef>
                <a:buNone/>
              </a:pP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DBMS (es. 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Archivio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 client)</a:t>
              </a:r>
            </a:p>
            <a:p>
              <a:pPr marL="0" indent="0" algn="just" eaLnBrk="1" hangingPunct="1">
                <a:spcBef>
                  <a:spcPts val="525"/>
                </a:spcBef>
                <a:buNone/>
              </a:pP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Domain server (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gestione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 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diritti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 accesso)</a:t>
              </a:r>
            </a:p>
          </p:txBody>
        </p:sp>
      </p:grpSp>
      <p:pic>
        <p:nvPicPr>
          <p:cNvPr id="6162" name="Picture 2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3846" y="1326498"/>
            <a:ext cx="702469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6163" name="Group 21"/>
          <p:cNvGrpSpPr>
            <a:grpSpLocks/>
          </p:cNvGrpSpPr>
          <p:nvPr/>
        </p:nvGrpSpPr>
        <p:grpSpPr bwMode="auto">
          <a:xfrm>
            <a:off x="3665820" y="1021117"/>
            <a:ext cx="4335168" cy="1002508"/>
            <a:chOff x="2502" y="886"/>
            <a:chExt cx="3162" cy="842"/>
          </a:xfrm>
        </p:grpSpPr>
        <p:sp>
          <p:nvSpPr>
            <p:cNvPr id="6171" name="AutoShape 22"/>
            <p:cNvSpPr>
              <a:spLocks noChangeArrowheads="1"/>
            </p:cNvSpPr>
            <p:nvPr/>
          </p:nvSpPr>
          <p:spPr bwMode="auto">
            <a:xfrm>
              <a:off x="4080" y="912"/>
              <a:ext cx="1584" cy="816"/>
            </a:xfrm>
            <a:prstGeom prst="roundRect">
              <a:avLst>
                <a:gd name="adj" fmla="val 12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400">
                <a:latin typeface="Play" panose="020B0604020202020204" charset="0"/>
              </a:endParaRPr>
            </a:p>
          </p:txBody>
        </p:sp>
        <p:sp>
          <p:nvSpPr>
            <p:cNvPr id="6172" name="Text Box 23"/>
            <p:cNvSpPr txBox="1">
              <a:spLocks noChangeArrowheads="1"/>
            </p:cNvSpPr>
            <p:nvPr/>
          </p:nvSpPr>
          <p:spPr bwMode="auto">
            <a:xfrm>
              <a:off x="2502" y="886"/>
              <a:ext cx="1584" cy="2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770" tIns="33210" rIns="67770" bIns="33210">
              <a:spAutoFit/>
            </a:bodyPr>
            <a:lstStyle>
              <a:lvl1pPr marL="339725" indent="-339725" eaLnBrk="0" hangingPunct="0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algn="just" eaLnBrk="1" hangingPunct="1">
                <a:spcBef>
                  <a:spcPts val="525"/>
                </a:spcBef>
                <a:buNone/>
              </a:pP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Postazioni</a:t>
              </a:r>
              <a:r>
                <a:rPr lang="en-GB" altLang="it-IT" sz="1400" dirty="0">
                  <a:latin typeface="Play" panose="020B0604020202020204" charset="0"/>
                  <a:cs typeface="Times New Roman" pitchFamily="18" charset="0"/>
                </a:rPr>
                <a:t> di </a:t>
              </a:r>
              <a:r>
                <a:rPr lang="en-GB" altLang="it-IT" sz="1400" dirty="0" err="1">
                  <a:latin typeface="Play" panose="020B0604020202020204" charset="0"/>
                  <a:cs typeface="Times New Roman" pitchFamily="18" charset="0"/>
                </a:rPr>
                <a:t>lavoro</a:t>
              </a:r>
              <a:endParaRPr lang="en-GB" altLang="it-IT" sz="1400" dirty="0">
                <a:latin typeface="Play" panose="020B0604020202020204" charset="0"/>
                <a:cs typeface="Times New Roman" pitchFamily="18" charset="0"/>
              </a:endParaRPr>
            </a:p>
          </p:txBody>
        </p:sp>
      </p:grpSp>
      <p:pic>
        <p:nvPicPr>
          <p:cNvPr id="6164" name="Picture 2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7911" y="1304484"/>
            <a:ext cx="702469" cy="7119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65" name="AutoShape 25"/>
          <p:cNvSpPr>
            <a:spLocks noChangeArrowheads="1"/>
          </p:cNvSpPr>
          <p:nvPr/>
        </p:nvSpPr>
        <p:spPr bwMode="auto">
          <a:xfrm>
            <a:off x="5029201" y="3738120"/>
            <a:ext cx="1162050" cy="10858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400" b="1" i="1">
                <a:latin typeface="Play" panose="020B0604020202020204" charset="0"/>
              </a:rPr>
              <a:t>Internet</a:t>
            </a:r>
          </a:p>
        </p:txBody>
      </p:sp>
      <p:sp>
        <p:nvSpPr>
          <p:cNvPr id="6166" name="Line 26"/>
          <p:cNvSpPr>
            <a:spLocks noChangeShapeType="1"/>
          </p:cNvSpPr>
          <p:nvPr/>
        </p:nvSpPr>
        <p:spPr bwMode="auto">
          <a:xfrm>
            <a:off x="5600700" y="3395220"/>
            <a:ext cx="0" cy="34290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68" name="Line 28"/>
          <p:cNvSpPr>
            <a:spLocks noChangeShapeType="1"/>
          </p:cNvSpPr>
          <p:nvPr/>
        </p:nvSpPr>
        <p:spPr bwMode="auto">
          <a:xfrm flipH="1">
            <a:off x="3044430" y="1206852"/>
            <a:ext cx="41670" cy="2603646"/>
          </a:xfrm>
          <a:prstGeom prst="line">
            <a:avLst/>
          </a:prstGeom>
          <a:noFill/>
          <a:ln w="38160">
            <a:solidFill>
              <a:srgbClr val="0000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sp>
        <p:nvSpPr>
          <p:cNvPr id="6169" name="Rectangle 29"/>
          <p:cNvSpPr>
            <a:spLocks noChangeArrowheads="1"/>
          </p:cNvSpPr>
          <p:nvPr/>
        </p:nvSpPr>
        <p:spPr bwMode="auto">
          <a:xfrm>
            <a:off x="1507708" y="3852783"/>
            <a:ext cx="188595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770" tIns="33210" rIns="67770" bIns="33210"/>
          <a:lstStyle>
            <a:lvl1pPr marL="341313" indent="-341313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1363" indent="-284163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indent="0" algn="just" eaLnBrk="1" hangingPunct="1">
              <a:buNone/>
            </a:pPr>
            <a:r>
              <a:rPr lang="en-GB" altLang="it-IT" sz="1400" dirty="0" err="1">
                <a:latin typeface="Play" panose="020B0604020202020204" charset="0"/>
                <a:cs typeface="Times New Roman" pitchFamily="18" charset="0"/>
              </a:rPr>
              <a:t>Stampanti</a:t>
            </a:r>
            <a:endParaRPr lang="en-GB" altLang="it-IT" sz="1400" dirty="0">
              <a:latin typeface="Play" panose="020B0604020202020204" charset="0"/>
              <a:cs typeface="Times New Roman" pitchFamily="18" charset="0"/>
            </a:endParaRPr>
          </a:p>
          <a:p>
            <a:pPr marL="0" indent="0" algn="just" eaLnBrk="1" hangingPunct="1">
              <a:buNone/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Plotter</a:t>
            </a:r>
          </a:p>
          <a:p>
            <a:pPr marL="0" indent="0" algn="just" eaLnBrk="1" hangingPunct="1">
              <a:buNone/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Scanner</a:t>
            </a:r>
          </a:p>
        </p:txBody>
      </p:sp>
      <p:sp>
        <p:nvSpPr>
          <p:cNvPr id="6170" name="Rectangle 30"/>
          <p:cNvSpPr>
            <a:spLocks noChangeArrowheads="1"/>
          </p:cNvSpPr>
          <p:nvPr/>
        </p:nvSpPr>
        <p:spPr bwMode="auto">
          <a:xfrm>
            <a:off x="3817391" y="3221655"/>
            <a:ext cx="987723" cy="37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770" tIns="33210" rIns="67770" bIns="33210"/>
          <a:lstStyle>
            <a:lvl1pPr marL="341313" indent="-341313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1363" indent="-284163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en-GB" altLang="it-IT" sz="1400" dirty="0" err="1">
                <a:latin typeface="Play" panose="020B0604020202020204" charset="0"/>
                <a:cs typeface="Times New Roman" pitchFamily="18" charset="0"/>
              </a:rPr>
              <a:t>Portatili</a:t>
            </a:r>
            <a:endParaRPr lang="en-GB" altLang="it-IT" sz="1400" dirty="0">
              <a:latin typeface="Play" panose="020B0604020202020204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4819" y="3835754"/>
            <a:ext cx="1019696" cy="10196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4229" y="3474318"/>
            <a:ext cx="917972" cy="5847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3" name="Line 26"/>
          <p:cNvSpPr>
            <a:spLocks noChangeShapeType="1"/>
          </p:cNvSpPr>
          <p:nvPr/>
        </p:nvSpPr>
        <p:spPr bwMode="auto">
          <a:xfrm flipH="1">
            <a:off x="6115050" y="3909570"/>
            <a:ext cx="455172" cy="17145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1" y="4172529"/>
            <a:ext cx="1099293" cy="6453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" name="Line 26"/>
          <p:cNvSpPr>
            <a:spLocks noChangeShapeType="1"/>
          </p:cNvSpPr>
          <p:nvPr/>
        </p:nvSpPr>
        <p:spPr bwMode="auto">
          <a:xfrm flipH="1" flipV="1">
            <a:off x="6115051" y="4452496"/>
            <a:ext cx="617190" cy="42691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>
              <a:latin typeface="Play" panose="020B0604020202020204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8720" y="1084676"/>
            <a:ext cx="1200150" cy="68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Immagine 2">
            <a:extLst>
              <a:ext uri="{FF2B5EF4-FFF2-40B4-BE49-F238E27FC236}">
                <a16:creationId xmlns:a16="http://schemas.microsoft.com/office/drawing/2014/main" id="{67DF3BA7-8B50-486F-B1AB-F39BB688065C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489472" y="2590930"/>
            <a:ext cx="679155" cy="679155"/>
          </a:xfrm>
          <a:prstGeom prst="rect">
            <a:avLst/>
          </a:prstGeom>
        </p:spPr>
      </p:pic>
      <p:pic>
        <p:nvPicPr>
          <p:cNvPr id="39" name="Immagine 38">
            <a:extLst>
              <a:ext uri="{FF2B5EF4-FFF2-40B4-BE49-F238E27FC236}">
                <a16:creationId xmlns:a16="http://schemas.microsoft.com/office/drawing/2014/main" id="{EEFB224E-081A-473D-8616-DABBBF7A7C4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4200277" y="2595114"/>
            <a:ext cx="679155" cy="679155"/>
          </a:xfrm>
          <a:prstGeom prst="rect">
            <a:avLst/>
          </a:prstGeom>
        </p:spPr>
      </p:pic>
      <p:pic>
        <p:nvPicPr>
          <p:cNvPr id="4" name="Immagine 3">
            <a:extLst>
              <a:ext uri="{FF2B5EF4-FFF2-40B4-BE49-F238E27FC236}">
                <a16:creationId xmlns:a16="http://schemas.microsoft.com/office/drawing/2014/main" id="{AFD46339-D9F8-483B-BD56-A552EE13163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544700" y="1750168"/>
            <a:ext cx="628817" cy="702077"/>
          </a:xfrm>
          <a:prstGeom prst="rect">
            <a:avLst/>
          </a:prstGeom>
        </p:spPr>
      </p:pic>
      <p:sp>
        <p:nvSpPr>
          <p:cNvPr id="5" name="Saetta 4">
            <a:extLst>
              <a:ext uri="{FF2B5EF4-FFF2-40B4-BE49-F238E27FC236}">
                <a16:creationId xmlns:a16="http://schemas.microsoft.com/office/drawing/2014/main" id="{0716F967-671C-43B8-BBAF-B3C8C51B1DC0}"/>
              </a:ext>
            </a:extLst>
          </p:cNvPr>
          <p:cNvSpPr/>
          <p:nvPr/>
        </p:nvSpPr>
        <p:spPr>
          <a:xfrm flipH="1">
            <a:off x="6864052" y="1276975"/>
            <a:ext cx="354644" cy="451912"/>
          </a:xfrm>
          <a:prstGeom prst="lightningBol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Play" panose="020B0604020202020204" charset="0"/>
            </a:endParaRPr>
          </a:p>
        </p:txBody>
      </p:sp>
      <p:sp>
        <p:nvSpPr>
          <p:cNvPr id="42" name="Text Box 23">
            <a:extLst>
              <a:ext uri="{FF2B5EF4-FFF2-40B4-BE49-F238E27FC236}">
                <a16:creationId xmlns:a16="http://schemas.microsoft.com/office/drawing/2014/main" id="{DBF53CDF-2BDF-4149-8D80-970080C21D2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092376" y="2001427"/>
            <a:ext cx="908611" cy="28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770" tIns="33210" rIns="67770" bIns="33210">
            <a:spAutoFit/>
          </a:bodyPr>
          <a:lstStyle>
            <a:lvl1pPr marL="339725" indent="-339725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spcBef>
                <a:spcPts val="525"/>
              </a:spcBef>
              <a:buNone/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WLAN</a:t>
            </a:r>
          </a:p>
        </p:txBody>
      </p:sp>
      <p:pic>
        <p:nvPicPr>
          <p:cNvPr id="8" name="Immagine 7">
            <a:extLst>
              <a:ext uri="{FF2B5EF4-FFF2-40B4-BE49-F238E27FC236}">
                <a16:creationId xmlns:a16="http://schemas.microsoft.com/office/drawing/2014/main" id="{53026082-5E91-4CFA-A4F3-6ABD3810129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220163" y="747501"/>
            <a:ext cx="476132" cy="563254"/>
          </a:xfrm>
          <a:prstGeom prst="rect">
            <a:avLst/>
          </a:prstGeom>
        </p:spPr>
      </p:pic>
      <p:sp>
        <p:nvSpPr>
          <p:cNvPr id="46" name="Text Box 23">
            <a:extLst>
              <a:ext uri="{FF2B5EF4-FFF2-40B4-BE49-F238E27FC236}">
                <a16:creationId xmlns:a16="http://schemas.microsoft.com/office/drawing/2014/main" id="{CE599CA3-DC70-4DC2-B0BD-E35B415EA3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983356" y="424814"/>
            <a:ext cx="2171697" cy="28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770" tIns="33210" rIns="67770" bIns="33210">
            <a:spAutoFit/>
          </a:bodyPr>
          <a:lstStyle>
            <a:lvl1pPr marL="339725" indent="-339725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spcBef>
                <a:spcPts val="525"/>
              </a:spcBef>
              <a:buNone/>
            </a:pPr>
            <a:r>
              <a:rPr lang="en-GB" altLang="it-IT" sz="1400">
                <a:latin typeface="Play" panose="020B0604020202020204" charset="0"/>
                <a:cs typeface="Times New Roman" pitchFamily="18" charset="0"/>
              </a:rPr>
              <a:t>Tablet</a:t>
            </a:r>
            <a:endParaRPr lang="en-GB" altLang="it-IT" sz="1400" dirty="0">
              <a:latin typeface="Play" panose="020B0604020202020204" charset="0"/>
              <a:cs typeface="Times New Roman" pitchFamily="18" charset="0"/>
            </a:endParaRPr>
          </a:p>
        </p:txBody>
      </p:sp>
      <p:pic>
        <p:nvPicPr>
          <p:cNvPr id="40" name="Immagine 39">
            <a:extLst>
              <a:ext uri="{FF2B5EF4-FFF2-40B4-BE49-F238E27FC236}">
                <a16:creationId xmlns:a16="http://schemas.microsoft.com/office/drawing/2014/main" id="{A3991785-A76B-4885-B866-C71492855FBC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>
            <a:off x="7729743" y="756093"/>
            <a:ext cx="684779" cy="444104"/>
          </a:xfrm>
          <a:prstGeom prst="rect">
            <a:avLst/>
          </a:prstGeom>
        </p:spPr>
      </p:pic>
      <p:sp>
        <p:nvSpPr>
          <p:cNvPr id="41" name="Saetta 40">
            <a:extLst>
              <a:ext uri="{FF2B5EF4-FFF2-40B4-BE49-F238E27FC236}">
                <a16:creationId xmlns:a16="http://schemas.microsoft.com/office/drawing/2014/main" id="{71355A31-2DC5-4DA2-986C-216CC5F70E68}"/>
              </a:ext>
            </a:extLst>
          </p:cNvPr>
          <p:cNvSpPr/>
          <p:nvPr/>
        </p:nvSpPr>
        <p:spPr>
          <a:xfrm flipH="1">
            <a:off x="7173515" y="1608007"/>
            <a:ext cx="827471" cy="185174"/>
          </a:xfrm>
          <a:prstGeom prst="lightningBol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Play" panose="020B0604020202020204" charset="0"/>
            </a:endParaRPr>
          </a:p>
        </p:txBody>
      </p:sp>
      <p:grpSp>
        <p:nvGrpSpPr>
          <p:cNvPr id="43" name="Group 44">
            <a:extLst>
              <a:ext uri="{FF2B5EF4-FFF2-40B4-BE49-F238E27FC236}">
                <a16:creationId xmlns:a16="http://schemas.microsoft.com/office/drawing/2014/main" id="{DC828FFE-F950-451E-A515-2829C5B36F91}"/>
              </a:ext>
            </a:extLst>
          </p:cNvPr>
          <p:cNvGrpSpPr>
            <a:grpSpLocks/>
          </p:cNvGrpSpPr>
          <p:nvPr/>
        </p:nvGrpSpPr>
        <p:grpSpPr bwMode="auto">
          <a:xfrm>
            <a:off x="7846370" y="1818479"/>
            <a:ext cx="1600200" cy="343981"/>
            <a:chOff x="4080" y="-406"/>
            <a:chExt cx="1584" cy="2134"/>
          </a:xfrm>
        </p:grpSpPr>
        <p:sp>
          <p:nvSpPr>
            <p:cNvPr id="44" name="AutoShape 45">
              <a:extLst>
                <a:ext uri="{FF2B5EF4-FFF2-40B4-BE49-F238E27FC236}">
                  <a16:creationId xmlns:a16="http://schemas.microsoft.com/office/drawing/2014/main" id="{916D7230-45A0-419A-A2F4-8D3E29B78A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80" y="912"/>
              <a:ext cx="1584" cy="816"/>
            </a:xfrm>
            <a:prstGeom prst="roundRect">
              <a:avLst>
                <a:gd name="adj" fmla="val 120"/>
              </a:avLst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400">
                <a:latin typeface="Play" panose="020B0604020202020204" charset="0"/>
              </a:endParaRPr>
            </a:p>
          </p:txBody>
        </p:sp>
        <p:sp>
          <p:nvSpPr>
            <p:cNvPr id="45" name="Text Box 46">
              <a:extLst>
                <a:ext uri="{FF2B5EF4-FFF2-40B4-BE49-F238E27FC236}">
                  <a16:creationId xmlns:a16="http://schemas.microsoft.com/office/drawing/2014/main" id="{73E51227-338B-436E-B618-D200D5882888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4080" y="-406"/>
              <a:ext cx="1584" cy="17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7770" tIns="33210" rIns="67770" bIns="33210">
              <a:spAutoFit/>
            </a:bodyPr>
            <a:lstStyle>
              <a:lvl1pPr marL="339725" indent="-339725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tabLst>
                  <a:tab pos="339725" algn="l"/>
                  <a:tab pos="1254125" algn="l"/>
                  <a:tab pos="2168525" algn="l"/>
                  <a:tab pos="3082925" algn="l"/>
                  <a:tab pos="3997325" algn="l"/>
                  <a:tab pos="4911725" algn="l"/>
                  <a:tab pos="5826125" algn="l"/>
                  <a:tab pos="6740525" algn="l"/>
                  <a:tab pos="7654925" algn="l"/>
                  <a:tab pos="8569325" algn="l"/>
                  <a:tab pos="9483725" algn="l"/>
                  <a:tab pos="10398125" algn="l"/>
                </a:tabLst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algn="just">
                <a:spcBef>
                  <a:spcPts val="525"/>
                </a:spcBef>
                <a:buNone/>
              </a:pPr>
              <a:r>
                <a:rPr lang="en-GB" altLang="it-IT" sz="1400" dirty="0">
                  <a:latin typeface="Play" panose="020B0604020202020204" charset="0"/>
                  <a:cs typeface="Times New Roman" panose="02020603050405020304" pitchFamily="18" charset="0"/>
                </a:rPr>
                <a:t>Smartphone</a:t>
              </a:r>
            </a:p>
          </p:txBody>
        </p:sp>
      </p:grpSp>
      <p:pic>
        <p:nvPicPr>
          <p:cNvPr id="47" name="Immagine 46">
            <a:extLst>
              <a:ext uri="{FF2B5EF4-FFF2-40B4-BE49-F238E27FC236}">
                <a16:creationId xmlns:a16="http://schemas.microsoft.com/office/drawing/2014/main" id="{B48CA08D-D1DB-463A-819B-A489F5A743A0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7981539" y="1316401"/>
            <a:ext cx="502091" cy="502091"/>
          </a:xfrm>
          <a:prstGeom prst="rect">
            <a:avLst/>
          </a:prstGeom>
        </p:spPr>
      </p:pic>
      <p:pic>
        <p:nvPicPr>
          <p:cNvPr id="48" name="Immagine 47">
            <a:extLst>
              <a:ext uri="{FF2B5EF4-FFF2-40B4-BE49-F238E27FC236}">
                <a16:creationId xmlns:a16="http://schemas.microsoft.com/office/drawing/2014/main" id="{EABA809D-36A0-41F8-84F9-8AD569D08A6F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8334990" y="1340593"/>
            <a:ext cx="477899" cy="477899"/>
          </a:xfrm>
          <a:prstGeom prst="rect">
            <a:avLst/>
          </a:prstGeom>
        </p:spPr>
      </p:pic>
      <p:pic>
        <p:nvPicPr>
          <p:cNvPr id="50" name="Immagine 49">
            <a:extLst>
              <a:ext uri="{FF2B5EF4-FFF2-40B4-BE49-F238E27FC236}">
                <a16:creationId xmlns:a16="http://schemas.microsoft.com/office/drawing/2014/main" id="{B31CD316-99D7-466B-A69A-FD55918BD82D}"/>
              </a:ext>
            </a:extLst>
          </p:cNvPr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5988774" y="744453"/>
            <a:ext cx="722781" cy="722781"/>
          </a:xfrm>
          <a:prstGeom prst="rect">
            <a:avLst/>
          </a:prstGeom>
        </p:spPr>
      </p:pic>
      <p:sp>
        <p:nvSpPr>
          <p:cNvPr id="51" name="Saetta 50">
            <a:extLst>
              <a:ext uri="{FF2B5EF4-FFF2-40B4-BE49-F238E27FC236}">
                <a16:creationId xmlns:a16="http://schemas.microsoft.com/office/drawing/2014/main" id="{54041BC9-8D94-4D94-A8D9-443D580D71AB}"/>
              </a:ext>
            </a:extLst>
          </p:cNvPr>
          <p:cNvSpPr/>
          <p:nvPr/>
        </p:nvSpPr>
        <p:spPr>
          <a:xfrm>
            <a:off x="6238088" y="1316401"/>
            <a:ext cx="339322" cy="476780"/>
          </a:xfrm>
          <a:prstGeom prst="lightningBolt">
            <a:avLst/>
          </a:prstGeom>
          <a:gradFill>
            <a:gsLst>
              <a:gs pos="0">
                <a:schemeClr val="accent1">
                  <a:lumMod val="5000"/>
                  <a:lumOff val="95000"/>
                </a:schemeClr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5400000" scaled="1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latin typeface="Play" panose="020B0604020202020204" charset="0"/>
            </a:endParaRPr>
          </a:p>
        </p:txBody>
      </p:sp>
      <p:sp>
        <p:nvSpPr>
          <p:cNvPr id="52" name="Rectangle 30">
            <a:extLst>
              <a:ext uri="{FF2B5EF4-FFF2-40B4-BE49-F238E27FC236}">
                <a16:creationId xmlns:a16="http://schemas.microsoft.com/office/drawing/2014/main" id="{46941AEE-9F6A-4E18-8BE1-FCBF606D8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9291" y="483058"/>
            <a:ext cx="987723" cy="376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770" tIns="33210" rIns="67770" bIns="33210"/>
          <a:lstStyle>
            <a:lvl1pPr marL="341313" indent="-341313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1363" indent="-284163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buFontTx/>
              <a:buNone/>
            </a:pPr>
            <a:r>
              <a:rPr lang="en-GB" altLang="it-IT" sz="1400" dirty="0" err="1">
                <a:latin typeface="Play" panose="020B0604020202020204" charset="0"/>
                <a:cs typeface="Times New Roman" pitchFamily="18" charset="0"/>
              </a:rPr>
              <a:t>Portatili</a:t>
            </a:r>
            <a:endParaRPr lang="en-GB" altLang="it-IT" sz="1400" dirty="0">
              <a:latin typeface="Play" panose="020B0604020202020204" charset="0"/>
              <a:cs typeface="Times New Roman" pitchFamily="18" charset="0"/>
            </a:endParaRPr>
          </a:p>
        </p:txBody>
      </p:sp>
      <p:sp>
        <p:nvSpPr>
          <p:cNvPr id="53" name="Text Box 23">
            <a:extLst>
              <a:ext uri="{FF2B5EF4-FFF2-40B4-BE49-F238E27FC236}">
                <a16:creationId xmlns:a16="http://schemas.microsoft.com/office/drawing/2014/main" id="{3D78A5DC-53A9-4AE4-B764-DD2F2498C4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62" y="2026231"/>
            <a:ext cx="908611" cy="282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770" tIns="33210" rIns="67770" bIns="33210">
            <a:spAutoFit/>
          </a:bodyPr>
          <a:lstStyle>
            <a:lvl1pPr marL="339725" indent="-339725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just" eaLnBrk="1" hangingPunct="1">
              <a:spcBef>
                <a:spcPts val="525"/>
              </a:spcBef>
              <a:buNone/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LAN</a:t>
            </a:r>
          </a:p>
        </p:txBody>
      </p:sp>
      <p:sp>
        <p:nvSpPr>
          <p:cNvPr id="54" name="Text Box 17">
            <a:extLst>
              <a:ext uri="{FF2B5EF4-FFF2-40B4-BE49-F238E27FC236}">
                <a16:creationId xmlns:a16="http://schemas.microsoft.com/office/drawing/2014/main" id="{FDCB74CD-E591-40DC-8DF3-60D624C438C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537133" y="3134778"/>
            <a:ext cx="2551511" cy="8416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7770" tIns="33210" rIns="67770" bIns="33210">
            <a:spAutoFit/>
          </a:bodyPr>
          <a:lstStyle>
            <a:lvl1pPr marL="339725" indent="-339725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marL="0" indent="0" algn="just" eaLnBrk="1" hangingPunct="1">
              <a:spcBef>
                <a:spcPts val="525"/>
              </a:spcBef>
              <a:buNone/>
            </a:pPr>
            <a:endParaRPr lang="en-GB" altLang="it-IT" sz="1400" dirty="0">
              <a:latin typeface="Play" panose="020B0604020202020204" charset="0"/>
              <a:cs typeface="Times New Roman" pitchFamily="18" charset="0"/>
            </a:endParaRPr>
          </a:p>
          <a:p>
            <a:pPr marL="0" indent="0" algn="just" eaLnBrk="1" hangingPunct="1">
              <a:spcBef>
                <a:spcPts val="525"/>
              </a:spcBef>
              <a:buNone/>
            </a:pPr>
            <a:r>
              <a:rPr lang="en-GB" altLang="it-IT" sz="1400" dirty="0" err="1">
                <a:latin typeface="Play" panose="020B0604020202020204" charset="0"/>
                <a:cs typeface="Times New Roman" pitchFamily="18" charset="0"/>
              </a:rPr>
              <a:t>Archivi</a:t>
            </a: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 di file</a:t>
            </a:r>
          </a:p>
          <a:p>
            <a:pPr marL="0" indent="0" algn="just" eaLnBrk="1" hangingPunct="1">
              <a:spcBef>
                <a:spcPts val="525"/>
              </a:spcBef>
              <a:buNone/>
            </a:pPr>
            <a:r>
              <a:rPr lang="en-GB" altLang="it-IT" sz="1400" dirty="0">
                <a:latin typeface="Play" panose="020B0604020202020204" charset="0"/>
                <a:cs typeface="Times New Roman" pitchFamily="18" charset="0"/>
              </a:rPr>
              <a:t>DBMS in cloud</a:t>
            </a:r>
          </a:p>
        </p:txBody>
      </p:sp>
    </p:spTree>
    <p:extLst>
      <p:ext uri="{BB962C8B-B14F-4D97-AF65-F5344CB8AC3E}">
        <p14:creationId xmlns:p14="http://schemas.microsoft.com/office/powerpoint/2010/main" val="148913411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>
            <a:extLst>
              <a:ext uri="{FF2B5EF4-FFF2-40B4-BE49-F238E27FC236}">
                <a16:creationId xmlns:a16="http://schemas.microsoft.com/office/drawing/2014/main" id="{53C7C9BD-58F3-4FD0-B84E-7BF109EB334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dirty="0">
                <a:latin typeface="Play" panose="020B0604020202020204" charset="0"/>
              </a:rPr>
              <a:t>Il </a:t>
            </a:r>
            <a:r>
              <a:rPr lang="en-GB" altLang="it-IT" dirty="0" err="1">
                <a:latin typeface="Play" panose="020B0604020202020204" charset="0"/>
              </a:rPr>
              <a:t>ruolo</a:t>
            </a:r>
            <a:r>
              <a:rPr lang="en-GB" altLang="it-IT" dirty="0">
                <a:latin typeface="Play" panose="020B0604020202020204" charset="0"/>
              </a:rPr>
              <a:t> </a:t>
            </a:r>
            <a:r>
              <a:rPr lang="en-GB" altLang="it-IT" dirty="0" err="1">
                <a:latin typeface="Play" panose="020B0604020202020204" charset="0"/>
              </a:rPr>
              <a:t>della</a:t>
            </a:r>
            <a:r>
              <a:rPr lang="en-GB" altLang="it-IT" dirty="0">
                <a:latin typeface="Play" panose="020B0604020202020204" charset="0"/>
              </a:rPr>
              <a:t> </a:t>
            </a:r>
            <a:r>
              <a:rPr lang="en-GB" altLang="it-IT" dirty="0" err="1">
                <a:latin typeface="Play" panose="020B0604020202020204" charset="0"/>
              </a:rPr>
              <a:t>Sicurezza</a:t>
            </a:r>
            <a:r>
              <a:rPr lang="en-GB" altLang="it-IT" dirty="0">
                <a:latin typeface="Play" panose="020B0604020202020204" charset="0"/>
              </a:rPr>
              <a:t> IT </a:t>
            </a:r>
            <a:r>
              <a:rPr lang="en-GB" altLang="it-IT" dirty="0" err="1">
                <a:latin typeface="Play" panose="020B0604020202020204" charset="0"/>
              </a:rPr>
              <a:t>oggi</a:t>
            </a:r>
            <a:endParaRPr lang="en-GB" altLang="it-IT" dirty="0">
              <a:latin typeface="Play" panose="020B0604020202020204" charset="0"/>
            </a:endParaRPr>
          </a:p>
        </p:txBody>
      </p:sp>
      <p:sp>
        <p:nvSpPr>
          <p:cNvPr id="26627" name="Rectangle 3">
            <a:extLst>
              <a:ext uri="{FF2B5EF4-FFF2-40B4-BE49-F238E27FC236}">
                <a16:creationId xmlns:a16="http://schemas.microsoft.com/office/drawing/2014/main" id="{2442408D-BDFE-4B5E-BB80-932ECE838E25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pPr eaLnBrk="1" hangingPunct="1"/>
            <a:r>
              <a:rPr lang="it-IT" altLang="it-IT" sz="2400" dirty="0">
                <a:latin typeface="Play" panose="020B0604020202020204" charset="0"/>
                <a:cs typeface="Times New Roman" panose="02020603050405020304" pitchFamily="18" charset="0"/>
              </a:rPr>
              <a:t>Oggi la sicurezza informatica è una </a:t>
            </a:r>
            <a:r>
              <a:rPr lang="it-IT" altLang="it-IT" sz="2400" b="1" dirty="0">
                <a:latin typeface="Play" panose="020B0604020202020204" charset="0"/>
                <a:cs typeface="Times New Roman" panose="02020603050405020304" pitchFamily="18" charset="0"/>
              </a:rPr>
              <a:t>necessità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  <a:cs typeface="Times New Roman" panose="02020603050405020304" pitchFamily="18" charset="0"/>
              </a:rPr>
              <a:t>Lo sfruttamento delle potenzialità delle reti, del cloud e dell’integrazione </a:t>
            </a:r>
            <a:r>
              <a:rPr lang="it-IT" altLang="it-IT" sz="2400" i="1" dirty="0">
                <a:latin typeface="Play" panose="020B0604020202020204" charset="0"/>
                <a:cs typeface="Times New Roman" panose="02020603050405020304" pitchFamily="18" charset="0"/>
              </a:rPr>
              <a:t>è anch’esso una necessità </a:t>
            </a:r>
            <a:r>
              <a:rPr lang="it-IT" altLang="it-IT" sz="2400" dirty="0">
                <a:latin typeface="Play" panose="020B0604020202020204" charset="0"/>
                <a:cs typeface="Times New Roman" panose="02020603050405020304" pitchFamily="18" charset="0"/>
              </a:rPr>
              <a:t>per l’Azienda/Ente</a:t>
            </a:r>
          </a:p>
          <a:p>
            <a:pPr eaLnBrk="1" hangingPunct="1"/>
            <a:r>
              <a:rPr lang="it-IT" altLang="it-IT" sz="2400" dirty="0">
                <a:latin typeface="Play" panose="020B0604020202020204" charset="0"/>
                <a:cs typeface="Times New Roman" panose="02020603050405020304" pitchFamily="18" charset="0"/>
              </a:rPr>
              <a:t>Le due esigenze devono convivere attraverso una </a:t>
            </a:r>
            <a:r>
              <a:rPr lang="it-IT" altLang="it-IT" sz="2400" i="1" dirty="0">
                <a:latin typeface="Play" panose="020B0604020202020204" charset="0"/>
                <a:cs typeface="Times New Roman" panose="02020603050405020304" pitchFamily="18" charset="0"/>
              </a:rPr>
              <a:t>consapevole </a:t>
            </a:r>
            <a:r>
              <a:rPr lang="it-IT" altLang="it-IT" sz="2400" b="1" i="1" dirty="0">
                <a:latin typeface="Play" panose="020B0604020202020204" charset="0"/>
                <a:cs typeface="Times New Roman" panose="02020603050405020304" pitchFamily="18" charset="0"/>
              </a:rPr>
              <a:t>politica di gestione</a:t>
            </a:r>
            <a:endParaRPr lang="en-GB" altLang="it-IT" sz="2400" b="1" i="1" dirty="0">
              <a:latin typeface="Play" panose="020B0604020202020204" charset="0"/>
            </a:endParaRPr>
          </a:p>
        </p:txBody>
      </p:sp>
    </p:spTree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361507" y="-2609"/>
            <a:ext cx="8153843" cy="9942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b="1" dirty="0">
                <a:latin typeface="Play" panose="020B0604020202020204" charset="0"/>
              </a:rPr>
              <a:t>I </a:t>
            </a:r>
            <a:r>
              <a:rPr lang="en-GB" altLang="it-IT" b="1" dirty="0" err="1">
                <a:latin typeface="Play" panose="020B0604020202020204" charset="0"/>
              </a:rPr>
              <a:t>dati</a:t>
            </a:r>
            <a:r>
              <a:rPr lang="en-GB" altLang="it-IT" b="1" dirty="0">
                <a:latin typeface="Play" panose="020B0604020202020204" charset="0"/>
              </a:rPr>
              <a:t>: dove </a:t>
            </a:r>
            <a:r>
              <a:rPr lang="en-GB" altLang="it-IT" b="1" dirty="0" err="1">
                <a:latin typeface="Play" panose="020B0604020202020204" charset="0"/>
              </a:rPr>
              <a:t>sono</a:t>
            </a:r>
            <a:r>
              <a:rPr lang="en-GB" altLang="it-IT" b="1" dirty="0">
                <a:latin typeface="Play" panose="020B0604020202020204" charset="0"/>
              </a:rPr>
              <a:t> </a:t>
            </a:r>
            <a:r>
              <a:rPr lang="en-GB" altLang="it-IT" b="1" dirty="0" err="1">
                <a:latin typeface="Play" panose="020B0604020202020204" charset="0"/>
              </a:rPr>
              <a:t>memorizzati</a:t>
            </a:r>
            <a:r>
              <a:rPr lang="en-GB" altLang="it-IT" b="1" dirty="0">
                <a:latin typeface="Play" panose="020B0604020202020204" charset="0"/>
              </a:rPr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628650" y="842736"/>
            <a:ext cx="6343650" cy="4222157"/>
          </a:xfrm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>
            <a:normAutofit/>
          </a:bodyPr>
          <a:lstStyle/>
          <a:p>
            <a:r>
              <a:rPr lang="it-IT" altLang="it-IT" sz="2000" dirty="0">
                <a:latin typeface="Play" panose="020B0604020202020204" charset="0"/>
              </a:rPr>
              <a:t>DBMS Server</a:t>
            </a:r>
          </a:p>
          <a:p>
            <a:r>
              <a:rPr lang="it-IT" altLang="it-IT" sz="2000" dirty="0">
                <a:latin typeface="Play" panose="020B0604020202020204" charset="0"/>
              </a:rPr>
              <a:t>DBMS in cloud</a:t>
            </a:r>
          </a:p>
          <a:p>
            <a:r>
              <a:rPr lang="it-IT" altLang="it-IT" sz="2000" dirty="0">
                <a:latin typeface="Play" panose="020B0604020202020204" charset="0"/>
              </a:rPr>
              <a:t>DBMS in data center («private cloud»)</a:t>
            </a:r>
          </a:p>
          <a:p>
            <a:r>
              <a:rPr lang="it-IT" altLang="it-IT" sz="2000" dirty="0">
                <a:latin typeface="Play" panose="020B0604020202020204" charset="0"/>
              </a:rPr>
              <a:t>File server</a:t>
            </a:r>
          </a:p>
          <a:p>
            <a:r>
              <a:rPr lang="it-IT" altLang="it-IT" sz="2000" dirty="0">
                <a:latin typeface="Play" panose="020B0604020202020204" charset="0"/>
              </a:rPr>
              <a:t>Dischi in cloud</a:t>
            </a:r>
          </a:p>
          <a:p>
            <a:r>
              <a:rPr lang="it-IT" altLang="it-IT" sz="2000" dirty="0">
                <a:latin typeface="Play" panose="020B0604020202020204" charset="0"/>
              </a:rPr>
              <a:t>Dischi in data center («private cloud»)</a:t>
            </a:r>
          </a:p>
          <a:p>
            <a:r>
              <a:rPr lang="it-IT" altLang="it-IT" sz="2000" dirty="0">
                <a:latin typeface="Play" panose="020B0604020202020204" charset="0"/>
              </a:rPr>
              <a:t>Mail server (tipicamente in cloud)</a:t>
            </a:r>
          </a:p>
          <a:p>
            <a:r>
              <a:rPr lang="it-IT" altLang="it-IT" sz="2000" dirty="0">
                <a:latin typeface="Play" panose="020B0604020202020204" charset="0"/>
              </a:rPr>
              <a:t>Backup su </a:t>
            </a:r>
            <a:r>
              <a:rPr lang="it-IT" altLang="it-IT" sz="2000" dirty="0" err="1">
                <a:latin typeface="Play" panose="020B0604020202020204" charset="0"/>
              </a:rPr>
              <a:t>device</a:t>
            </a:r>
            <a:r>
              <a:rPr lang="it-IT" altLang="it-IT" sz="2000" dirty="0">
                <a:latin typeface="Play" panose="020B0604020202020204" charset="0"/>
              </a:rPr>
              <a:t> appositi</a:t>
            </a:r>
          </a:p>
          <a:p>
            <a:r>
              <a:rPr lang="it-IT" altLang="it-IT" sz="2000" b="1" dirty="0">
                <a:latin typeface="Play" panose="020B0604020202020204" charset="0"/>
              </a:rPr>
              <a:t>Che rischi corrono queste strutture?</a:t>
            </a:r>
          </a:p>
          <a:p>
            <a:endParaRPr lang="it-IT" altLang="it-IT" sz="2000" dirty="0">
              <a:latin typeface="Play" panose="020B0604020202020204" charset="0"/>
            </a:endParaRPr>
          </a:p>
          <a:p>
            <a:pPr lvl="1"/>
            <a:endParaRPr lang="it-IT" altLang="it-IT" sz="2000" dirty="0">
              <a:latin typeface="Play" panose="020B0604020202020204" charset="0"/>
            </a:endParaRPr>
          </a:p>
          <a:p>
            <a:endParaRPr lang="it-IT" altLang="it-IT" sz="2000" dirty="0">
              <a:latin typeface="Play" panose="020B0604020202020204" charset="0"/>
            </a:endParaRPr>
          </a:p>
          <a:p>
            <a:pPr>
              <a:buFontTx/>
              <a:buNone/>
            </a:pPr>
            <a:endParaRPr lang="it-IT" altLang="it-IT" sz="2000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7003475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Esempi di attacchi (e incidenti) informatici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037960622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-43299"/>
            <a:ext cx="7580884" cy="801291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>
            <a:normAutofit/>
          </a:bodyPr>
          <a:lstStyle/>
          <a:p>
            <a:pPr defTabSz="336947">
              <a:tabLst>
                <a:tab pos="0" algn="l"/>
                <a:tab pos="685800" algn="l"/>
                <a:tab pos="1371600" algn="l"/>
                <a:tab pos="2057400" algn="l"/>
                <a:tab pos="2743200" algn="l"/>
                <a:tab pos="3429000" algn="l"/>
                <a:tab pos="4114800" algn="l"/>
                <a:tab pos="4800600" algn="l"/>
                <a:tab pos="5486400" algn="l"/>
                <a:tab pos="6172200" algn="l"/>
                <a:tab pos="6858000" algn="l"/>
                <a:tab pos="7543800" algn="l"/>
              </a:tabLst>
            </a:pPr>
            <a:r>
              <a:rPr lang="it-IT" altLang="it-IT" sz="3000" dirty="0">
                <a:latin typeface="Play" panose="020B0604020202020204"/>
              </a:rPr>
              <a:t>Alcuni attacchi possibili</a:t>
            </a:r>
            <a:endParaRPr lang="en-GB" altLang="it-IT" sz="3000" dirty="0">
              <a:latin typeface="Play" panose="020B0604020202020204"/>
            </a:endParaRPr>
          </a:p>
        </p:txBody>
      </p:sp>
      <p:sp>
        <p:nvSpPr>
          <p:cNvPr id="6148" name="AutoShape 4"/>
          <p:cNvSpPr>
            <a:spLocks noChangeArrowheads="1"/>
          </p:cNvSpPr>
          <p:nvPr/>
        </p:nvSpPr>
        <p:spPr bwMode="auto">
          <a:xfrm>
            <a:off x="228600" y="1428750"/>
            <a:ext cx="6019800" cy="3543300"/>
          </a:xfrm>
          <a:prstGeom prst="roundRect">
            <a:avLst>
              <a:gd name="adj" fmla="val 32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itchFamily="18" charset="0"/>
            </a:endParaRPr>
          </a:p>
        </p:txBody>
      </p:sp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07485" y="1540985"/>
            <a:ext cx="2397448" cy="10274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>
          <a:xfrm>
            <a:off x="6324600" y="2571751"/>
            <a:ext cx="2514600" cy="376166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0" indent="0" algn="just" defTabSz="336947">
              <a:buNone/>
              <a:tabLst>
                <a:tab pos="683419" algn="l"/>
                <a:tab pos="1369219" algn="l"/>
                <a:tab pos="2055019" algn="l"/>
                <a:tab pos="2740819" algn="l"/>
                <a:tab pos="3426619" algn="l"/>
                <a:tab pos="4112419" algn="l"/>
                <a:tab pos="4798219" algn="l"/>
                <a:tab pos="5484019" algn="l"/>
                <a:tab pos="6169819" algn="l"/>
                <a:tab pos="6855619" algn="l"/>
                <a:tab pos="7541419" algn="l"/>
              </a:tabLst>
            </a:pPr>
            <a:r>
              <a:rPr lang="en-GB" altLang="it-IT" sz="1800" dirty="0"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Server con DBMS</a:t>
            </a:r>
          </a:p>
        </p:txBody>
      </p:sp>
      <p:pic>
        <p:nvPicPr>
          <p:cNvPr id="6160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5616" y="1617142"/>
            <a:ext cx="1475184" cy="11213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71" name="AutoShape 22"/>
          <p:cNvSpPr>
            <a:spLocks noChangeArrowheads="1"/>
          </p:cNvSpPr>
          <p:nvPr/>
        </p:nvSpPr>
        <p:spPr bwMode="auto">
          <a:xfrm>
            <a:off x="6248400" y="1085850"/>
            <a:ext cx="2895600" cy="971550"/>
          </a:xfrm>
          <a:prstGeom prst="roundRect">
            <a:avLst>
              <a:gd name="adj" fmla="val 120"/>
            </a:avLst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itchFamily="18" charset="0"/>
            </a:endParaRPr>
          </a:p>
        </p:txBody>
      </p:sp>
      <p:sp>
        <p:nvSpPr>
          <p:cNvPr id="6165" name="AutoShape 25"/>
          <p:cNvSpPr>
            <a:spLocks noChangeArrowheads="1"/>
          </p:cNvSpPr>
          <p:nvPr/>
        </p:nvSpPr>
        <p:spPr bwMode="auto">
          <a:xfrm>
            <a:off x="3632200" y="1758795"/>
            <a:ext cx="1549400" cy="10858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en-US" altLang="it-IT" sz="1500" b="1" i="1" dirty="0">
                <a:latin typeface="Arial" pitchFamily="34" charset="0"/>
              </a:rPr>
              <a:t>Rete</a:t>
            </a:r>
          </a:p>
        </p:txBody>
      </p:sp>
      <p:sp>
        <p:nvSpPr>
          <p:cNvPr id="6166" name="Line 26"/>
          <p:cNvSpPr>
            <a:spLocks noChangeShapeType="1"/>
          </p:cNvSpPr>
          <p:nvPr/>
        </p:nvSpPr>
        <p:spPr bwMode="auto">
          <a:xfrm>
            <a:off x="2590800" y="2177837"/>
            <a:ext cx="10414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6170" name="Rectangle 30"/>
          <p:cNvSpPr>
            <a:spLocks noChangeArrowheads="1"/>
          </p:cNvSpPr>
          <p:nvPr/>
        </p:nvSpPr>
        <p:spPr bwMode="auto">
          <a:xfrm>
            <a:off x="35497" y="2690741"/>
            <a:ext cx="3528392" cy="3697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67770" tIns="33210" rIns="67770" bIns="33210"/>
          <a:lstStyle>
            <a:lvl1pPr marL="341313" indent="-341313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800">
                <a:solidFill>
                  <a:schemeClr val="tx1"/>
                </a:solidFill>
                <a:latin typeface="Verdana" pitchFamily="34" charset="0"/>
              </a:defRPr>
            </a:lvl1pPr>
            <a:lvl2pPr marL="741363" indent="-284163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400">
                <a:solidFill>
                  <a:schemeClr val="tx1"/>
                </a:solidFill>
                <a:latin typeface="Verdana" pitchFamily="34" charset="0"/>
              </a:defRPr>
            </a:lvl2pPr>
            <a:lvl3pPr marL="1143000" indent="-228600" defTabSz="449263" eaLnBrk="0" hangingPunct="0">
              <a:spcBef>
                <a:spcPct val="20000"/>
              </a:spcBef>
              <a:buChar char="•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2000">
                <a:solidFill>
                  <a:schemeClr val="tx1"/>
                </a:solidFill>
                <a:latin typeface="Verdana" pitchFamily="34" charset="0"/>
              </a:defRPr>
            </a:lvl3pPr>
            <a:lvl4pPr marL="1600200" indent="-228600" defTabSz="449263" eaLnBrk="0" hangingPunct="0">
              <a:spcBef>
                <a:spcPct val="20000"/>
              </a:spcBef>
              <a:buChar char="–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4pPr>
            <a:lvl5pPr marL="2057400" indent="-228600" defTabSz="449263" eaLnBrk="0" hangingPunct="0">
              <a:spcBef>
                <a:spcPct val="20000"/>
              </a:spcBef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5pPr>
            <a:lvl6pPr marL="25146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6pPr>
            <a:lvl7pPr marL="29718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7pPr>
            <a:lvl8pPr marL="34290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8pPr>
            <a:lvl9pPr marL="3886200" indent="-228600" defTabSz="449263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911225" algn="l"/>
                <a:tab pos="1825625" algn="l"/>
                <a:tab pos="2740025" algn="l"/>
                <a:tab pos="3654425" algn="l"/>
                <a:tab pos="4568825" algn="l"/>
                <a:tab pos="5483225" algn="l"/>
                <a:tab pos="6397625" algn="l"/>
                <a:tab pos="7312025" algn="l"/>
                <a:tab pos="8226425" algn="l"/>
                <a:tab pos="9140825" algn="l"/>
                <a:tab pos="10055225" algn="l"/>
              </a:tabLst>
              <a:defRPr sz="1600">
                <a:solidFill>
                  <a:schemeClr val="tx1"/>
                </a:solidFill>
                <a:latin typeface="Verdana" pitchFamily="34" charset="0"/>
              </a:defRPr>
            </a:lvl9pPr>
          </a:lstStyle>
          <a:p>
            <a:pPr eaLnBrk="1" hangingPunct="1">
              <a:buFontTx/>
              <a:buNone/>
            </a:pPr>
            <a:r>
              <a:rPr lang="en-GB" altLang="it-IT" sz="1800" dirty="0">
                <a:cs typeface="Times New Roman" pitchFamily="18" charset="0"/>
              </a:rPr>
              <a:t>	</a:t>
            </a:r>
            <a:r>
              <a:rPr lang="en-GB" altLang="it-IT" sz="1800" dirty="0" err="1">
                <a:cs typeface="Times New Roman" pitchFamily="18" charset="0"/>
              </a:rPr>
              <a:t>Postazione</a:t>
            </a:r>
            <a:r>
              <a:rPr lang="en-GB" altLang="it-IT" sz="1800" dirty="0">
                <a:cs typeface="Times New Roman" pitchFamily="18" charset="0"/>
              </a:rPr>
              <a:t> di </a:t>
            </a:r>
            <a:r>
              <a:rPr lang="en-GB" altLang="it-IT" sz="1800" dirty="0" err="1">
                <a:cs typeface="Times New Roman" pitchFamily="18" charset="0"/>
              </a:rPr>
              <a:t>lavoro</a:t>
            </a:r>
            <a:r>
              <a:rPr lang="en-GB" altLang="it-IT" sz="1800" dirty="0">
                <a:cs typeface="Times New Roman" pitchFamily="18" charset="0"/>
              </a:rPr>
              <a:t> </a:t>
            </a:r>
          </a:p>
          <a:p>
            <a:pPr eaLnBrk="1" hangingPunct="1">
              <a:buFontTx/>
              <a:buNone/>
            </a:pPr>
            <a:r>
              <a:rPr lang="en-GB" altLang="it-IT" sz="1800" dirty="0">
                <a:cs typeface="Times New Roman" pitchFamily="18" charset="0"/>
              </a:rPr>
              <a:t>   (PC, tablet…)</a:t>
            </a:r>
          </a:p>
        </p:txBody>
      </p:sp>
      <p:sp>
        <p:nvSpPr>
          <p:cNvPr id="31" name="Line 26"/>
          <p:cNvSpPr>
            <a:spLocks noChangeShapeType="1"/>
          </p:cNvSpPr>
          <p:nvPr/>
        </p:nvSpPr>
        <p:spPr bwMode="auto">
          <a:xfrm>
            <a:off x="5186784" y="2193708"/>
            <a:ext cx="1041400" cy="0"/>
          </a:xfrm>
          <a:prstGeom prst="line">
            <a:avLst/>
          </a:prstGeom>
          <a:noFill/>
          <a:ln w="31750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grpSp>
        <p:nvGrpSpPr>
          <p:cNvPr id="32" name="Group 15"/>
          <p:cNvGrpSpPr>
            <a:grpSpLocks/>
          </p:cNvGrpSpPr>
          <p:nvPr/>
        </p:nvGrpSpPr>
        <p:grpSpPr bwMode="auto">
          <a:xfrm>
            <a:off x="7452321" y="1741566"/>
            <a:ext cx="840790" cy="898506"/>
            <a:chOff x="3648" y="3456"/>
            <a:chExt cx="480" cy="624"/>
          </a:xfrm>
        </p:grpSpPr>
        <p:sp>
          <p:nvSpPr>
            <p:cNvPr id="33" name="Oval 16"/>
            <p:cNvSpPr>
              <a:spLocks noChangeArrowheads="1"/>
            </p:cNvSpPr>
            <p:nvPr/>
          </p:nvSpPr>
          <p:spPr bwMode="auto">
            <a:xfrm>
              <a:off x="3648" y="3966"/>
              <a:ext cx="480" cy="114"/>
            </a:xfrm>
            <a:prstGeom prst="ellipse">
              <a:avLst/>
            </a:prstGeom>
            <a:solidFill>
              <a:srgbClr val="5F5F5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itchFamily="18" charset="0"/>
              </a:endParaRPr>
            </a:p>
          </p:txBody>
        </p:sp>
        <p:sp>
          <p:nvSpPr>
            <p:cNvPr id="34" name="Rectangle 17"/>
            <p:cNvSpPr>
              <a:spLocks noChangeArrowheads="1"/>
            </p:cNvSpPr>
            <p:nvPr/>
          </p:nvSpPr>
          <p:spPr bwMode="auto">
            <a:xfrm>
              <a:off x="3648" y="3567"/>
              <a:ext cx="480" cy="465"/>
            </a:xfrm>
            <a:prstGeom prst="rect">
              <a:avLst/>
            </a:prstGeom>
            <a:gradFill rotWithShape="0">
              <a:gsLst>
                <a:gs pos="0">
                  <a:srgbClr val="DDDDDD"/>
                </a:gs>
                <a:gs pos="100000">
                  <a:srgbClr val="666666"/>
                </a:gs>
              </a:gsLst>
              <a:path path="rect">
                <a:fillToRect l="100000" b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itchFamily="18" charset="0"/>
              </a:endParaRPr>
            </a:p>
          </p:txBody>
        </p:sp>
        <p:sp>
          <p:nvSpPr>
            <p:cNvPr id="35" name="Oval 18"/>
            <p:cNvSpPr>
              <a:spLocks noChangeArrowheads="1"/>
            </p:cNvSpPr>
            <p:nvPr/>
          </p:nvSpPr>
          <p:spPr bwMode="auto">
            <a:xfrm>
              <a:off x="3648" y="3456"/>
              <a:ext cx="480" cy="192"/>
            </a:xfrm>
            <a:prstGeom prst="ellipse">
              <a:avLst/>
            </a:prstGeom>
            <a:solidFill>
              <a:srgbClr val="DDDDDD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 eaLnBrk="0" hangingPunct="0"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itchFamily="34" charset="0"/>
                </a:defRPr>
              </a:lvl1pPr>
              <a:lvl2pPr marL="742950" indent="-285750" eaLnBrk="0" hangingPunct="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itchFamily="34" charset="0"/>
                </a:defRPr>
              </a:lvl2pPr>
              <a:lvl3pPr marL="1143000" indent="-228600" eaLnBrk="0" hangingPunct="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itchFamily="34" charset="0"/>
                </a:defRPr>
              </a:lvl3pPr>
              <a:lvl4pPr marL="1600200" indent="-228600" eaLnBrk="0" hangingPunct="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itchFamily="34" charset="0"/>
                </a:defRPr>
              </a:lvl4pPr>
              <a:lvl5pPr marL="2057400" indent="-228600" eaLnBrk="0" hangingPunct="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itchFamily="18" charset="0"/>
              </a:endParaRPr>
            </a:p>
          </p:txBody>
        </p:sp>
      </p:grpSp>
      <p:sp>
        <p:nvSpPr>
          <p:cNvPr id="2" name="Ovale 1"/>
          <p:cNvSpPr/>
          <p:nvPr/>
        </p:nvSpPr>
        <p:spPr>
          <a:xfrm>
            <a:off x="3368883" y="844242"/>
            <a:ext cx="2076034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Intrusione</a:t>
            </a:r>
          </a:p>
        </p:txBody>
      </p:sp>
      <p:cxnSp>
        <p:nvCxnSpPr>
          <p:cNvPr id="8" name="Connettore 2 7"/>
          <p:cNvCxnSpPr>
            <a:stCxn id="2" idx="3"/>
          </p:cNvCxnSpPr>
          <p:nvPr/>
        </p:nvCxnSpPr>
        <p:spPr>
          <a:xfrm flipH="1">
            <a:off x="2590800" y="1256693"/>
            <a:ext cx="1082111" cy="360450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ttore 2 22"/>
          <p:cNvCxnSpPr>
            <a:stCxn id="2" idx="5"/>
            <a:endCxn id="6150" idx="0"/>
          </p:cNvCxnSpPr>
          <p:nvPr/>
        </p:nvCxnSpPr>
        <p:spPr>
          <a:xfrm>
            <a:off x="5140888" y="1256693"/>
            <a:ext cx="1765321" cy="284293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Ovale 25"/>
          <p:cNvSpPr/>
          <p:nvPr/>
        </p:nvSpPr>
        <p:spPr>
          <a:xfrm>
            <a:off x="3280683" y="3185139"/>
            <a:ext cx="2505994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Intercettazione</a:t>
            </a:r>
          </a:p>
        </p:txBody>
      </p:sp>
      <p:cxnSp>
        <p:nvCxnSpPr>
          <p:cNvPr id="27" name="Connettore 2 26"/>
          <p:cNvCxnSpPr>
            <a:stCxn id="26" idx="0"/>
            <a:endCxn id="6165" idx="6"/>
          </p:cNvCxnSpPr>
          <p:nvPr/>
        </p:nvCxnSpPr>
        <p:spPr>
          <a:xfrm flipH="1" flipV="1">
            <a:off x="4406901" y="2844645"/>
            <a:ext cx="126779" cy="340494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Ovale 29"/>
          <p:cNvSpPr/>
          <p:nvPr/>
        </p:nvSpPr>
        <p:spPr>
          <a:xfrm>
            <a:off x="1866589" y="4106926"/>
            <a:ext cx="2896784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Impersonificazione</a:t>
            </a:r>
            <a:endParaRPr lang="it-IT" sz="15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36" name="Connettore 2 35"/>
          <p:cNvCxnSpPr>
            <a:stCxn id="30" idx="1"/>
          </p:cNvCxnSpPr>
          <p:nvPr/>
        </p:nvCxnSpPr>
        <p:spPr>
          <a:xfrm flipH="1" flipV="1">
            <a:off x="1798266" y="3380626"/>
            <a:ext cx="492547" cy="79706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>
            <a:stCxn id="30" idx="6"/>
          </p:cNvCxnSpPr>
          <p:nvPr/>
        </p:nvCxnSpPr>
        <p:spPr>
          <a:xfrm flipV="1">
            <a:off x="4763374" y="2844645"/>
            <a:ext cx="2463116" cy="1503889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Ovale 37"/>
          <p:cNvSpPr/>
          <p:nvPr/>
        </p:nvSpPr>
        <p:spPr>
          <a:xfrm>
            <a:off x="7092367" y="3731841"/>
            <a:ext cx="1560696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Abuso</a:t>
            </a:r>
          </a:p>
        </p:txBody>
      </p:sp>
      <p:cxnSp>
        <p:nvCxnSpPr>
          <p:cNvPr id="39" name="Connettore 2 38"/>
          <p:cNvCxnSpPr>
            <a:stCxn id="38" idx="0"/>
            <a:endCxn id="6151" idx="2"/>
          </p:cNvCxnSpPr>
          <p:nvPr/>
        </p:nvCxnSpPr>
        <p:spPr>
          <a:xfrm flipH="1" flipV="1">
            <a:off x="7581900" y="2947917"/>
            <a:ext cx="290815" cy="783925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e 41"/>
          <p:cNvSpPr/>
          <p:nvPr/>
        </p:nvSpPr>
        <p:spPr>
          <a:xfrm>
            <a:off x="7581900" y="475326"/>
            <a:ext cx="1183424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 err="1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DoS</a:t>
            </a:r>
            <a:endParaRPr lang="it-IT" sz="1500" dirty="0">
              <a:solidFill>
                <a:schemeClr val="tx1"/>
              </a:solidFill>
              <a:latin typeface="Verdana" panose="020B0604030504040204" pitchFamily="34" charset="0"/>
              <a:ea typeface="Verdana" panose="020B0604030504040204" pitchFamily="34" charset="0"/>
              <a:cs typeface="Verdana" panose="020B0604030504040204" pitchFamily="34" charset="0"/>
            </a:endParaRPr>
          </a:p>
        </p:txBody>
      </p:sp>
      <p:cxnSp>
        <p:nvCxnSpPr>
          <p:cNvPr id="43" name="Connettore 2 42"/>
          <p:cNvCxnSpPr>
            <a:stCxn id="42" idx="4"/>
          </p:cNvCxnSpPr>
          <p:nvPr/>
        </p:nvCxnSpPr>
        <p:spPr>
          <a:xfrm flipH="1">
            <a:off x="7597060" y="958542"/>
            <a:ext cx="576552" cy="478376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Ovale 45"/>
          <p:cNvSpPr/>
          <p:nvPr/>
        </p:nvSpPr>
        <p:spPr>
          <a:xfrm>
            <a:off x="505824" y="844242"/>
            <a:ext cx="1292443" cy="483216"/>
          </a:xfrm>
          <a:prstGeom prst="ellipse">
            <a:avLst/>
          </a:prstGeom>
          <a:noFill/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1500" dirty="0">
                <a:solidFill>
                  <a:schemeClr val="tx1"/>
                </a:solidFill>
                <a:latin typeface="Verdana" panose="020B0604030504040204" pitchFamily="34" charset="0"/>
                <a:ea typeface="Verdana" panose="020B0604030504040204" pitchFamily="34" charset="0"/>
                <a:cs typeface="Verdana" panose="020B0604030504040204" pitchFamily="34" charset="0"/>
              </a:rPr>
              <a:t>Virus</a:t>
            </a:r>
          </a:p>
        </p:txBody>
      </p:sp>
      <p:cxnSp>
        <p:nvCxnSpPr>
          <p:cNvPr id="47" name="Connettore 2 46"/>
          <p:cNvCxnSpPr>
            <a:stCxn id="46" idx="4"/>
          </p:cNvCxnSpPr>
          <p:nvPr/>
        </p:nvCxnSpPr>
        <p:spPr>
          <a:xfrm>
            <a:off x="1152045" y="1327458"/>
            <a:ext cx="383328" cy="431337"/>
          </a:xfrm>
          <a:prstGeom prst="straightConnector1">
            <a:avLst/>
          </a:prstGeom>
          <a:ln w="254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42452521"/>
      </p:ext>
    </p:extLst>
  </p:cSld>
  <p:clrMapOvr>
    <a:masterClrMapping/>
  </p:clrMapOvr>
  <p:transition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>
            <a:extLst>
              <a:ext uri="{FF2B5EF4-FFF2-40B4-BE49-F238E27FC236}">
                <a16:creationId xmlns:a16="http://schemas.microsoft.com/office/drawing/2014/main" id="{F680E35C-9997-450A-9A5A-0B0C77AFA4E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it-IT" sz="2400" dirty="0"/>
              <a:t>Hacker</a:t>
            </a:r>
          </a:p>
          <a:p>
            <a:pPr eaLnBrk="1" hangingPunct="1"/>
            <a:r>
              <a:rPr lang="en-US" altLang="it-IT" sz="2400" dirty="0"/>
              <a:t>Cracker / </a:t>
            </a:r>
            <a:r>
              <a:rPr lang="en-US" altLang="it-IT" sz="2400" dirty="0" err="1"/>
              <a:t>Sabotatore</a:t>
            </a:r>
            <a:r>
              <a:rPr lang="en-US" altLang="it-IT" sz="2400" dirty="0"/>
              <a:t> / </a:t>
            </a:r>
            <a:r>
              <a:rPr lang="en-US" altLang="it-IT" sz="2400" dirty="0" err="1"/>
              <a:t>Terrorista</a:t>
            </a:r>
            <a:r>
              <a:rPr lang="en-US" altLang="it-IT" sz="2400" dirty="0"/>
              <a:t> </a:t>
            </a:r>
            <a:r>
              <a:rPr lang="en-US" altLang="it-IT" sz="2400" dirty="0" err="1"/>
              <a:t>informatico</a:t>
            </a:r>
            <a:endParaRPr lang="en-US" altLang="it-IT" sz="2400" dirty="0"/>
          </a:p>
          <a:p>
            <a:pPr eaLnBrk="1" hangingPunct="1"/>
            <a:r>
              <a:rPr lang="en-US" altLang="it-IT" sz="2400" dirty="0" err="1"/>
              <a:t>Spia</a:t>
            </a:r>
            <a:r>
              <a:rPr lang="en-US" altLang="it-IT" sz="2400" dirty="0"/>
              <a:t> </a:t>
            </a:r>
            <a:r>
              <a:rPr lang="en-US" altLang="it-IT" sz="2400" dirty="0" err="1"/>
              <a:t>industriale</a:t>
            </a:r>
            <a:endParaRPr lang="en-US" altLang="it-IT" sz="2400" dirty="0"/>
          </a:p>
          <a:p>
            <a:pPr eaLnBrk="1" hangingPunct="1"/>
            <a:r>
              <a:rPr lang="en-US" altLang="it-IT" sz="2400" dirty="0" err="1"/>
              <a:t>Impersonale</a:t>
            </a:r>
            <a:r>
              <a:rPr lang="en-US" altLang="it-IT" sz="2400" dirty="0"/>
              <a:t> (</a:t>
            </a:r>
            <a:r>
              <a:rPr lang="en-US" altLang="it-IT" sz="2400" dirty="0" err="1"/>
              <a:t>attacco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pesca</a:t>
            </a:r>
            <a:r>
              <a:rPr lang="en-US" altLang="it-IT" sz="2400" dirty="0"/>
              <a:t> a </a:t>
            </a:r>
            <a:r>
              <a:rPr lang="en-US" altLang="it-IT" sz="2400" dirty="0" err="1"/>
              <a:t>strascico</a:t>
            </a:r>
            <a:r>
              <a:rPr lang="en-US" altLang="it-IT" sz="2400" dirty="0"/>
              <a:t>)</a:t>
            </a:r>
          </a:p>
          <a:p>
            <a:pPr eaLnBrk="1" hangingPunct="1"/>
            <a:r>
              <a:rPr lang="en-US" altLang="it-IT" sz="2400" dirty="0"/>
              <a:t>Virus</a:t>
            </a:r>
          </a:p>
        </p:txBody>
      </p:sp>
      <p:sp>
        <p:nvSpPr>
          <p:cNvPr id="84995" name="Rectangle 3">
            <a:extLst>
              <a:ext uri="{FF2B5EF4-FFF2-40B4-BE49-F238E27FC236}">
                <a16:creationId xmlns:a16="http://schemas.microsoft.com/office/drawing/2014/main" id="{3AE9B37D-6D24-49C0-9467-B2F42C1A452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Chi è l’attaccante?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>
            <a:extLst>
              <a:ext uri="{FF2B5EF4-FFF2-40B4-BE49-F238E27FC236}">
                <a16:creationId xmlns:a16="http://schemas.microsoft.com/office/drawing/2014/main" id="{AC1496A4-1921-42DC-BC4F-CC36ADD6B05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sz="2400" dirty="0"/>
              <a:t>Vulnerabilità dei dati</a:t>
            </a:r>
          </a:p>
          <a:p>
            <a:pPr eaLnBrk="1" hangingPunct="1"/>
            <a:r>
              <a:rPr lang="it-IT" altLang="it-IT" sz="2400" dirty="0"/>
              <a:t>Vulnerabilità dei programmi applicativi</a:t>
            </a:r>
          </a:p>
          <a:p>
            <a:pPr eaLnBrk="1" hangingPunct="1"/>
            <a:r>
              <a:rPr lang="it-IT" altLang="it-IT" sz="2400" dirty="0"/>
              <a:t>Vulnerabilità dei programmi server</a:t>
            </a:r>
          </a:p>
          <a:p>
            <a:pPr eaLnBrk="1" hangingPunct="1"/>
            <a:r>
              <a:rPr lang="it-IT" altLang="it-IT" sz="2400" dirty="0"/>
              <a:t>Vulnerabilità dei sistemi operativi</a:t>
            </a:r>
          </a:p>
          <a:p>
            <a:pPr eaLnBrk="1" hangingPunct="1"/>
            <a:r>
              <a:rPr lang="it-IT" altLang="it-IT" sz="2400" dirty="0"/>
              <a:t>Vulnerabilità dei sistemi fisici</a:t>
            </a:r>
          </a:p>
          <a:p>
            <a:pPr eaLnBrk="1" hangingPunct="1"/>
            <a:r>
              <a:rPr lang="it-IT" altLang="it-IT" sz="2400" dirty="0"/>
              <a:t>Vulnerabilità delle trasmissioni</a:t>
            </a:r>
          </a:p>
        </p:txBody>
      </p:sp>
      <p:sp>
        <p:nvSpPr>
          <p:cNvPr id="86019" name="Rectangle 3">
            <a:extLst>
              <a:ext uri="{FF2B5EF4-FFF2-40B4-BE49-F238E27FC236}">
                <a16:creationId xmlns:a16="http://schemas.microsoft.com/office/drawing/2014/main" id="{7FD03890-ADD0-4A87-AAF7-1D277597C6A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Le vulnerabilità dei sistemi</a:t>
            </a: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483" name="Rectangle 3">
            <a:extLst>
              <a:ext uri="{FF2B5EF4-FFF2-40B4-BE49-F238E27FC236}">
                <a16:creationId xmlns:a16="http://schemas.microsoft.com/office/drawing/2014/main" id="{A709960B-A601-4B9E-B2C0-3E4374BABC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dirty="0"/>
              <a:t>Malware: </a:t>
            </a:r>
            <a:r>
              <a:rPr lang="en-US" altLang="it-IT" dirty="0" err="1"/>
              <a:t>i</a:t>
            </a:r>
            <a:r>
              <a:rPr lang="en-US" altLang="it-IT" dirty="0"/>
              <a:t> Virus</a:t>
            </a:r>
          </a:p>
        </p:txBody>
      </p:sp>
      <p:sp>
        <p:nvSpPr>
          <p:cNvPr id="148482" name="Rectangle 2">
            <a:extLst>
              <a:ext uri="{FF2B5EF4-FFF2-40B4-BE49-F238E27FC236}">
                <a16:creationId xmlns:a16="http://schemas.microsoft.com/office/drawing/2014/main" id="{96E0F337-0572-414C-80A7-5650DBB279A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it-IT" sz="2400" dirty="0"/>
              <a:t>Un virus è un </a:t>
            </a:r>
            <a:r>
              <a:rPr lang="en-US" altLang="it-IT" sz="2400" dirty="0" err="1"/>
              <a:t>insieme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istruzioni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comprensibili</a:t>
            </a:r>
            <a:r>
              <a:rPr lang="en-US" altLang="it-IT" sz="2400" dirty="0"/>
              <a:t> dal computer </a:t>
            </a:r>
            <a:r>
              <a:rPr lang="en-US" altLang="it-IT" sz="2400" dirty="0" err="1"/>
              <a:t>che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svolgono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un’attività</a:t>
            </a:r>
            <a:r>
              <a:rPr lang="en-US" altLang="it-IT" sz="2400" dirty="0"/>
              <a:t> </a:t>
            </a:r>
            <a:r>
              <a:rPr lang="en-US" altLang="it-IT" sz="2400" dirty="0" err="1"/>
              <a:t>dannosa</a:t>
            </a:r>
            <a:r>
              <a:rPr lang="en-US" altLang="it-IT" sz="2400" dirty="0"/>
              <a:t> e/o </a:t>
            </a:r>
            <a:r>
              <a:rPr lang="en-US" altLang="it-IT" sz="2400" dirty="0" err="1"/>
              <a:t>fraudolenta</a:t>
            </a:r>
            <a:endParaRPr lang="en-US" altLang="it-IT" sz="2400" dirty="0"/>
          </a:p>
          <a:p>
            <a:pPr eaLnBrk="1" hangingPunct="1">
              <a:lnSpc>
                <a:spcPct val="90000"/>
              </a:lnSpc>
            </a:pPr>
            <a:r>
              <a:rPr lang="en-US" altLang="it-IT" sz="2400" dirty="0"/>
              <a:t>Il Virus </a:t>
            </a:r>
            <a:r>
              <a:rPr lang="en-US" altLang="it-IT" sz="2400" dirty="0" err="1"/>
              <a:t>si</a:t>
            </a:r>
            <a:r>
              <a:rPr lang="en-US" altLang="it-IT" sz="2400" dirty="0"/>
              <a:t> “</a:t>
            </a:r>
            <a:r>
              <a:rPr lang="en-US" altLang="it-IT" sz="2400" dirty="0" err="1"/>
              <a:t>mimetizza</a:t>
            </a:r>
            <a:r>
              <a:rPr lang="en-US" altLang="it-IT" sz="2400" dirty="0"/>
              <a:t>” </a:t>
            </a:r>
            <a:r>
              <a:rPr lang="en-US" altLang="it-IT" sz="2400" dirty="0" err="1"/>
              <a:t>entro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programmi</a:t>
            </a:r>
            <a:r>
              <a:rPr lang="en-US" altLang="it-IT" sz="2400" dirty="0"/>
              <a:t> e/o </a:t>
            </a:r>
            <a:r>
              <a:rPr lang="en-US" altLang="it-IT" sz="2400" dirty="0" err="1"/>
              <a:t>documenti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che</a:t>
            </a:r>
            <a:r>
              <a:rPr lang="en-US" altLang="it-IT" sz="2400" dirty="0"/>
              <a:t> ne </a:t>
            </a:r>
            <a:r>
              <a:rPr lang="en-US" altLang="it-IT" sz="2400" dirty="0" err="1"/>
              <a:t>risultano</a:t>
            </a:r>
            <a:r>
              <a:rPr lang="en-US" altLang="it-IT" sz="2400" dirty="0"/>
              <a:t> “</a:t>
            </a:r>
            <a:r>
              <a:rPr lang="en-US" altLang="it-IT" sz="2400" dirty="0" err="1"/>
              <a:t>infettati</a:t>
            </a:r>
            <a:r>
              <a:rPr lang="en-US" altLang="it-IT" sz="2400" dirty="0"/>
              <a:t>”</a:t>
            </a:r>
          </a:p>
          <a:p>
            <a:pPr eaLnBrk="1" hangingPunct="1">
              <a:lnSpc>
                <a:spcPct val="90000"/>
              </a:lnSpc>
            </a:pPr>
            <a:r>
              <a:rPr lang="en-US" altLang="it-IT" sz="2400" dirty="0" err="1"/>
              <a:t>Nei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comuni</a:t>
            </a:r>
            <a:r>
              <a:rPr lang="en-US" altLang="it-IT" sz="2400" dirty="0"/>
              <a:t> PC, </a:t>
            </a:r>
            <a:r>
              <a:rPr lang="en-US" altLang="it-IT" sz="2400" dirty="0" err="1"/>
              <a:t>una</a:t>
            </a:r>
            <a:r>
              <a:rPr lang="en-US" altLang="it-IT" sz="2400" dirty="0"/>
              <a:t> volta </a:t>
            </a:r>
            <a:r>
              <a:rPr lang="en-US" altLang="it-IT" sz="2400" dirty="0" err="1"/>
              <a:t>lanciato</a:t>
            </a:r>
            <a:r>
              <a:rPr lang="en-US" altLang="it-IT" sz="2400" dirty="0"/>
              <a:t> un </a:t>
            </a:r>
            <a:r>
              <a:rPr lang="en-US" altLang="it-IT" sz="2400" dirty="0" err="1"/>
              <a:t>programma</a:t>
            </a:r>
            <a:r>
              <a:rPr lang="en-US" altLang="it-IT" sz="2400" dirty="0"/>
              <a:t>, è </a:t>
            </a:r>
            <a:r>
              <a:rPr lang="en-US" altLang="it-IT" sz="2400" dirty="0" err="1"/>
              <a:t>praticamente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impossibile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verificarne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l’esecuzione</a:t>
            </a:r>
            <a:r>
              <a:rPr lang="en-US" altLang="it-IT" sz="2400" dirty="0"/>
              <a:t> </a:t>
            </a:r>
          </a:p>
          <a:p>
            <a:pPr eaLnBrk="1" hangingPunct="1">
              <a:lnSpc>
                <a:spcPct val="90000"/>
              </a:lnSpc>
            </a:pPr>
            <a:endParaRPr lang="en-US" altLang="it-IT" sz="2400" dirty="0"/>
          </a:p>
        </p:txBody>
      </p:sp>
    </p:spTree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>
            <a:extLst>
              <a:ext uri="{FF2B5EF4-FFF2-40B4-BE49-F238E27FC236}">
                <a16:creationId xmlns:a16="http://schemas.microsoft.com/office/drawing/2014/main" id="{C51479F9-5D82-4726-9C76-672BFE4BFE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4549" y="114355"/>
            <a:ext cx="8270801" cy="994200"/>
          </a:xfrm>
        </p:spPr>
        <p:txBody>
          <a:bodyPr/>
          <a:lstStyle/>
          <a:p>
            <a:pPr eaLnBrk="1" hangingPunct="1"/>
            <a:r>
              <a:rPr lang="en-US" altLang="it-IT" dirty="0"/>
              <a:t>Virus: </a:t>
            </a:r>
            <a:r>
              <a:rPr lang="en-US" altLang="it-IT" dirty="0" err="1"/>
              <a:t>classificazione</a:t>
            </a:r>
            <a:r>
              <a:rPr lang="en-US" altLang="it-IT" dirty="0"/>
              <a:t> “</a:t>
            </a:r>
            <a:r>
              <a:rPr lang="en-US" altLang="it-IT" dirty="0" err="1"/>
              <a:t>tecnica</a:t>
            </a:r>
            <a:r>
              <a:rPr lang="en-US" altLang="it-IT" dirty="0"/>
              <a:t>”</a:t>
            </a:r>
          </a:p>
        </p:txBody>
      </p:sp>
      <p:sp>
        <p:nvSpPr>
          <p:cNvPr id="149506" name="Rectangle 2">
            <a:extLst>
              <a:ext uri="{FF2B5EF4-FFF2-40B4-BE49-F238E27FC236}">
                <a16:creationId xmlns:a16="http://schemas.microsoft.com/office/drawing/2014/main" id="{597BB498-9B2C-4FCC-8A4E-418088A583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940050"/>
            <a:ext cx="7886700" cy="3263400"/>
          </a:xfrm>
        </p:spPr>
        <p:txBody>
          <a:bodyPr/>
          <a:lstStyle/>
          <a:p>
            <a:pPr eaLnBrk="1" hangingPunct="1"/>
            <a:r>
              <a:rPr lang="en-US" altLang="it-IT" sz="2400" dirty="0"/>
              <a:t>Virus </a:t>
            </a:r>
            <a:r>
              <a:rPr lang="en-US" altLang="it-IT" sz="2400" dirty="0" err="1"/>
              <a:t>degli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eseguibili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Virus </a:t>
            </a:r>
            <a:r>
              <a:rPr lang="en-US" altLang="it-IT" sz="2400" dirty="0" err="1"/>
              <a:t>dei</a:t>
            </a:r>
            <a:r>
              <a:rPr lang="en-US" altLang="it-IT" sz="2400" dirty="0"/>
              <a:t> Boot Sector</a:t>
            </a:r>
          </a:p>
          <a:p>
            <a:pPr eaLnBrk="1" hangingPunct="1"/>
            <a:r>
              <a:rPr lang="en-US" altLang="it-IT" sz="2400" dirty="0"/>
              <a:t>Virus del BIOS</a:t>
            </a:r>
          </a:p>
          <a:p>
            <a:pPr eaLnBrk="1" hangingPunct="1"/>
            <a:r>
              <a:rPr lang="en-US" altLang="it-IT" sz="2400" dirty="0"/>
              <a:t>Virus scripting</a:t>
            </a:r>
          </a:p>
          <a:p>
            <a:pPr eaLnBrk="1" hangingPunct="1"/>
            <a:r>
              <a:rPr lang="en-US" altLang="it-IT" sz="2400" dirty="0" err="1"/>
              <a:t>MacroVirus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Virus del </a:t>
            </a:r>
            <a:r>
              <a:rPr lang="en-US" altLang="it-IT" sz="2400" dirty="0" err="1"/>
              <a:t>terminale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Web Virus</a:t>
            </a:r>
          </a:p>
          <a:p>
            <a:pPr eaLnBrk="1" hangingPunct="1"/>
            <a:r>
              <a:rPr lang="en-US" altLang="it-IT" sz="2400" dirty="0"/>
              <a:t>Virus </a:t>
            </a:r>
            <a:r>
              <a:rPr lang="en-US" altLang="it-IT" sz="2400" dirty="0" err="1"/>
              <a:t>misti</a:t>
            </a:r>
            <a:endParaRPr lang="en-US" altLang="it-IT" sz="2400" dirty="0"/>
          </a:p>
        </p:txBody>
      </p:sp>
    </p:spTree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507" name="Rectangle 3">
            <a:extLst>
              <a:ext uri="{FF2B5EF4-FFF2-40B4-BE49-F238E27FC236}">
                <a16:creationId xmlns:a16="http://schemas.microsoft.com/office/drawing/2014/main" id="{C51479F9-5D82-4726-9C76-672BFE4BFE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44549" y="114355"/>
            <a:ext cx="8495414" cy="994200"/>
          </a:xfrm>
        </p:spPr>
        <p:txBody>
          <a:bodyPr/>
          <a:lstStyle/>
          <a:p>
            <a:pPr eaLnBrk="1" hangingPunct="1"/>
            <a:r>
              <a:rPr lang="en-US" altLang="it-IT" sz="4000" dirty="0"/>
              <a:t>Virus: </a:t>
            </a:r>
            <a:r>
              <a:rPr lang="en-US" altLang="it-IT" sz="4000" dirty="0" err="1"/>
              <a:t>classificazione</a:t>
            </a:r>
            <a:r>
              <a:rPr lang="en-US" altLang="it-IT" sz="4000" dirty="0"/>
              <a:t> “per azione”</a:t>
            </a:r>
          </a:p>
        </p:txBody>
      </p:sp>
      <p:sp>
        <p:nvSpPr>
          <p:cNvPr id="149506" name="Rectangle 2">
            <a:extLst>
              <a:ext uri="{FF2B5EF4-FFF2-40B4-BE49-F238E27FC236}">
                <a16:creationId xmlns:a16="http://schemas.microsoft.com/office/drawing/2014/main" id="{597BB498-9B2C-4FCC-8A4E-418088A583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940050"/>
            <a:ext cx="7886700" cy="3263400"/>
          </a:xfrm>
        </p:spPr>
        <p:txBody>
          <a:bodyPr/>
          <a:lstStyle/>
          <a:p>
            <a:pPr eaLnBrk="1" hangingPunct="1"/>
            <a:r>
              <a:rPr lang="en-US" altLang="it-IT" sz="2400" dirty="0" err="1"/>
              <a:t>Ficcanaso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Devastator</a:t>
            </a:r>
          </a:p>
          <a:p>
            <a:pPr eaLnBrk="1" hangingPunct="1"/>
            <a:r>
              <a:rPr lang="en-US" altLang="it-IT" sz="2400" dirty="0"/>
              <a:t>Propagator</a:t>
            </a:r>
          </a:p>
          <a:p>
            <a:pPr eaLnBrk="1" hangingPunct="1"/>
            <a:r>
              <a:rPr lang="en-US" altLang="it-IT" sz="2400" dirty="0" err="1"/>
              <a:t>Subdolo</a:t>
            </a:r>
            <a:endParaRPr lang="en-US" altLang="it-IT" sz="2400" dirty="0"/>
          </a:p>
          <a:p>
            <a:pPr eaLnBrk="1" hangingPunct="1"/>
            <a:r>
              <a:rPr lang="en-US" altLang="it-IT" sz="2400" dirty="0" err="1"/>
              <a:t>Batterio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Trojan</a:t>
            </a:r>
          </a:p>
          <a:p>
            <a:pPr eaLnBrk="1" hangingPunct="1"/>
            <a:r>
              <a:rPr lang="en-US" altLang="it-IT" sz="2400" dirty="0" err="1"/>
              <a:t>TimeBomb</a:t>
            </a:r>
            <a:r>
              <a:rPr lang="en-US" altLang="it-IT" sz="2400" dirty="0"/>
              <a:t> o </a:t>
            </a:r>
            <a:r>
              <a:rPr lang="en-US" altLang="it-IT" sz="2400" dirty="0" err="1"/>
              <a:t>LogicBomb</a:t>
            </a:r>
            <a:endParaRPr lang="en-US" altLang="it-IT" sz="2400" dirty="0"/>
          </a:p>
          <a:p>
            <a:pPr eaLnBrk="1" hangingPunct="1"/>
            <a:r>
              <a:rPr lang="en-US" altLang="it-IT" sz="2400" dirty="0"/>
              <a:t>Virus </a:t>
            </a:r>
            <a:r>
              <a:rPr lang="en-US" altLang="it-IT" sz="2400" dirty="0" err="1"/>
              <a:t>Combinato</a:t>
            </a:r>
            <a:endParaRPr lang="en-US" altLang="it-IT" sz="2400" dirty="0"/>
          </a:p>
          <a:p>
            <a:pPr eaLnBrk="1" hangingPunct="1"/>
            <a:endParaRPr lang="en-US" altLang="it-IT" sz="2400" dirty="0"/>
          </a:p>
        </p:txBody>
      </p:sp>
    </p:spTree>
    <p:extLst>
      <p:ext uri="{BB962C8B-B14F-4D97-AF65-F5344CB8AC3E}">
        <p14:creationId xmlns:p14="http://schemas.microsoft.com/office/powerpoint/2010/main" val="419826150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7" name="Rectangle 3">
            <a:extLst>
              <a:ext uri="{FF2B5EF4-FFF2-40B4-BE49-F238E27FC236}">
                <a16:creationId xmlns:a16="http://schemas.microsoft.com/office/drawing/2014/main" id="{0E715EDB-F6DA-4CF0-9DA6-38C88328D3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sz="4000" dirty="0"/>
              <a:t>Un </a:t>
            </a:r>
            <a:r>
              <a:rPr lang="en-US" altLang="it-IT" sz="4000" dirty="0" err="1"/>
              <a:t>problema</a:t>
            </a:r>
            <a:r>
              <a:rPr lang="en-US" altLang="it-IT" sz="4000" dirty="0"/>
              <a:t> </a:t>
            </a:r>
            <a:r>
              <a:rPr lang="en-US" altLang="it-IT" sz="4000" dirty="0" err="1"/>
              <a:t>secondario</a:t>
            </a:r>
            <a:r>
              <a:rPr lang="en-US" altLang="it-IT" sz="4000" dirty="0"/>
              <a:t>: </a:t>
            </a:r>
            <a:r>
              <a:rPr lang="en-US" altLang="it-IT" sz="4000" dirty="0" err="1"/>
              <a:t>gli</a:t>
            </a:r>
            <a:r>
              <a:rPr lang="en-US" altLang="it-IT" sz="4000" dirty="0"/>
              <a:t> Hoax</a:t>
            </a:r>
          </a:p>
        </p:txBody>
      </p:sp>
      <p:sp>
        <p:nvSpPr>
          <p:cNvPr id="190466" name="Rectangle 2">
            <a:extLst>
              <a:ext uri="{FF2B5EF4-FFF2-40B4-BE49-F238E27FC236}">
                <a16:creationId xmlns:a16="http://schemas.microsoft.com/office/drawing/2014/main" id="{7AD88B63-0188-40F6-959E-82660D4533C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5" y="994200"/>
            <a:ext cx="8613673" cy="3263400"/>
          </a:xfrm>
        </p:spPr>
        <p:txBody>
          <a:bodyPr/>
          <a:lstStyle/>
          <a:p>
            <a:pPr eaLnBrk="1" hangingPunct="1"/>
            <a:r>
              <a:rPr lang="en-US" altLang="it-IT" sz="2400" dirty="0"/>
              <a:t>Con Hoax </a:t>
            </a:r>
            <a:r>
              <a:rPr lang="en-US" altLang="it-IT" sz="2400" dirty="0" err="1"/>
              <a:t>si</a:t>
            </a:r>
            <a:r>
              <a:rPr lang="en-US" altLang="it-IT" sz="2400" dirty="0"/>
              <a:t> indica un </a:t>
            </a:r>
            <a:r>
              <a:rPr lang="en-US" altLang="it-IT" sz="2400" dirty="0" err="1"/>
              <a:t>messaggio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avvertimento</a:t>
            </a:r>
            <a:r>
              <a:rPr lang="en-US" altLang="it-IT" sz="2400" dirty="0"/>
              <a:t> per un nuovo virus/</a:t>
            </a:r>
            <a:r>
              <a:rPr lang="en-US" altLang="it-IT" sz="2400" dirty="0" err="1"/>
              <a:t>pericolo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inesistente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diffuso</a:t>
            </a:r>
            <a:r>
              <a:rPr lang="en-US" altLang="it-IT" sz="2400" dirty="0"/>
              <a:t> via e-mail/</a:t>
            </a:r>
            <a:r>
              <a:rPr lang="en-US" altLang="it-IT" sz="2400" dirty="0" err="1"/>
              <a:t>messaggio</a:t>
            </a:r>
            <a:r>
              <a:rPr lang="en-US" altLang="it-IT" sz="2400" dirty="0"/>
              <a:t> con </a:t>
            </a:r>
            <a:r>
              <a:rPr lang="en-US" altLang="it-IT" sz="2400" dirty="0" err="1"/>
              <a:t>l’invito</a:t>
            </a:r>
            <a:r>
              <a:rPr lang="en-US" altLang="it-IT" sz="2400" dirty="0"/>
              <a:t> a </a:t>
            </a:r>
            <a:r>
              <a:rPr lang="en-US" altLang="it-IT" sz="2400" dirty="0" err="1"/>
              <a:t>spedirlo</a:t>
            </a:r>
            <a:r>
              <a:rPr lang="en-US" altLang="it-IT" sz="2400" dirty="0"/>
              <a:t> a </a:t>
            </a:r>
            <a:r>
              <a:rPr lang="en-US" altLang="it-IT" sz="2400" dirty="0" err="1"/>
              <a:t>quante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più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persone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possibili</a:t>
            </a:r>
            <a:endParaRPr lang="en-US" altLang="it-IT" sz="2400" dirty="0"/>
          </a:p>
          <a:p>
            <a:pPr eaLnBrk="1" hangingPunct="1"/>
            <a:r>
              <a:rPr lang="en-US" altLang="it-IT" sz="2400" dirty="0" err="1"/>
              <a:t>Ciò</a:t>
            </a:r>
            <a:r>
              <a:rPr lang="en-US" altLang="it-IT" sz="2400" dirty="0"/>
              <a:t> genera </a:t>
            </a:r>
            <a:r>
              <a:rPr lang="en-US" altLang="it-IT" sz="2400" dirty="0" err="1"/>
              <a:t>panico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ingiustificato</a:t>
            </a:r>
            <a:r>
              <a:rPr lang="en-US" altLang="it-IT" sz="2400" dirty="0"/>
              <a:t> e, in </a:t>
            </a:r>
            <a:r>
              <a:rPr lang="en-US" altLang="it-IT" sz="2400" dirty="0" err="1"/>
              <a:t>definitiva</a:t>
            </a:r>
            <a:r>
              <a:rPr lang="en-US" altLang="it-IT" sz="2400" dirty="0"/>
              <a:t>, </a:t>
            </a:r>
            <a:r>
              <a:rPr lang="en-US" altLang="it-IT" sz="2400" dirty="0" err="1"/>
              <a:t>perdita</a:t>
            </a:r>
            <a:r>
              <a:rPr lang="en-US" altLang="it-IT" sz="2400" dirty="0"/>
              <a:t> di tempo e </a:t>
            </a:r>
            <a:r>
              <a:rPr lang="en-US" altLang="it-IT" sz="2400" dirty="0" err="1"/>
              <a:t>risorse</a:t>
            </a:r>
            <a:endParaRPr lang="en-US" altLang="it-IT" sz="2400" dirty="0"/>
          </a:p>
          <a:p>
            <a:r>
              <a:rPr lang="en-US" altLang="it-IT" sz="2400" dirty="0"/>
              <a:t>In </a:t>
            </a:r>
            <a:r>
              <a:rPr lang="en-US" altLang="it-IT" sz="2400" dirty="0" err="1"/>
              <a:t>generale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diffidare</a:t>
            </a:r>
            <a:r>
              <a:rPr lang="en-US" altLang="it-IT" sz="2400" dirty="0"/>
              <a:t> </a:t>
            </a:r>
            <a:r>
              <a:rPr lang="en-US" altLang="it-IT" sz="2400" dirty="0" err="1"/>
              <a:t>degli</a:t>
            </a:r>
            <a:r>
              <a:rPr lang="en-US" altLang="it-IT" sz="2400" dirty="0"/>
              <a:t> hoax, </a:t>
            </a:r>
            <a:r>
              <a:rPr lang="en-US" altLang="it-IT" sz="2400" dirty="0" err="1"/>
              <a:t>verificare</a:t>
            </a:r>
            <a:r>
              <a:rPr lang="en-US" altLang="it-IT" sz="2400" dirty="0"/>
              <a:t> le </a:t>
            </a:r>
            <a:r>
              <a:rPr lang="en-US" altLang="it-IT" sz="2400" dirty="0" err="1"/>
              <a:t>informazioni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presso</a:t>
            </a:r>
            <a:r>
              <a:rPr lang="en-US" altLang="it-IT" sz="2400" dirty="0"/>
              <a:t> </a:t>
            </a:r>
            <a:r>
              <a:rPr lang="en-US" altLang="it-IT" sz="2400" dirty="0" err="1"/>
              <a:t>siti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certi</a:t>
            </a:r>
            <a:endParaRPr lang="en-US" altLang="it-IT" sz="2400" dirty="0"/>
          </a:p>
          <a:p>
            <a:pPr eaLnBrk="1" hangingPunct="1"/>
            <a:endParaRPr lang="en-US" altLang="it-IT" sz="2400" dirty="0"/>
          </a:p>
          <a:p>
            <a:pPr eaLnBrk="1" hangingPunct="1"/>
            <a:endParaRPr lang="en-US" altLang="it-IT" sz="2400" dirty="0"/>
          </a:p>
        </p:txBody>
      </p:sp>
    </p:spTree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>
            <a:extLst>
              <a:ext uri="{FF2B5EF4-FFF2-40B4-BE49-F238E27FC236}">
                <a16:creationId xmlns:a16="http://schemas.microsoft.com/office/drawing/2014/main" id="{DF19059D-F47D-42E0-A4D8-D5D0FB52FE4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856" y="-1"/>
            <a:ext cx="8613672" cy="1143077"/>
          </a:xfrm>
        </p:spPr>
        <p:txBody>
          <a:bodyPr/>
          <a:lstStyle/>
          <a:p>
            <a:pPr eaLnBrk="1" hangingPunct="1"/>
            <a:r>
              <a:rPr lang="en-US" altLang="it-IT" dirty="0"/>
              <a:t>Virus new generation:</a:t>
            </a:r>
            <a:br>
              <a:rPr lang="en-US" altLang="it-IT" dirty="0"/>
            </a:br>
            <a:r>
              <a:rPr lang="en-US" altLang="it-IT" dirty="0">
                <a:solidFill>
                  <a:srgbClr val="FF0000"/>
                </a:solidFill>
              </a:rPr>
              <a:t>Ransomware</a:t>
            </a:r>
          </a:p>
        </p:txBody>
      </p:sp>
      <p:sp>
        <p:nvSpPr>
          <p:cNvPr id="188418" name="Rectangle 2">
            <a:extLst>
              <a:ext uri="{FF2B5EF4-FFF2-40B4-BE49-F238E27FC236}">
                <a16:creationId xmlns:a16="http://schemas.microsoft.com/office/drawing/2014/main" id="{41C79EA3-F0C2-4273-99A8-C38CBE401FE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sz="2400" dirty="0"/>
              <a:t>Il ransomware rappresenta una «relativamente nuova» categoria di virus</a:t>
            </a:r>
          </a:p>
          <a:p>
            <a:pPr eaLnBrk="1" hangingPunct="1"/>
            <a:r>
              <a:rPr lang="it-IT" altLang="it-IT" sz="2400" dirty="0"/>
              <a:t>E’ un tipo di malware che limita l’accesso ad un dispositivo IT o ai dati in esso contenuti, chiedendo un riscatto per liberarlo</a:t>
            </a:r>
          </a:p>
          <a:p>
            <a:pPr eaLnBrk="1" hangingPunct="1"/>
            <a:r>
              <a:rPr lang="it-IT" altLang="it-IT" sz="2400" dirty="0"/>
              <a:t>La forma più diffusa sono i virus cripto-</a:t>
            </a:r>
            <a:r>
              <a:rPr lang="it-IT" altLang="it-IT" sz="2400" dirty="0" err="1"/>
              <a:t>locker</a:t>
            </a:r>
            <a:r>
              <a:rPr lang="it-IT" altLang="it-IT" sz="2400" dirty="0"/>
              <a:t>, che cifrano i file dei computer invasi chiedendo un riscatto per restituirli nella forma originale</a:t>
            </a:r>
          </a:p>
          <a:p>
            <a:pPr eaLnBrk="1" hangingPunct="1"/>
            <a:endParaRPr lang="en-US" altLang="it-IT" sz="2400" dirty="0"/>
          </a:p>
          <a:p>
            <a:pPr eaLnBrk="1" hangingPunct="1"/>
            <a:endParaRPr lang="en-US" altLang="it-IT" sz="2400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5181" y="0"/>
            <a:ext cx="8623005" cy="125464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dirty="0" err="1"/>
              <a:t>Definizione</a:t>
            </a:r>
            <a:r>
              <a:rPr lang="en-GB" altLang="it-IT" dirty="0"/>
              <a:t> ISACA di </a:t>
            </a:r>
            <a:r>
              <a:rPr lang="en-GB" altLang="it-IT" dirty="0" err="1"/>
              <a:t>CyberSecurity</a:t>
            </a:r>
            <a:endParaRPr lang="en-GB" altLang="it-IT" dirty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181" y="1337659"/>
            <a:ext cx="7221944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114300" indent="0">
              <a:buNone/>
            </a:pPr>
            <a:r>
              <a:rPr lang="it-IT" sz="2400" dirty="0"/>
              <a:t>La protezione del patrimonio informativo attraverso </a:t>
            </a:r>
          </a:p>
          <a:p>
            <a:r>
              <a:rPr lang="it-IT" sz="2400" dirty="0"/>
              <a:t>l’affrontare le minacce alle informazioni </a:t>
            </a:r>
          </a:p>
          <a:p>
            <a:r>
              <a:rPr lang="it-IT" sz="2400" dirty="0"/>
              <a:t>elaborate, archiviate e trasportate </a:t>
            </a:r>
          </a:p>
          <a:p>
            <a:r>
              <a:rPr lang="it-IT" sz="2400" dirty="0"/>
              <a:t>da sistemi di informazione interconnessi tra loro in rete.</a:t>
            </a:r>
            <a:endParaRPr lang="en-GB" altLang="it-IT" sz="2400" dirty="0">
              <a:cs typeface="Times New Roman" pitchFamily="18" charset="0"/>
            </a:endParaRPr>
          </a:p>
          <a:p>
            <a:pPr marL="250031" indent="-250031" defTabSz="336947">
              <a:tabLst>
                <a:tab pos="334566" algn="l"/>
                <a:tab pos="671513" algn="l"/>
                <a:tab pos="1008460" algn="l"/>
                <a:tab pos="1345406" algn="l"/>
                <a:tab pos="1682354" algn="l"/>
                <a:tab pos="2019300" algn="l"/>
                <a:tab pos="2356247" algn="l"/>
                <a:tab pos="2693194" algn="l"/>
                <a:tab pos="3030141" algn="l"/>
                <a:tab pos="3367088" algn="l"/>
                <a:tab pos="3704035" algn="l"/>
                <a:tab pos="4040981" algn="l"/>
                <a:tab pos="4377929" algn="l"/>
                <a:tab pos="4714875" algn="l"/>
                <a:tab pos="5051822" algn="l"/>
                <a:tab pos="5388769" algn="l"/>
                <a:tab pos="5725716" algn="l"/>
                <a:tab pos="6062663" algn="l"/>
                <a:tab pos="6399610" algn="l"/>
                <a:tab pos="6736556" algn="l"/>
              </a:tabLst>
            </a:pPr>
            <a:endParaRPr lang="en-GB" altLang="it-IT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33272371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63" name="Rectangle 3">
            <a:extLst>
              <a:ext uri="{FF2B5EF4-FFF2-40B4-BE49-F238E27FC236}">
                <a16:creationId xmlns:a16="http://schemas.microsoft.com/office/drawing/2014/main" id="{4FDF9109-0E69-441E-AB1E-2ABBD870B90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4855" y="148877"/>
            <a:ext cx="8613672" cy="994200"/>
          </a:xfrm>
        </p:spPr>
        <p:txBody>
          <a:bodyPr/>
          <a:lstStyle/>
          <a:p>
            <a:pPr eaLnBrk="1" hangingPunct="1"/>
            <a:r>
              <a:rPr lang="en-US" altLang="it-IT" dirty="0"/>
              <a:t>Un Virus antico </a:t>
            </a:r>
            <a:r>
              <a:rPr lang="en-US" altLang="it-IT" dirty="0" err="1"/>
              <a:t>potente</a:t>
            </a:r>
            <a:r>
              <a:rPr lang="en-US" altLang="it-IT" dirty="0"/>
              <a:t>: </a:t>
            </a:r>
            <a:r>
              <a:rPr lang="en-US" altLang="it-IT" dirty="0" err="1">
                <a:solidFill>
                  <a:srgbClr val="FF0000"/>
                </a:solidFill>
              </a:rPr>
              <a:t>Nimda</a:t>
            </a:r>
            <a:r>
              <a:rPr lang="en-US" altLang="it-IT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94562" name="Rectangle 2">
            <a:extLst>
              <a:ext uri="{FF2B5EF4-FFF2-40B4-BE49-F238E27FC236}">
                <a16:creationId xmlns:a16="http://schemas.microsoft.com/office/drawing/2014/main" id="{9CB3D230-1B46-4776-97AA-F3F910B385B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it-IT" sz="2400" dirty="0" err="1"/>
              <a:t>Combinazione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MacroVirus</a:t>
            </a:r>
            <a:r>
              <a:rPr lang="en-US" altLang="it-IT" sz="2400" dirty="0"/>
              <a:t> e Virus EXE</a:t>
            </a:r>
          </a:p>
          <a:p>
            <a:pPr eaLnBrk="1" hangingPunct="1"/>
            <a:r>
              <a:rPr lang="en-US" altLang="it-IT" sz="2400" dirty="0" err="1"/>
              <a:t>Usa</a:t>
            </a:r>
            <a:r>
              <a:rPr lang="en-US" altLang="it-IT" sz="2400" dirty="0"/>
              <a:t> </a:t>
            </a:r>
            <a:r>
              <a:rPr lang="en-US" altLang="it-IT" sz="2400" dirty="0" err="1"/>
              <a:t>diversi</a:t>
            </a:r>
            <a:r>
              <a:rPr lang="en-US" altLang="it-IT" sz="2400" dirty="0"/>
              <a:t> </a:t>
            </a:r>
            <a:r>
              <a:rPr lang="en-US" altLang="it-IT" sz="2400" dirty="0" err="1"/>
              <a:t>meccanismi</a:t>
            </a:r>
            <a:r>
              <a:rPr lang="en-US" altLang="it-IT" sz="2400" dirty="0"/>
              <a:t> di </a:t>
            </a:r>
            <a:r>
              <a:rPr lang="en-US" altLang="it-IT" sz="2400" dirty="0" err="1"/>
              <a:t>propagazione</a:t>
            </a:r>
            <a:r>
              <a:rPr lang="en-US" altLang="it-IT" sz="2400" dirty="0"/>
              <a:t>:</a:t>
            </a:r>
          </a:p>
          <a:p>
            <a:pPr lvl="1" eaLnBrk="1" hangingPunct="1"/>
            <a:r>
              <a:rPr lang="en-US" altLang="it-IT" dirty="0">
                <a:latin typeface="Play" panose="020B0604020202020204" charset="0"/>
              </a:rPr>
              <a:t>Web Upload</a:t>
            </a:r>
          </a:p>
          <a:p>
            <a:pPr lvl="1" eaLnBrk="1" hangingPunct="1"/>
            <a:r>
              <a:rPr lang="en-US" altLang="it-IT" dirty="0">
                <a:latin typeface="Play" panose="020B0604020202020204" charset="0"/>
              </a:rPr>
              <a:t>E-Mail</a:t>
            </a:r>
          </a:p>
          <a:p>
            <a:pPr lvl="1" eaLnBrk="1" hangingPunct="1"/>
            <a:r>
              <a:rPr lang="en-US" altLang="it-IT" dirty="0" err="1">
                <a:latin typeface="Play" panose="020B0604020202020204" charset="0"/>
              </a:rPr>
              <a:t>Condivisione</a:t>
            </a:r>
            <a:r>
              <a:rPr lang="en-US" altLang="it-IT" dirty="0">
                <a:latin typeface="Play" panose="020B0604020202020204" charset="0"/>
              </a:rPr>
              <a:t> </a:t>
            </a:r>
            <a:r>
              <a:rPr lang="en-US" altLang="it-IT" dirty="0" err="1">
                <a:latin typeface="Play" panose="020B0604020202020204" charset="0"/>
              </a:rPr>
              <a:t>dischi</a:t>
            </a:r>
            <a:r>
              <a:rPr lang="en-US" altLang="it-IT" dirty="0">
                <a:latin typeface="Play" panose="020B0604020202020204" charset="0"/>
              </a:rPr>
              <a:t> (se </a:t>
            </a:r>
            <a:r>
              <a:rPr lang="en-US" altLang="it-IT" dirty="0" err="1">
                <a:latin typeface="Play" panose="020B0604020202020204" charset="0"/>
              </a:rPr>
              <a:t>può</a:t>
            </a:r>
            <a:r>
              <a:rPr lang="en-US" altLang="it-IT" dirty="0">
                <a:latin typeface="Play" panose="020B0604020202020204" charset="0"/>
              </a:rPr>
              <a:t> le </a:t>
            </a:r>
            <a:r>
              <a:rPr lang="en-US" altLang="it-IT" dirty="0" err="1">
                <a:latin typeface="Play" panose="020B0604020202020204" charset="0"/>
              </a:rPr>
              <a:t>crea</a:t>
            </a:r>
            <a:r>
              <a:rPr lang="en-US" altLang="it-IT" dirty="0">
                <a:latin typeface="Play" panose="020B0604020202020204" charset="0"/>
              </a:rPr>
              <a:t>)</a:t>
            </a:r>
          </a:p>
          <a:p>
            <a:pPr lvl="1" eaLnBrk="1" hangingPunct="1"/>
            <a:r>
              <a:rPr lang="en-US" altLang="it-IT" dirty="0" err="1">
                <a:latin typeface="Play" panose="020B0604020202020204" charset="0"/>
              </a:rPr>
              <a:t>Infezione</a:t>
            </a:r>
            <a:r>
              <a:rPr lang="en-US" altLang="it-IT" dirty="0">
                <a:latin typeface="Play" panose="020B0604020202020204" charset="0"/>
              </a:rPr>
              <a:t> di file di Office</a:t>
            </a:r>
          </a:p>
          <a:p>
            <a:pPr lvl="1" eaLnBrk="1" hangingPunct="1"/>
            <a:r>
              <a:rPr lang="en-US" altLang="it-IT" dirty="0" err="1">
                <a:latin typeface="Play" panose="020B0604020202020204" charset="0"/>
              </a:rPr>
              <a:t>Creazione</a:t>
            </a:r>
            <a:r>
              <a:rPr lang="en-US" altLang="it-IT" dirty="0">
                <a:latin typeface="Play" panose="020B0604020202020204" charset="0"/>
              </a:rPr>
              <a:t> file </a:t>
            </a:r>
            <a:r>
              <a:rPr lang="en-US" altLang="it-IT" dirty="0" err="1">
                <a:latin typeface="Play" panose="020B0604020202020204" charset="0"/>
              </a:rPr>
              <a:t>infetti</a:t>
            </a:r>
            <a:endParaRPr lang="en-US" altLang="it-IT" dirty="0">
              <a:latin typeface="Play" panose="020B0604020202020204" charset="0"/>
            </a:endParaRPr>
          </a:p>
          <a:p>
            <a:r>
              <a:rPr lang="en-US" altLang="it-IT" dirty="0"/>
              <a:t>I ransomware </a:t>
            </a:r>
            <a:r>
              <a:rPr lang="en-US" altLang="it-IT" dirty="0" err="1"/>
              <a:t>odierni</a:t>
            </a:r>
            <a:r>
              <a:rPr lang="en-US" altLang="it-IT" dirty="0"/>
              <a:t> </a:t>
            </a:r>
            <a:r>
              <a:rPr lang="en-US" altLang="it-IT" dirty="0" err="1"/>
              <a:t>spesso</a:t>
            </a:r>
            <a:r>
              <a:rPr lang="en-US" altLang="it-IT" dirty="0"/>
              <a:t> </a:t>
            </a:r>
            <a:r>
              <a:rPr lang="en-US" altLang="it-IT" dirty="0" err="1"/>
              <a:t>sono</a:t>
            </a:r>
            <a:r>
              <a:rPr lang="en-US" altLang="it-IT" dirty="0"/>
              <a:t> </a:t>
            </a:r>
            <a:r>
              <a:rPr lang="en-US" altLang="it-IT" dirty="0" err="1"/>
              <a:t>peggio</a:t>
            </a:r>
            <a:r>
              <a:rPr lang="en-US" altLang="it-IT" dirty="0"/>
              <a:t>…</a:t>
            </a:r>
            <a:endParaRPr lang="en-US" altLang="it-IT" dirty="0">
              <a:latin typeface="Play" panose="020B0604020202020204" charset="0"/>
            </a:endParaRPr>
          </a:p>
          <a:p>
            <a:pPr eaLnBrk="1" hangingPunct="1"/>
            <a:endParaRPr lang="en-US" altLang="it-IT" sz="2400" dirty="0"/>
          </a:p>
          <a:p>
            <a:pPr eaLnBrk="1" hangingPunct="1"/>
            <a:endParaRPr lang="en-US" altLang="it-IT" sz="2400" dirty="0"/>
          </a:p>
        </p:txBody>
      </p:sp>
    </p:spTree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>
            <a:extLst>
              <a:ext uri="{FF2B5EF4-FFF2-40B4-BE49-F238E27FC236}">
                <a16:creationId xmlns:a16="http://schemas.microsoft.com/office/drawing/2014/main" id="{4F61A3FF-A706-4E34-B74C-336AEB3DAF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GB" altLang="it-IT" sz="3600" dirty="0" err="1"/>
              <a:t>Sicurezza</a:t>
            </a:r>
            <a:r>
              <a:rPr lang="en-GB" altLang="it-IT" sz="3600" dirty="0"/>
              <a:t> rispetto ad </a:t>
            </a:r>
            <a:r>
              <a:rPr lang="en-GB" altLang="it-IT" sz="3600" dirty="0" err="1"/>
              <a:t>eventi</a:t>
            </a:r>
            <a:r>
              <a:rPr lang="en-GB" altLang="it-IT" sz="3600" dirty="0"/>
              <a:t> fortuiti</a:t>
            </a:r>
          </a:p>
        </p:txBody>
      </p:sp>
      <p:sp>
        <p:nvSpPr>
          <p:cNvPr id="43011" name="Rectangle 3">
            <a:extLst>
              <a:ext uri="{FF2B5EF4-FFF2-40B4-BE49-F238E27FC236}">
                <a16:creationId xmlns:a16="http://schemas.microsoft.com/office/drawing/2014/main" id="{A2AD1D39-CE31-41B0-AF2F-912ABC10699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/>
          <a:lstStyle/>
          <a:p>
            <a:pPr algn="just"/>
            <a:r>
              <a:rPr lang="it-IT" altLang="it-IT" sz="2400" dirty="0">
                <a:cs typeface="Times New Roman" panose="02020603050405020304" pitchFamily="18" charset="0"/>
              </a:rPr>
              <a:t>Garantire la sicurezza rispetto ad eventi fortuiti (rotture, guasti, corti circuiti, disastri naturali…) significa </a:t>
            </a:r>
          </a:p>
          <a:p>
            <a:pPr algn="just"/>
            <a:r>
              <a:rPr lang="it-IT" altLang="it-IT" sz="2400" dirty="0">
                <a:cs typeface="Times New Roman" panose="02020603050405020304" pitchFamily="18" charset="0"/>
              </a:rPr>
              <a:t>Definire ed applicare le tecniche di salvaguardia dei dati </a:t>
            </a:r>
          </a:p>
          <a:p>
            <a:pPr algn="just"/>
            <a:r>
              <a:rPr lang="it-IT" altLang="it-IT" sz="2400" dirty="0">
                <a:cs typeface="Times New Roman" panose="02020603050405020304" pitchFamily="18" charset="0"/>
              </a:rPr>
              <a:t>che li difendono da guasti tecnici accidentali o danneggiamenti fisici subiti dai sistemi</a:t>
            </a:r>
            <a:endParaRPr lang="en-GB" altLang="it-IT" sz="2400" dirty="0"/>
          </a:p>
          <a:p>
            <a:pPr eaLnBrk="1" hangingPunct="1"/>
            <a:endParaRPr lang="en-GB" altLang="it-IT" sz="2400" dirty="0"/>
          </a:p>
        </p:txBody>
      </p:sp>
    </p:spTree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xfrm>
            <a:off x="242668" y="0"/>
            <a:ext cx="8752604" cy="800100"/>
          </a:xfr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866" tIns="33338" rIns="67866" bIns="33338" rtlCol="0" anchor="ctr" anchorCtr="0">
            <a:normAutofit/>
          </a:bodyPr>
          <a:lstStyle/>
          <a:p>
            <a:r>
              <a:rPr lang="en-GB" altLang="it-IT" sz="3000" dirty="0">
                <a:latin typeface="Play" panose="020B0604020202020204"/>
              </a:rPr>
              <a:t>Il cloud è sempre </a:t>
            </a:r>
            <a:r>
              <a:rPr lang="en-GB" altLang="it-IT" sz="3000" dirty="0" err="1">
                <a:latin typeface="Play" panose="020B0604020202020204"/>
              </a:rPr>
              <a:t>sicuro</a:t>
            </a:r>
            <a:r>
              <a:rPr lang="en-GB" altLang="it-IT" sz="3000" dirty="0">
                <a:latin typeface="Play" panose="020B0604020202020204"/>
              </a:rPr>
              <a:t>?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A76D4BCB-321C-4A8E-95B0-3CAB9DC1BCC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24415" y="629569"/>
            <a:ext cx="7418053" cy="3884363"/>
          </a:xfrm>
          <a:prstGeom prst="rect">
            <a:avLst/>
          </a:prstGeom>
        </p:spPr>
      </p:pic>
      <p:sp>
        <p:nvSpPr>
          <p:cNvPr id="7" name="Text Box 46">
            <a:extLst>
              <a:ext uri="{FF2B5EF4-FFF2-40B4-BE49-F238E27FC236}">
                <a16:creationId xmlns:a16="http://schemas.microsoft.com/office/drawing/2014/main" id="{A949454D-04A8-4B3C-B546-CAE148FC445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2100" y="4610670"/>
            <a:ext cx="1600200" cy="1824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7770" tIns="33210" rIns="67770" bIns="33210">
            <a:spAutoFit/>
          </a:bodyPr>
          <a:lstStyle>
            <a:lvl1pPr marL="339725" indent="-339725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tabLst>
                <a:tab pos="339725" algn="l"/>
                <a:tab pos="1254125" algn="l"/>
                <a:tab pos="2168525" algn="l"/>
                <a:tab pos="3082925" algn="l"/>
                <a:tab pos="3997325" algn="l"/>
                <a:tab pos="4911725" algn="l"/>
                <a:tab pos="5826125" algn="l"/>
                <a:tab pos="6740525" algn="l"/>
                <a:tab pos="7654925" algn="l"/>
                <a:tab pos="8569325" algn="l"/>
                <a:tab pos="9483725" algn="l"/>
                <a:tab pos="10398125" algn="l"/>
              </a:tabLst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just">
              <a:spcBef>
                <a:spcPts val="525"/>
              </a:spcBef>
              <a:buNone/>
            </a:pPr>
            <a:r>
              <a:rPr lang="en-GB" altLang="it-IT" sz="750" dirty="0">
                <a:cs typeface="Times New Roman" panose="02020603050405020304" pitchFamily="18" charset="0"/>
              </a:rPr>
              <a:t>Fonte: wired.it</a:t>
            </a:r>
          </a:p>
        </p:txBody>
      </p:sp>
    </p:spTree>
    <p:extLst>
      <p:ext uri="{BB962C8B-B14F-4D97-AF65-F5344CB8AC3E}">
        <p14:creationId xmlns:p14="http://schemas.microsoft.com/office/powerpoint/2010/main" val="2089139891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3" name="Rectangle 3">
            <a:extLst>
              <a:ext uri="{FF2B5EF4-FFF2-40B4-BE49-F238E27FC236}">
                <a16:creationId xmlns:a16="http://schemas.microsoft.com/office/drawing/2014/main" id="{9FB1E8EC-D78C-4EBC-B400-009D41F4D8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/>
              <a:t>Social engineering</a:t>
            </a:r>
          </a:p>
        </p:txBody>
      </p:sp>
      <p:sp>
        <p:nvSpPr>
          <p:cNvPr id="204802" name="Rectangle 2">
            <a:extLst>
              <a:ext uri="{FF2B5EF4-FFF2-40B4-BE49-F238E27FC236}">
                <a16:creationId xmlns:a16="http://schemas.microsoft.com/office/drawing/2014/main" id="{220F95A3-095B-4897-81EF-826E93FE3D9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altLang="it-IT"/>
              <a:t>L'ingegneria sociale (dall'inglese social engineering) è lo </a:t>
            </a:r>
            <a:r>
              <a:rPr lang="it-IT" altLang="it-IT" b="1"/>
              <a:t>studio del comportamento individuale di una persona al fine di carpire informazioni utili per un attacco informatico</a:t>
            </a:r>
            <a:r>
              <a:rPr lang="it-IT" altLang="it-IT"/>
              <a:t>.</a:t>
            </a:r>
            <a:endParaRPr lang="it-IT" altLang="it-IT" b="1"/>
          </a:p>
          <a:p>
            <a:endParaRPr lang="en-US" altLang="it-IT"/>
          </a:p>
        </p:txBody>
      </p:sp>
    </p:spTree>
    <p:extLst>
      <p:ext uri="{BB962C8B-B14F-4D97-AF65-F5344CB8AC3E}">
        <p14:creationId xmlns:p14="http://schemas.microsoft.com/office/powerpoint/2010/main" val="38614502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875" name="Rectangle 3">
            <a:extLst>
              <a:ext uri="{FF2B5EF4-FFF2-40B4-BE49-F238E27FC236}">
                <a16:creationId xmlns:a16="http://schemas.microsoft.com/office/drawing/2014/main" id="{FF4EA4F8-DEB6-45B1-A4A8-A5E3A5BCA0F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it-IT"/>
              <a:t>Tecniche di Social Engineering</a:t>
            </a:r>
          </a:p>
        </p:txBody>
      </p:sp>
      <p:sp>
        <p:nvSpPr>
          <p:cNvPr id="207874" name="Rectangle 2">
            <a:extLst>
              <a:ext uri="{FF2B5EF4-FFF2-40B4-BE49-F238E27FC236}">
                <a16:creationId xmlns:a16="http://schemas.microsoft.com/office/drawing/2014/main" id="{DD5DCD75-41EC-4C27-8E81-6F0E2C52BE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28650" y="1156568"/>
            <a:ext cx="7886700" cy="3263400"/>
          </a:xfrm>
        </p:spPr>
        <p:txBody>
          <a:bodyPr/>
          <a:lstStyle/>
          <a:p>
            <a:r>
              <a:rPr lang="it-IT" altLang="it-IT" dirty="0"/>
              <a:t>Autorevolezza</a:t>
            </a:r>
          </a:p>
          <a:p>
            <a:r>
              <a:rPr lang="it-IT" altLang="it-IT" dirty="0"/>
              <a:t>Colpa</a:t>
            </a:r>
          </a:p>
          <a:p>
            <a:r>
              <a:rPr lang="it-IT" altLang="it-IT" dirty="0"/>
              <a:t>Panico</a:t>
            </a:r>
          </a:p>
          <a:p>
            <a:r>
              <a:rPr lang="it-IT" altLang="it-IT" dirty="0"/>
              <a:t>Ignoranza</a:t>
            </a:r>
          </a:p>
          <a:p>
            <a:r>
              <a:rPr lang="it-IT" altLang="it-IT" dirty="0"/>
              <a:t>Desiderio</a:t>
            </a:r>
          </a:p>
          <a:p>
            <a:r>
              <a:rPr lang="it-IT" altLang="it-IT" dirty="0"/>
              <a:t>Avidità</a:t>
            </a:r>
          </a:p>
          <a:p>
            <a:r>
              <a:rPr lang="it-IT" altLang="it-IT" dirty="0"/>
              <a:t>Buoni sentimenti (nei due sensi)</a:t>
            </a:r>
          </a:p>
        </p:txBody>
      </p:sp>
    </p:spTree>
    <p:extLst>
      <p:ext uri="{BB962C8B-B14F-4D97-AF65-F5344CB8AC3E}">
        <p14:creationId xmlns:p14="http://schemas.microsoft.com/office/powerpoint/2010/main" val="2086667189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Pirateria informatica a inizio 2021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4962506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>
                <a:latin typeface="Play" panose="020B0604020202020204"/>
              </a:rPr>
              <a:t>La </a:t>
            </a:r>
            <a:r>
              <a:rPr lang="en-GB" altLang="it-IT" sz="3000" dirty="0" err="1">
                <a:latin typeface="Play" panose="020B0604020202020204"/>
              </a:rPr>
              <a:t>crescita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degli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attacchi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tra</a:t>
            </a:r>
            <a:r>
              <a:rPr lang="en-GB" altLang="it-IT" sz="3000" dirty="0">
                <a:latin typeface="Play" panose="020B0604020202020204"/>
              </a:rPr>
              <a:t> 2017 e 2020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755FE9C6-2579-4E73-9470-FF8882B98A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71136" y="856498"/>
            <a:ext cx="6256605" cy="39092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44014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>
                <a:latin typeface="Play" panose="020B0604020202020204"/>
              </a:rPr>
              <a:t>I numeri </a:t>
            </a:r>
            <a:r>
              <a:rPr lang="en-GB" altLang="it-IT" sz="3000" dirty="0" err="1">
                <a:latin typeface="Play" panose="020B0604020202020204"/>
              </a:rPr>
              <a:t>degli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attacchi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nel</a:t>
            </a:r>
            <a:r>
              <a:rPr lang="en-GB" altLang="it-IT" sz="3000" dirty="0">
                <a:latin typeface="Play" panose="020B0604020202020204"/>
              </a:rPr>
              <a:t> 2020</a:t>
            </a:r>
          </a:p>
        </p:txBody>
      </p:sp>
      <p:pic>
        <p:nvPicPr>
          <p:cNvPr id="6" name="Immagine 5">
            <a:extLst>
              <a:ext uri="{FF2B5EF4-FFF2-40B4-BE49-F238E27FC236}">
                <a16:creationId xmlns:a16="http://schemas.microsoft.com/office/drawing/2014/main" id="{09C61457-9F9C-489C-B448-81D67C15BB7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018" y="856498"/>
            <a:ext cx="6773594" cy="3792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109229"/>
      </p:ext>
    </p:extLst>
  </p:cSld>
  <p:clrMapOvr>
    <a:masterClrMapping/>
  </p:clrMapOvr>
  <p:transition/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>
                <a:latin typeface="Play" panose="020B0604020202020204"/>
              </a:rPr>
              <a:t>Chi </a:t>
            </a:r>
            <a:r>
              <a:rPr lang="en-GB" altLang="it-IT" sz="3000" dirty="0" err="1">
                <a:latin typeface="Play" panose="020B0604020202020204"/>
              </a:rPr>
              <a:t>sono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gli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attaccanti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nel</a:t>
            </a:r>
            <a:r>
              <a:rPr lang="en-GB" altLang="it-IT" sz="3000" dirty="0">
                <a:latin typeface="Play" panose="020B0604020202020204"/>
              </a:rPr>
              <a:t> 2020?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D7A4144C-DAAD-4C30-873F-E6B81FF7F51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8653" y="1126405"/>
            <a:ext cx="7937091" cy="31466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9913523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>
                <a:latin typeface="Play" panose="020B0604020202020204"/>
              </a:rPr>
              <a:t>Chi </a:t>
            </a:r>
            <a:r>
              <a:rPr lang="en-GB" altLang="it-IT" sz="3000" dirty="0" err="1">
                <a:latin typeface="Play" panose="020B0604020202020204"/>
              </a:rPr>
              <a:t>sono</a:t>
            </a:r>
            <a:r>
              <a:rPr lang="en-GB" altLang="it-IT" sz="3000" dirty="0">
                <a:latin typeface="Play" panose="020B0604020202020204"/>
              </a:rPr>
              <a:t> le </a:t>
            </a:r>
            <a:r>
              <a:rPr lang="en-GB" altLang="it-IT" sz="3000" dirty="0" err="1">
                <a:latin typeface="Play" panose="020B0604020202020204"/>
              </a:rPr>
              <a:t>vittime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nel</a:t>
            </a:r>
            <a:r>
              <a:rPr lang="en-GB" altLang="it-IT" sz="3000" dirty="0">
                <a:latin typeface="Play" panose="020B0604020202020204"/>
              </a:rPr>
              <a:t> 2020?</a:t>
            </a:r>
          </a:p>
        </p:txBody>
      </p:sp>
      <p:pic>
        <p:nvPicPr>
          <p:cNvPr id="4" name="Immagine 3">
            <a:extLst>
              <a:ext uri="{FF2B5EF4-FFF2-40B4-BE49-F238E27FC236}">
                <a16:creationId xmlns:a16="http://schemas.microsoft.com/office/drawing/2014/main" id="{BE10397C-BB73-4F0B-B761-96DFBD8A0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856498"/>
            <a:ext cx="7244316" cy="36745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6091692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55180" y="-1"/>
            <a:ext cx="7231470" cy="131843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dirty="0" err="1"/>
              <a:t>Definizione</a:t>
            </a:r>
            <a:r>
              <a:rPr lang="en-GB" altLang="it-IT" dirty="0"/>
              <a:t> </a:t>
            </a:r>
            <a:r>
              <a:rPr lang="en-GB" altLang="it-IT" dirty="0" err="1"/>
              <a:t>alternativa</a:t>
            </a:r>
            <a:r>
              <a:rPr lang="en-GB" altLang="it-IT" dirty="0"/>
              <a:t> di </a:t>
            </a:r>
            <a:r>
              <a:rPr lang="en-GB" altLang="it-IT" dirty="0" err="1"/>
              <a:t>CyberSecurity</a:t>
            </a:r>
            <a:endParaRPr lang="en-GB" altLang="it-IT" dirty="0"/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60497" y="1475882"/>
            <a:ext cx="8623005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114300" indent="0">
              <a:buNone/>
            </a:pPr>
            <a:r>
              <a:rPr lang="it-IT" sz="2400" dirty="0"/>
              <a:t>L’attività di prevenzione della propagazione di problemi nei sistemi ICT, dovuti </a:t>
            </a:r>
          </a:p>
          <a:p>
            <a:pPr marL="114300" indent="0">
              <a:buNone/>
            </a:pPr>
            <a:r>
              <a:rPr lang="it-IT" sz="2400" dirty="0"/>
              <a:t>sia ad </a:t>
            </a:r>
            <a:r>
              <a:rPr lang="it-IT" sz="2400" b="1" dirty="0"/>
              <a:t>atti deliberati</a:t>
            </a:r>
            <a:r>
              <a:rPr lang="it-IT" sz="2400" dirty="0"/>
              <a:t>, </a:t>
            </a:r>
          </a:p>
          <a:p>
            <a:pPr marL="114300" indent="0">
              <a:buNone/>
            </a:pPr>
            <a:r>
              <a:rPr lang="it-IT" sz="2400" dirty="0"/>
              <a:t>sia ad </a:t>
            </a:r>
            <a:r>
              <a:rPr lang="it-IT" sz="2400" b="1" dirty="0"/>
              <a:t>eventi casuali</a:t>
            </a:r>
            <a:r>
              <a:rPr lang="it-IT" sz="2400" dirty="0"/>
              <a:t>, </a:t>
            </a:r>
          </a:p>
          <a:p>
            <a:pPr marL="114300" indent="0">
              <a:buNone/>
            </a:pPr>
            <a:r>
              <a:rPr lang="it-IT" sz="2400" dirty="0"/>
              <a:t>sia ad </a:t>
            </a:r>
            <a:r>
              <a:rPr lang="it-IT" sz="2400" b="1" dirty="0"/>
              <a:t>altri apparati</a:t>
            </a:r>
            <a:r>
              <a:rPr lang="it-IT" sz="2400" dirty="0"/>
              <a:t> </a:t>
            </a:r>
            <a:r>
              <a:rPr lang="it-IT" sz="2400" i="1" dirty="0"/>
              <a:t>connessi ai sistemi ICT soggetti ai problemi</a:t>
            </a:r>
            <a:r>
              <a:rPr lang="it-IT" sz="2400" dirty="0"/>
              <a:t>. </a:t>
            </a:r>
            <a:endParaRPr lang="en-GB" altLang="it-IT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4636543"/>
      </p:ext>
    </p:extLst>
  </p:cSld>
  <p:clrMapOvr>
    <a:masterClrMapping/>
  </p:clrMapOvr>
  <p:transition/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7082" y="0"/>
            <a:ext cx="8273765" cy="85649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rm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000" dirty="0" err="1">
                <a:latin typeface="Play" panose="020B0604020202020204"/>
              </a:rPr>
              <a:t>Quali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sono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gli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attacchi</a:t>
            </a:r>
            <a:r>
              <a:rPr lang="en-GB" altLang="it-IT" sz="3000" dirty="0">
                <a:latin typeface="Play" panose="020B0604020202020204"/>
              </a:rPr>
              <a:t> </a:t>
            </a:r>
            <a:r>
              <a:rPr lang="en-GB" altLang="it-IT" sz="3000" dirty="0" err="1">
                <a:latin typeface="Play" panose="020B0604020202020204"/>
              </a:rPr>
              <a:t>nel</a:t>
            </a:r>
            <a:r>
              <a:rPr lang="en-GB" altLang="it-IT" sz="3000" dirty="0">
                <a:latin typeface="Play" panose="020B0604020202020204"/>
              </a:rPr>
              <a:t> 2020?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7197F601-69FA-4FBF-8E30-AC67C01DDA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7082" y="657944"/>
            <a:ext cx="7026853" cy="4006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5444351"/>
      </p:ext>
    </p:extLst>
  </p:cSld>
  <p:clrMapOvr>
    <a:masterClrMapping/>
  </p:clrMapOvr>
  <p:transition/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Play" panose="020B0604020202020204" charset="0"/>
              </a:rPr>
              <a:t>Misure di sicurezza per </a:t>
            </a:r>
            <a:br>
              <a:rPr lang="it-IT" dirty="0">
                <a:latin typeface="Play" panose="020B0604020202020204" charset="0"/>
              </a:rPr>
            </a:br>
            <a:r>
              <a:rPr lang="it-IT" dirty="0">
                <a:latin typeface="Play" panose="020B0604020202020204" charset="0"/>
              </a:rPr>
              <a:t>dati cartacei</a:t>
            </a:r>
          </a:p>
        </p:txBody>
      </p:sp>
      <p:sp>
        <p:nvSpPr>
          <p:cNvPr id="6" name="Segnaposto testo 5">
            <a:extLst>
              <a:ext uri="{FF2B5EF4-FFF2-40B4-BE49-F238E27FC236}">
                <a16:creationId xmlns:a16="http://schemas.microsoft.com/office/drawing/2014/main" id="{16DFDA1D-F081-7AB0-8DFD-D2B27176F4B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5054885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sz="3600" dirty="0" err="1"/>
              <a:t>Gli</a:t>
            </a:r>
            <a:r>
              <a:rPr lang="en-GB" altLang="it-IT" sz="3600" dirty="0"/>
              <a:t> </a:t>
            </a:r>
            <a:r>
              <a:rPr lang="en-GB" altLang="it-IT" sz="3600" dirty="0" err="1"/>
              <a:t>elementi</a:t>
            </a:r>
            <a:r>
              <a:rPr lang="en-GB" altLang="it-IT" sz="3600" dirty="0"/>
              <a:t> </a:t>
            </a:r>
            <a:r>
              <a:rPr lang="en-GB" altLang="it-IT" sz="3600" dirty="0" err="1"/>
              <a:t>della</a:t>
            </a:r>
            <a:r>
              <a:rPr lang="en-GB" altLang="it-IT" sz="3600" dirty="0"/>
              <a:t> </a:t>
            </a:r>
            <a:r>
              <a:rPr lang="en-GB" altLang="it-IT" sz="3600" dirty="0" err="1"/>
              <a:t>sicurezza</a:t>
            </a:r>
            <a:r>
              <a:rPr lang="en-GB" altLang="it-IT" sz="3600" dirty="0"/>
              <a:t> e privacy…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r>
              <a:rPr lang="it-IT" sz="2700" dirty="0"/>
              <a:t>Riservatezza</a:t>
            </a:r>
          </a:p>
          <a:p>
            <a:r>
              <a:rPr lang="it-IT" sz="2700" dirty="0"/>
              <a:t>Integrità </a:t>
            </a:r>
          </a:p>
          <a:p>
            <a:r>
              <a:rPr lang="it-IT" sz="2700" dirty="0"/>
              <a:t>Esattezza</a:t>
            </a:r>
          </a:p>
          <a:p>
            <a:r>
              <a:rPr lang="it-IT" sz="2700" dirty="0"/>
              <a:t>Disponibilità</a:t>
            </a:r>
          </a:p>
          <a:p>
            <a:r>
              <a:rPr lang="it-IT" sz="2700" dirty="0"/>
              <a:t>Conformità (documenti)</a:t>
            </a:r>
          </a:p>
        </p:txBody>
      </p:sp>
    </p:spTree>
    <p:extLst>
      <p:ext uri="{BB962C8B-B14F-4D97-AF65-F5344CB8AC3E}">
        <p14:creationId xmlns:p14="http://schemas.microsoft.com/office/powerpoint/2010/main" val="3048488065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altLang="it-IT" sz="3600" dirty="0"/>
              <a:t>ARCHIVIO FISICO (CARTACEO): RISERVATEZZA</a:t>
            </a:r>
          </a:p>
        </p:txBody>
      </p:sp>
      <p:sp>
        <p:nvSpPr>
          <p:cNvPr id="15363" name="Segnaposto contenuto 4"/>
          <p:cNvSpPr>
            <a:spLocks noGrp="1"/>
          </p:cNvSpPr>
          <p:nvPr>
            <p:ph type="body" idx="1"/>
          </p:nvPr>
        </p:nvSpPr>
        <p:spPr bwMode="auto"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>
            <a:noAutofit/>
          </a:bodyPr>
          <a:lstStyle/>
          <a:p>
            <a:pPr lvl="1"/>
            <a:r>
              <a:rPr lang="it-IT" altLang="it-IT" dirty="0">
                <a:latin typeface="Play" panose="020B0604020202020204" charset="0"/>
              </a:rPr>
              <a:t>chi può accedere ai locali dell’archivio?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Se vengono estratti documenti cartacei dall’archivio, dove sono tenuti?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Le scrivanie su cui vengono appoggiati documenti durante l’uso sono in una zona accessibile, a chi?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A fine giornata i documenti vengono riposti, o comunque chiusi a chiave (es. cassetti)?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Esiste un registro degli accessi ai locali dell’archivio?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Chi possiede le chiavi? Quali regole di accesso si usano?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94168379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altLang="it-IT" sz="3600" dirty="0"/>
              <a:t>ARCHIVIO FISICO (CARTACEO): INTEGRITA’ ed Esattezza</a:t>
            </a:r>
          </a:p>
        </p:txBody>
      </p:sp>
      <p:sp>
        <p:nvSpPr>
          <p:cNvPr id="15363" name="Segnaposto contenuto 4"/>
          <p:cNvSpPr>
            <a:spLocks noGrp="1"/>
          </p:cNvSpPr>
          <p:nvPr>
            <p:ph type="body" idx="1"/>
          </p:nvPr>
        </p:nvSpPr>
        <p:spPr bwMode="auto">
          <a:xfrm>
            <a:off x="264855" y="1003137"/>
            <a:ext cx="8613673" cy="3263400"/>
          </a:xfr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spcFirstLastPara="1" vert="horz" wrap="square" lIns="67770" tIns="33210" rIns="67770" bIns="33210" numCol="1" anchor="t" anchorCtr="0" compatLnSpc="1">
            <a:prstTxWarp prst="textNoShape">
              <a:avLst/>
            </a:prstTxWarp>
            <a:noAutofit/>
          </a:bodyPr>
          <a:lstStyle/>
          <a:p>
            <a:pPr lvl="1"/>
            <a:r>
              <a:rPr lang="it-IT" altLang="it-IT" dirty="0">
                <a:latin typeface="Play" panose="020B0604020202020204" charset="0"/>
              </a:rPr>
              <a:t>Integrità: che precauzioni sono tenute per l’archivio?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Ci sono sistemi antincendio, anti-inondazione </a:t>
            </a:r>
            <a:r>
              <a:rPr lang="it-IT" altLang="it-IT" dirty="0" err="1">
                <a:latin typeface="Play" panose="020B0604020202020204" charset="0"/>
              </a:rPr>
              <a:t>ecc</a:t>
            </a:r>
            <a:r>
              <a:rPr lang="it-IT" altLang="it-IT" dirty="0">
                <a:latin typeface="Play" panose="020B0604020202020204" charset="0"/>
              </a:rPr>
              <a:t>…?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Esiste un indice dei fascicoli?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Esistono controlli sulla integrità dei fascicoli (es. numero di pagine)?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Esistono altre copie dei documenti?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Esistono copie digitali?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r>
              <a:rPr lang="it-IT" altLang="it-IT" dirty="0">
                <a:latin typeface="Play" panose="020B0604020202020204" charset="0"/>
              </a:rPr>
              <a:t>Esattezza: in caso di correzioni da fare, come si procede?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8015540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altLang="it-IT" sz="3600" dirty="0"/>
              <a:t>ARCHIVIO FISICO (CARTACEO): DISPONIBILITA’</a:t>
            </a:r>
          </a:p>
        </p:txBody>
      </p:sp>
      <p:sp>
        <p:nvSpPr>
          <p:cNvPr id="15363" name="Segnaposto contenuto 4"/>
          <p:cNvSpPr>
            <a:spLocks noGrp="1"/>
          </p:cNvSpPr>
          <p:nvPr>
            <p:ph type="body" idx="1"/>
          </p:nvPr>
        </p:nvSpPr>
        <p:spPr bwMode="auto">
          <a:xfrm>
            <a:off x="264856" y="2411895"/>
            <a:ext cx="8613673" cy="3263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lvl="1"/>
            <a:r>
              <a:rPr lang="it-IT" altLang="it-IT" dirty="0">
                <a:latin typeface="Play" panose="020B0604020202020204" charset="0"/>
              </a:rPr>
              <a:t>Come si accede all’archivio?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Chi ha diritto di accesso diretto all’archivio? 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Se altre persone hanno necessità di specifiche informazioni come si procede?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Per accedere da altre sedi come si procede?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Esistono regole per lo spostamento dei fascicoli?</a:t>
            </a:r>
          </a:p>
          <a:p>
            <a:pPr lvl="1"/>
            <a:r>
              <a:rPr lang="it-IT" altLang="it-IT" dirty="0">
                <a:latin typeface="Play" panose="020B0604020202020204" charset="0"/>
              </a:rPr>
              <a:t>Come si procede per fare eventuali copie?</a:t>
            </a: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  <a:p>
            <a:pPr lvl="1"/>
            <a:endParaRPr lang="it-IT" altLang="it-IT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098638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altLang="it-IT" dirty="0"/>
              <a:t>QUINDI sono necessarie…</a:t>
            </a:r>
          </a:p>
        </p:txBody>
      </p:sp>
      <p:sp>
        <p:nvSpPr>
          <p:cNvPr id="15363" name="Segnaposto contenuto 4"/>
          <p:cNvSpPr>
            <a:spLocks noGrp="1"/>
          </p:cNvSpPr>
          <p:nvPr>
            <p:ph type="body" idx="1"/>
          </p:nvPr>
        </p:nvSpPr>
        <p:spPr bwMode="auto">
          <a:xfrm>
            <a:off x="208148" y="2185067"/>
            <a:ext cx="8613673" cy="3263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dirty="0"/>
              <a:t>Procedure (rigorose) per le operazioni di accesso e </a:t>
            </a:r>
            <a:r>
              <a:rPr lang="it-IT" altLang="it-IT" sz="2400" dirty="0"/>
              <a:t>gestione</a:t>
            </a:r>
          </a:p>
          <a:p>
            <a:endParaRPr lang="it-IT" altLang="it-IT" dirty="0"/>
          </a:p>
          <a:p>
            <a:r>
              <a:rPr lang="it-IT" altLang="it-IT" dirty="0"/>
              <a:t>Un archivio cartaceo può funzionare </a:t>
            </a:r>
          </a:p>
          <a:p>
            <a:pPr lvl="2"/>
            <a:r>
              <a:rPr lang="it-IT" altLang="it-IT" dirty="0">
                <a:latin typeface="Play" panose="020B0604020202020204" charset="0"/>
              </a:rPr>
              <a:t>quando è piccolo </a:t>
            </a:r>
          </a:p>
          <a:p>
            <a:pPr lvl="2"/>
            <a:r>
              <a:rPr lang="it-IT" altLang="it-IT" dirty="0">
                <a:latin typeface="Play" panose="020B0604020202020204" charset="0"/>
              </a:rPr>
              <a:t>E quando poche persone vi accedono</a:t>
            </a:r>
          </a:p>
          <a:p>
            <a:pPr lvl="2"/>
            <a:endParaRPr lang="it-IT" altLang="it-IT" dirty="0">
              <a:latin typeface="Play" panose="020B0604020202020204" charset="0"/>
            </a:endParaRPr>
          </a:p>
          <a:p>
            <a:pPr lvl="1"/>
            <a:r>
              <a:rPr lang="it-IT" altLang="it-IT" sz="2100" b="1" dirty="0">
                <a:latin typeface="Play" panose="020B0604020202020204" charset="0"/>
              </a:rPr>
              <a:t>In altri casi diventa rapidamente inefficiente</a:t>
            </a: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  <a:p>
            <a:pPr lvl="1"/>
            <a:endParaRPr lang="it-IT" altLang="it-IT" sz="1500" b="1" dirty="0">
              <a:latin typeface="Play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9064651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>
                <a:latin typeface="Play" panose="020B0604020202020204" charset="0"/>
              </a:rPr>
              <a:t>Misure di sicurezza per</a:t>
            </a:r>
            <a:br>
              <a:rPr lang="it-IT" dirty="0">
                <a:latin typeface="Play" panose="020B0604020202020204" charset="0"/>
              </a:rPr>
            </a:br>
            <a:r>
              <a:rPr lang="it-IT" dirty="0">
                <a:latin typeface="Play" panose="020B0604020202020204" charset="0"/>
              </a:rPr>
              <a:t>dati informatici</a:t>
            </a:r>
          </a:p>
        </p:txBody>
      </p:sp>
      <p:sp>
        <p:nvSpPr>
          <p:cNvPr id="3" name="Segnaposto testo 2">
            <a:extLst>
              <a:ext uri="{FF2B5EF4-FFF2-40B4-BE49-F238E27FC236}">
                <a16:creationId xmlns:a16="http://schemas.microsoft.com/office/drawing/2014/main" id="{428196D8-C544-77ED-9F1F-00CFC557CB9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88895576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dirty="0"/>
              <a:t>I </a:t>
            </a:r>
            <a:r>
              <a:rPr lang="en-GB" altLang="it-IT" dirty="0" err="1"/>
              <a:t>dati</a:t>
            </a:r>
            <a:r>
              <a:rPr lang="en-GB" altLang="it-IT" dirty="0"/>
              <a:t>: dove </a:t>
            </a:r>
            <a:r>
              <a:rPr lang="en-GB" altLang="it-IT" dirty="0" err="1"/>
              <a:t>sono</a:t>
            </a:r>
            <a:r>
              <a:rPr lang="en-GB" altLang="it-IT" dirty="0"/>
              <a:t> </a:t>
            </a:r>
            <a:r>
              <a:rPr lang="en-GB" altLang="it-IT" dirty="0" err="1"/>
              <a:t>memorizzati</a:t>
            </a:r>
            <a:r>
              <a:rPr lang="en-GB" altLang="it-IT" dirty="0"/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>
            <a:normAutofit fontScale="92500" lnSpcReduction="10000"/>
          </a:bodyPr>
          <a:lstStyle/>
          <a:p>
            <a:r>
              <a:rPr lang="it-IT" altLang="it-IT" dirty="0"/>
              <a:t>DBMS Server</a:t>
            </a:r>
          </a:p>
          <a:p>
            <a:r>
              <a:rPr lang="it-IT" altLang="it-IT" dirty="0"/>
              <a:t>DB in </a:t>
            </a:r>
            <a:r>
              <a:rPr lang="it-IT" altLang="it-IT" dirty="0" err="1"/>
              <a:t>cloud</a:t>
            </a:r>
            <a:endParaRPr lang="it-IT" altLang="it-IT" dirty="0"/>
          </a:p>
          <a:p>
            <a:r>
              <a:rPr lang="it-IT" altLang="it-IT" dirty="0"/>
              <a:t>File server</a:t>
            </a:r>
          </a:p>
          <a:p>
            <a:r>
              <a:rPr lang="it-IT" altLang="it-IT" dirty="0"/>
              <a:t>Dischi in </a:t>
            </a:r>
            <a:r>
              <a:rPr lang="it-IT" altLang="it-IT" dirty="0" err="1"/>
              <a:t>cloud</a:t>
            </a:r>
            <a:endParaRPr lang="it-IT" altLang="it-IT" dirty="0"/>
          </a:p>
          <a:p>
            <a:r>
              <a:rPr lang="it-IT" altLang="it-IT" dirty="0"/>
              <a:t>Backup su </a:t>
            </a:r>
            <a:r>
              <a:rPr lang="it-IT" altLang="it-IT" dirty="0" err="1"/>
              <a:t>device</a:t>
            </a:r>
            <a:r>
              <a:rPr lang="it-IT" altLang="it-IT" dirty="0"/>
              <a:t> appositi</a:t>
            </a:r>
          </a:p>
          <a:p>
            <a:endParaRPr lang="it-IT" altLang="it-IT" dirty="0"/>
          </a:p>
          <a:p>
            <a:r>
              <a:rPr lang="it-IT" altLang="it-IT" dirty="0"/>
              <a:t>Che rischi corrono queste strutture?</a:t>
            </a:r>
          </a:p>
          <a:p>
            <a:endParaRPr lang="it-IT" altLang="it-IT" dirty="0"/>
          </a:p>
          <a:p>
            <a:pPr lvl="1"/>
            <a:endParaRPr lang="it-IT" altLang="it-IT" sz="2100" dirty="0"/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683142763"/>
      </p:ext>
    </p:extLst>
  </p:cSld>
  <p:clrMapOvr>
    <a:masterClrMapping/>
  </p:clrMapOvr>
  <p:transition/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dirty="0"/>
              <a:t>I </a:t>
            </a:r>
            <a:r>
              <a:rPr lang="en-GB" altLang="it-IT" dirty="0" err="1"/>
              <a:t>dati</a:t>
            </a:r>
            <a:r>
              <a:rPr lang="en-GB" altLang="it-IT" dirty="0"/>
              <a:t>: a chi </a:t>
            </a:r>
            <a:r>
              <a:rPr lang="en-GB" altLang="it-IT" dirty="0" err="1"/>
              <a:t>possono</a:t>
            </a:r>
            <a:r>
              <a:rPr lang="en-GB" altLang="it-IT" dirty="0"/>
              <a:t>/</a:t>
            </a:r>
            <a:r>
              <a:rPr lang="en-GB" altLang="it-IT" dirty="0" err="1"/>
              <a:t>devono</a:t>
            </a:r>
            <a:r>
              <a:rPr lang="en-GB" altLang="it-IT" dirty="0"/>
              <a:t> </a:t>
            </a:r>
            <a:r>
              <a:rPr lang="en-GB" altLang="it-IT" dirty="0" err="1"/>
              <a:t>esser</a:t>
            </a:r>
            <a:r>
              <a:rPr lang="en-GB" altLang="it-IT" dirty="0"/>
              <a:t> </a:t>
            </a:r>
            <a:r>
              <a:rPr lang="en-GB" altLang="it-IT" dirty="0" err="1"/>
              <a:t>trasferiti</a:t>
            </a:r>
            <a:r>
              <a:rPr lang="en-GB" altLang="it-IT" dirty="0"/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>
            <a:normAutofit/>
          </a:bodyPr>
          <a:lstStyle/>
          <a:p>
            <a:r>
              <a:rPr lang="it-IT" altLang="it-IT" dirty="0"/>
              <a:t>Chi sono i destinatari dei dati?</a:t>
            </a:r>
          </a:p>
          <a:p>
            <a:r>
              <a:rPr lang="it-IT" altLang="it-IT" dirty="0"/>
              <a:t>Quale parte dei dati vien loro trasferita?</a:t>
            </a:r>
          </a:p>
          <a:p>
            <a:r>
              <a:rPr lang="it-IT" altLang="it-IT" dirty="0"/>
              <a:t>Che diritti/autorizzazioni abbiamo per i trasferimento di questi dati?</a:t>
            </a:r>
          </a:p>
          <a:p>
            <a:r>
              <a:rPr lang="it-IT" altLang="it-IT" dirty="0"/>
              <a:t>Che diritti/autorizzazioni i destinatari hanno su questi dati?</a:t>
            </a:r>
          </a:p>
          <a:p>
            <a:endParaRPr lang="it-IT" altLang="it-IT" dirty="0"/>
          </a:p>
          <a:p>
            <a:pPr>
              <a:buFontTx/>
              <a:buNone/>
            </a:pPr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3008656188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64706" y="0"/>
            <a:ext cx="7221944" cy="8001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 dirty="0"/>
              <a:t>In </a:t>
            </a:r>
            <a:r>
              <a:rPr lang="en-GB" altLang="it-IT" dirty="0" err="1"/>
              <a:t>ogni</a:t>
            </a:r>
            <a:r>
              <a:rPr lang="en-GB" altLang="it-IT" dirty="0"/>
              <a:t> </a:t>
            </a:r>
            <a:r>
              <a:rPr lang="en-GB" altLang="it-IT" dirty="0" err="1"/>
              <a:t>caso</a:t>
            </a:r>
            <a:r>
              <a:rPr lang="en-GB" altLang="it-IT" dirty="0"/>
              <a:t>…</a:t>
            </a:r>
          </a:p>
        </p:txBody>
      </p:sp>
      <p:sp>
        <p:nvSpPr>
          <p:cNvPr id="1741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255181" y="848562"/>
            <a:ext cx="8633638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r>
              <a:rPr lang="it-IT" altLang="it-IT" sz="2400" dirty="0"/>
              <a:t>Anche se non «esattamente» sinonimi, </a:t>
            </a:r>
            <a:r>
              <a:rPr lang="it-IT" altLang="it-IT" sz="2400" dirty="0" err="1"/>
              <a:t>CyberSecurity</a:t>
            </a:r>
            <a:r>
              <a:rPr lang="it-IT" altLang="it-IT" sz="2400" dirty="0"/>
              <a:t> e (IT Security) sicurezza informatica sono legati strettamente fra loro</a:t>
            </a:r>
          </a:p>
          <a:p>
            <a:r>
              <a:rPr lang="it-IT" altLang="it-IT" sz="2400" dirty="0"/>
              <a:t>E possono essere considerati sinonimi</a:t>
            </a:r>
          </a:p>
          <a:p>
            <a:r>
              <a:rPr lang="en-GB" altLang="it-IT" sz="2400" dirty="0">
                <a:cs typeface="Times New Roman" pitchFamily="18" charset="0"/>
              </a:rPr>
              <a:t>Per </a:t>
            </a:r>
            <a:r>
              <a:rPr lang="en-GB" altLang="it-IT" sz="2400" dirty="0" err="1">
                <a:cs typeface="Times New Roman" pitchFamily="18" charset="0"/>
              </a:rPr>
              <a:t>completezza</a:t>
            </a:r>
            <a:r>
              <a:rPr lang="en-GB" altLang="it-IT" sz="2400" dirty="0">
                <a:cs typeface="Times New Roman" pitchFamily="18" charset="0"/>
              </a:rPr>
              <a:t> è bene </a:t>
            </a:r>
            <a:r>
              <a:rPr lang="en-GB" altLang="it-IT" sz="2400" dirty="0" err="1">
                <a:cs typeface="Times New Roman" pitchFamily="18" charset="0"/>
              </a:rPr>
              <a:t>introdurre</a:t>
            </a:r>
            <a:r>
              <a:rPr lang="en-GB" altLang="it-IT" sz="2400" dirty="0">
                <a:cs typeface="Times New Roman" pitchFamily="18" charset="0"/>
              </a:rPr>
              <a:t> </a:t>
            </a:r>
            <a:r>
              <a:rPr lang="en-GB" altLang="it-IT" sz="2400" dirty="0" err="1">
                <a:cs typeface="Times New Roman" pitchFamily="18" charset="0"/>
              </a:rPr>
              <a:t>i</a:t>
            </a:r>
            <a:r>
              <a:rPr lang="en-GB" altLang="it-IT" sz="2400" dirty="0">
                <a:cs typeface="Times New Roman" pitchFamily="18" charset="0"/>
              </a:rPr>
              <a:t> </a:t>
            </a:r>
            <a:r>
              <a:rPr lang="en-GB" altLang="it-IT" sz="2400" dirty="0" err="1">
                <a:cs typeface="Times New Roman" pitchFamily="18" charset="0"/>
              </a:rPr>
              <a:t>concetti</a:t>
            </a:r>
            <a:r>
              <a:rPr lang="en-GB" altLang="it-IT" sz="2400" dirty="0">
                <a:cs typeface="Times New Roman" pitchFamily="18" charset="0"/>
              </a:rPr>
              <a:t> di </a:t>
            </a:r>
            <a:r>
              <a:rPr lang="en-GB" altLang="it-IT" sz="2400" dirty="0" err="1">
                <a:cs typeface="Times New Roman" pitchFamily="18" charset="0"/>
              </a:rPr>
              <a:t>sicurezza</a:t>
            </a:r>
            <a:r>
              <a:rPr lang="en-GB" altLang="it-IT" sz="2400" dirty="0">
                <a:cs typeface="Times New Roman" pitchFamily="18" charset="0"/>
              </a:rPr>
              <a:t> (ICT) </a:t>
            </a:r>
            <a:r>
              <a:rPr lang="en-GB" altLang="it-IT" sz="2400" dirty="0" err="1">
                <a:cs typeface="Times New Roman" pitchFamily="18" charset="0"/>
              </a:rPr>
              <a:t>diretta</a:t>
            </a:r>
            <a:r>
              <a:rPr lang="en-GB" altLang="it-IT" sz="2400" dirty="0">
                <a:cs typeface="Times New Roman" pitchFamily="18" charset="0"/>
              </a:rPr>
              <a:t> e </a:t>
            </a:r>
            <a:r>
              <a:rPr lang="en-GB" altLang="it-IT" sz="2400" dirty="0" err="1">
                <a:cs typeface="Times New Roman" pitchFamily="18" charset="0"/>
              </a:rPr>
              <a:t>indiretta</a:t>
            </a:r>
            <a:endParaRPr lang="en-GB" altLang="it-IT" sz="2400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17565"/>
      </p:ext>
    </p:extLst>
  </p:cSld>
  <p:clrMapOvr>
    <a:masterClrMapping/>
  </p:clrMapOvr>
  <p:transition/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9874" name="Rectangle 2"/>
          <p:cNvSpPr>
            <a:spLocks noGrp="1" noChangeArrowheads="1"/>
          </p:cNvSpPr>
          <p:nvPr>
            <p:ph type="title"/>
          </p:nvPr>
        </p:nvSpPr>
        <p:spPr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r>
              <a:rPr lang="en-GB" altLang="it-IT" dirty="0"/>
              <a:t>I </a:t>
            </a:r>
            <a:r>
              <a:rPr lang="en-GB" altLang="it-IT" dirty="0" err="1"/>
              <a:t>dati</a:t>
            </a:r>
            <a:r>
              <a:rPr lang="en-GB" altLang="it-IT" dirty="0"/>
              <a:t>: Chi </a:t>
            </a:r>
            <a:r>
              <a:rPr lang="en-GB" altLang="it-IT" dirty="0" err="1"/>
              <a:t>può</a:t>
            </a:r>
            <a:r>
              <a:rPr lang="en-GB" altLang="it-IT" dirty="0"/>
              <a:t> </a:t>
            </a:r>
            <a:r>
              <a:rPr lang="en-GB" altLang="it-IT" dirty="0" err="1"/>
              <a:t>accedervi</a:t>
            </a:r>
            <a:r>
              <a:rPr lang="en-GB" altLang="it-IT" dirty="0"/>
              <a:t>?</a:t>
            </a:r>
          </a:p>
        </p:txBody>
      </p:sp>
      <p:sp>
        <p:nvSpPr>
          <p:cNvPr id="1999875" name="Rectangle 3"/>
          <p:cNvSpPr>
            <a:spLocks noGrp="1" noChangeArrowheads="1"/>
          </p:cNvSpPr>
          <p:nvPr>
            <p:ph type="body" idx="1"/>
          </p:nvPr>
        </p:nvSpPr>
        <p:spPr>
          <a:prstGeom prst="rect">
            <a:avLst/>
          </a:prstGeom>
          <a:noFill/>
          <a:ln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t" anchorCtr="0">
            <a:normAutofit/>
          </a:bodyPr>
          <a:lstStyle/>
          <a:p>
            <a:r>
              <a:rPr lang="it-IT" altLang="it-IT" sz="2400" dirty="0"/>
              <a:t>Titolari (dell’azienda)</a:t>
            </a:r>
          </a:p>
          <a:p>
            <a:r>
              <a:rPr lang="it-IT" altLang="it-IT" sz="2400" dirty="0"/>
              <a:t>Dipendenti e collaboratori dell’azienda («incaricati»)</a:t>
            </a:r>
          </a:p>
          <a:p>
            <a:r>
              <a:rPr lang="it-IT" altLang="it-IT" sz="2400" dirty="0"/>
              <a:t>Eventuali collaboratori/fornitori esterni</a:t>
            </a:r>
          </a:p>
          <a:p>
            <a:r>
              <a:rPr lang="it-IT" altLang="it-IT" sz="2400" dirty="0"/>
              <a:t>Addetti IT (responsabili), come e dove?</a:t>
            </a:r>
          </a:p>
          <a:p>
            <a:endParaRPr lang="it-IT" altLang="it-IT" sz="2400" dirty="0"/>
          </a:p>
          <a:p>
            <a:endParaRPr lang="it-IT" altLang="it-IT" sz="2400" dirty="0"/>
          </a:p>
          <a:p>
            <a:pPr>
              <a:buFontTx/>
              <a:buNone/>
            </a:pPr>
            <a:endParaRPr lang="it-IT" altLang="it-IT" sz="2400" dirty="0"/>
          </a:p>
        </p:txBody>
      </p:sp>
    </p:spTree>
    <p:extLst>
      <p:ext uri="{BB962C8B-B14F-4D97-AF65-F5344CB8AC3E}">
        <p14:creationId xmlns:p14="http://schemas.microsoft.com/office/powerpoint/2010/main" val="1195959691"/>
      </p:ext>
    </p:extLst>
  </p:cSld>
  <p:clrMapOvr>
    <a:masterClrMapping/>
  </p:clrMapOvr>
  <p:transition/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olo 3"/>
          <p:cNvSpPr>
            <a:spLocks noGrp="1"/>
          </p:cNvSpPr>
          <p:nvPr>
            <p:ph type="title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it-IT" altLang="it-IT" dirty="0"/>
              <a:t>QUINDI sono necessarie…</a:t>
            </a:r>
          </a:p>
        </p:txBody>
      </p:sp>
      <p:sp>
        <p:nvSpPr>
          <p:cNvPr id="15363" name="Segnaposto contenuto 4"/>
          <p:cNvSpPr>
            <a:spLocks noGrp="1"/>
          </p:cNvSpPr>
          <p:nvPr>
            <p:ph type="body" idx="1"/>
          </p:nvPr>
        </p:nvSpPr>
        <p:spPr bwMode="auto">
          <a:xfrm>
            <a:off x="264856" y="2234687"/>
            <a:ext cx="8613673" cy="326340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vert="horz" wrap="square" lIns="67770" tIns="33210" rIns="67770" bIns="33210" rtlCol="0" anchor="ctr" anchorCtr="0">
            <a:noAutofit/>
          </a:bodyPr>
          <a:lstStyle/>
          <a:p>
            <a:r>
              <a:rPr lang="it-IT" altLang="it-IT" sz="2400" dirty="0"/>
              <a:t>Procedure (rigorose) per i trattamenti</a:t>
            </a:r>
          </a:p>
          <a:p>
            <a:r>
              <a:rPr lang="it-IT" altLang="it-IT" sz="2400" dirty="0"/>
              <a:t>Politiche e procedure di salvaguardia dei dati</a:t>
            </a:r>
          </a:p>
          <a:p>
            <a:r>
              <a:rPr lang="it-IT" altLang="it-IT" sz="2400" dirty="0"/>
              <a:t>Verifiche periodiche</a:t>
            </a:r>
          </a:p>
          <a:p>
            <a:r>
              <a:rPr lang="it-IT" altLang="it-IT" sz="2400" dirty="0"/>
              <a:t>Un data </a:t>
            </a:r>
            <a:r>
              <a:rPr lang="it-IT" altLang="it-IT" sz="2400" dirty="0" err="1"/>
              <a:t>breach</a:t>
            </a:r>
            <a:r>
              <a:rPr lang="it-IT" altLang="it-IT" sz="2400" dirty="0"/>
              <a:t> diventa </a:t>
            </a:r>
            <a:r>
              <a:rPr lang="it-IT" altLang="it-IT" sz="2400" b="1" dirty="0"/>
              <a:t>un nostro problema</a:t>
            </a:r>
          </a:p>
          <a:p>
            <a:endParaRPr lang="it-IT" altLang="it-IT" sz="2400" dirty="0"/>
          </a:p>
          <a:p>
            <a:pPr marL="342900" lvl="1" indent="0">
              <a:buNone/>
            </a:pPr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  <a:p>
            <a:pPr lvl="1"/>
            <a:endParaRPr lang="it-IT" altLang="it-IT" b="1" dirty="0"/>
          </a:p>
        </p:txBody>
      </p:sp>
    </p:spTree>
    <p:extLst>
      <p:ext uri="{BB962C8B-B14F-4D97-AF65-F5344CB8AC3E}">
        <p14:creationId xmlns:p14="http://schemas.microsoft.com/office/powerpoint/2010/main" val="2547620202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>
            <a:extLst>
              <a:ext uri="{FF2B5EF4-FFF2-40B4-BE49-F238E27FC236}">
                <a16:creationId xmlns:a16="http://schemas.microsoft.com/office/drawing/2014/main" id="{122576AD-F544-4CB1-9361-11C07673B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>
                <a:latin typeface="Play" panose="020B0604020202020204" charset="0"/>
              </a:rPr>
              <a:t>La difesa: </a:t>
            </a:r>
            <a:br>
              <a:rPr lang="it-IT" b="1" dirty="0">
                <a:latin typeface="Play" panose="020B0604020202020204" charset="0"/>
              </a:rPr>
            </a:br>
            <a:r>
              <a:rPr lang="it-IT" b="1" dirty="0">
                <a:latin typeface="Play" panose="020B0604020202020204" charset="0"/>
              </a:rPr>
              <a:t>strumenti tecnici</a:t>
            </a:r>
          </a:p>
        </p:txBody>
      </p:sp>
      <p:sp>
        <p:nvSpPr>
          <p:cNvPr id="5" name="Segnaposto testo 4">
            <a:extLst>
              <a:ext uri="{FF2B5EF4-FFF2-40B4-BE49-F238E27FC236}">
                <a16:creationId xmlns:a16="http://schemas.microsoft.com/office/drawing/2014/main" id="{573CA98C-BF71-4B5E-9C55-517253F9EA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270741607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7" name="Rectangle 3">
            <a:extLst>
              <a:ext uri="{FF2B5EF4-FFF2-40B4-BE49-F238E27FC236}">
                <a16:creationId xmlns:a16="http://schemas.microsoft.com/office/drawing/2014/main" id="{D4DEBCA2-F113-4B32-9AFB-24A12CD7A61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Protezione delle informazioni</a:t>
            </a:r>
          </a:p>
        </p:txBody>
      </p:sp>
      <p:sp>
        <p:nvSpPr>
          <p:cNvPr id="221186" name="Rectangle 2">
            <a:extLst>
              <a:ext uri="{FF2B5EF4-FFF2-40B4-BE49-F238E27FC236}">
                <a16:creationId xmlns:a16="http://schemas.microsoft.com/office/drawing/2014/main" id="{168F7551-6A48-48EC-ADBC-415A52F4837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5" y="994200"/>
            <a:ext cx="8613673" cy="3263400"/>
          </a:xfrm>
        </p:spPr>
        <p:txBody>
          <a:bodyPr/>
          <a:lstStyle/>
          <a:p>
            <a:pPr eaLnBrk="1" hangingPunct="1"/>
            <a:r>
              <a:rPr lang="it-IT" altLang="it-IT" dirty="0"/>
              <a:t>Quali sono i dati?</a:t>
            </a:r>
          </a:p>
          <a:p>
            <a:pPr eaLnBrk="1" hangingPunct="1"/>
            <a:endParaRPr lang="it-IT" altLang="it-IT" dirty="0"/>
          </a:p>
          <a:p>
            <a:pPr eaLnBrk="1" hangingPunct="1"/>
            <a:r>
              <a:rPr lang="it-IT" altLang="it-IT" dirty="0"/>
              <a:t>Dove sono i dati?</a:t>
            </a:r>
          </a:p>
          <a:p>
            <a:pPr eaLnBrk="1" hangingPunct="1"/>
            <a:endParaRPr lang="it-IT" altLang="it-IT" dirty="0"/>
          </a:p>
          <a:p>
            <a:pPr eaLnBrk="1" hangingPunct="1"/>
            <a:r>
              <a:rPr lang="it-IT" altLang="it-IT" dirty="0"/>
              <a:t>Come si accede ai dati?</a:t>
            </a:r>
          </a:p>
          <a:p>
            <a:pPr eaLnBrk="1" hangingPunct="1"/>
            <a:endParaRPr lang="it-IT" altLang="it-IT" dirty="0"/>
          </a:p>
          <a:p>
            <a:pPr eaLnBrk="1" hangingPunct="1"/>
            <a:r>
              <a:rPr lang="it-IT" altLang="it-IT" dirty="0"/>
              <a:t>Come si interpretano i dati?</a:t>
            </a:r>
          </a:p>
          <a:p>
            <a:pPr eaLnBrk="1" hangingPunct="1"/>
            <a:endParaRPr lang="it-IT" altLang="it-IT" dirty="0"/>
          </a:p>
          <a:p>
            <a:pPr eaLnBrk="1" hangingPunct="1">
              <a:buFontTx/>
              <a:buNone/>
            </a:pPr>
            <a:endParaRPr lang="it-IT" altLang="it-IT" dirty="0"/>
          </a:p>
          <a:p>
            <a:pPr eaLnBrk="1" hangingPunct="1"/>
            <a:endParaRPr lang="it-IT" altLang="it-IT" dirty="0"/>
          </a:p>
        </p:txBody>
      </p:sp>
    </p:spTree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211" name="Rectangle 3">
            <a:extLst>
              <a:ext uri="{FF2B5EF4-FFF2-40B4-BE49-F238E27FC236}">
                <a16:creationId xmlns:a16="http://schemas.microsoft.com/office/drawing/2014/main" id="{585B7416-AA90-4212-9AFC-D1513C06947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Il formato dei dati</a:t>
            </a:r>
          </a:p>
        </p:txBody>
      </p:sp>
      <p:sp>
        <p:nvSpPr>
          <p:cNvPr id="222210" name="Rectangle 2">
            <a:extLst>
              <a:ext uri="{FF2B5EF4-FFF2-40B4-BE49-F238E27FC236}">
                <a16:creationId xmlns:a16="http://schemas.microsoft.com/office/drawing/2014/main" id="{C510DF2F-BF3E-4FDB-94C8-CB26FCE79C6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5" y="994200"/>
            <a:ext cx="8613673" cy="3263400"/>
          </a:xfrm>
        </p:spPr>
        <p:txBody>
          <a:bodyPr/>
          <a:lstStyle/>
          <a:p>
            <a:pPr eaLnBrk="1" hangingPunct="1"/>
            <a:r>
              <a:rPr lang="it-IT" altLang="it-IT" dirty="0"/>
              <a:t>Formato testo</a:t>
            </a:r>
          </a:p>
          <a:p>
            <a:pPr eaLnBrk="1" hangingPunct="1"/>
            <a:r>
              <a:rPr lang="it-IT" altLang="it-IT" dirty="0"/>
              <a:t>Formato documenti (es. MS-Office)</a:t>
            </a:r>
          </a:p>
          <a:p>
            <a:pPr eaLnBrk="1" hangingPunct="1"/>
            <a:r>
              <a:rPr lang="it-IT" altLang="it-IT" dirty="0"/>
              <a:t>Tabelle/</a:t>
            </a:r>
            <a:r>
              <a:rPr lang="it-IT" altLang="it-IT" dirty="0" err="1"/>
              <a:t>dump</a:t>
            </a:r>
            <a:r>
              <a:rPr lang="it-IT" altLang="it-IT" dirty="0"/>
              <a:t> DB</a:t>
            </a:r>
          </a:p>
          <a:p>
            <a:pPr eaLnBrk="1" hangingPunct="1"/>
            <a:r>
              <a:rPr lang="it-IT" altLang="it-IT" dirty="0"/>
              <a:t>Formati proprietari applicativi</a:t>
            </a:r>
          </a:p>
          <a:p>
            <a:pPr eaLnBrk="1" hangingPunct="1"/>
            <a:r>
              <a:rPr lang="it-IT" altLang="it-IT" dirty="0"/>
              <a:t>Immagini</a:t>
            </a:r>
          </a:p>
          <a:p>
            <a:pPr eaLnBrk="1" hangingPunct="1"/>
            <a:r>
              <a:rPr lang="it-IT" altLang="it-IT" dirty="0"/>
              <a:t>File audio</a:t>
            </a:r>
          </a:p>
          <a:p>
            <a:pPr eaLnBrk="1" hangingPunct="1"/>
            <a:r>
              <a:rPr lang="it-IT" altLang="it-IT" dirty="0"/>
              <a:t>Filmati</a:t>
            </a:r>
          </a:p>
          <a:p>
            <a:pPr eaLnBrk="1" hangingPunct="1"/>
            <a:endParaRPr lang="it-IT" altLang="it-IT" dirty="0"/>
          </a:p>
          <a:p>
            <a:pPr eaLnBrk="1" hangingPunct="1">
              <a:buFontTx/>
              <a:buNone/>
            </a:pPr>
            <a:endParaRPr lang="it-IT" altLang="it-IT" dirty="0"/>
          </a:p>
          <a:p>
            <a:pPr eaLnBrk="1" hangingPunct="1"/>
            <a:endParaRPr lang="it-IT" altLang="it-IT" dirty="0"/>
          </a:p>
        </p:txBody>
      </p:sp>
    </p:spTree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>
            <a:extLst>
              <a:ext uri="{FF2B5EF4-FFF2-40B4-BE49-F238E27FC236}">
                <a16:creationId xmlns:a16="http://schemas.microsoft.com/office/drawing/2014/main" id="{96C3297A-408B-4C09-BE30-583EDD97B5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Sicurezza dei formati</a:t>
            </a:r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0F2B849E-ACFE-40C9-B620-C2109767EE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 dirty="0"/>
              <a:t>Anche nel caso di formati proprietari la sicurezza non è garantita</a:t>
            </a:r>
          </a:p>
          <a:p>
            <a:pPr eaLnBrk="1" hangingPunct="1"/>
            <a:r>
              <a:rPr lang="it-IT" altLang="it-IT" dirty="0"/>
              <a:t>Un abile hacker, se accede ai file, è in grado di ricostruirne i tracciati</a:t>
            </a:r>
          </a:p>
          <a:p>
            <a:pPr eaLnBrk="1" hangingPunct="1"/>
            <a:r>
              <a:rPr lang="it-IT" altLang="it-IT" dirty="0"/>
              <a:t>L’unica garanzia è la </a:t>
            </a:r>
            <a:r>
              <a:rPr lang="it-IT" altLang="it-IT" b="1" dirty="0"/>
              <a:t>cifratura</a:t>
            </a:r>
            <a:r>
              <a:rPr lang="it-IT" altLang="it-IT" dirty="0"/>
              <a:t> o </a:t>
            </a:r>
            <a:r>
              <a:rPr lang="it-IT" altLang="it-IT" b="1" dirty="0"/>
              <a:t>crittografia</a:t>
            </a:r>
            <a:r>
              <a:rPr lang="it-IT" altLang="it-IT" dirty="0"/>
              <a:t> dei dati</a:t>
            </a:r>
          </a:p>
          <a:p>
            <a:pPr eaLnBrk="1" hangingPunct="1"/>
            <a:endParaRPr lang="it-IT" altLang="it-IT" dirty="0"/>
          </a:p>
          <a:p>
            <a:pPr eaLnBrk="1" hangingPunct="1">
              <a:buFontTx/>
              <a:buNone/>
            </a:pPr>
            <a:endParaRPr lang="it-IT" altLang="it-IT" dirty="0"/>
          </a:p>
          <a:p>
            <a:pPr eaLnBrk="1" hangingPunct="1"/>
            <a:endParaRPr lang="it-IT" altLang="it-IT" dirty="0"/>
          </a:p>
        </p:txBody>
      </p:sp>
    </p:spTree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235" name="Rectangle 3">
            <a:extLst>
              <a:ext uri="{FF2B5EF4-FFF2-40B4-BE49-F238E27FC236}">
                <a16:creationId xmlns:a16="http://schemas.microsoft.com/office/drawing/2014/main" id="{96C3297A-408B-4C09-BE30-583EDD97B5F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 dirty="0" err="1"/>
              <a:t>Protezioni</a:t>
            </a:r>
            <a:r>
              <a:rPr lang="en-US" altLang="it-IT" dirty="0"/>
              <a:t> </a:t>
            </a:r>
            <a:r>
              <a:rPr lang="en-US" altLang="it-IT" dirty="0" err="1"/>
              <a:t>ottenibili</a:t>
            </a:r>
            <a:endParaRPr lang="en-US" altLang="it-IT" dirty="0"/>
          </a:p>
        </p:txBody>
      </p:sp>
      <p:sp>
        <p:nvSpPr>
          <p:cNvPr id="223234" name="Rectangle 2">
            <a:extLst>
              <a:ext uri="{FF2B5EF4-FFF2-40B4-BE49-F238E27FC236}">
                <a16:creationId xmlns:a16="http://schemas.microsoft.com/office/drawing/2014/main" id="{0F2B849E-ACFE-40C9-B620-C2109767EE5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264855" y="1004848"/>
            <a:ext cx="8613673" cy="3263400"/>
          </a:xfrm>
        </p:spPr>
        <p:txBody>
          <a:bodyPr/>
          <a:lstStyle/>
          <a:p>
            <a:pPr eaLnBrk="1" hangingPunct="1"/>
            <a:r>
              <a:rPr lang="it-IT" altLang="it-IT" dirty="0"/>
              <a:t>Riservatezza</a:t>
            </a:r>
          </a:p>
          <a:p>
            <a:pPr eaLnBrk="1" hangingPunct="1"/>
            <a:r>
              <a:rPr lang="it-IT" altLang="it-IT" dirty="0"/>
              <a:t>Garanzia di integrità</a:t>
            </a:r>
          </a:p>
          <a:p>
            <a:pPr eaLnBrk="1" hangingPunct="1"/>
            <a:r>
              <a:rPr lang="it-IT" altLang="it-IT" dirty="0"/>
              <a:t>Autenticazione (certezza delle parti)</a:t>
            </a:r>
          </a:p>
          <a:p>
            <a:pPr eaLnBrk="1" hangingPunct="1"/>
            <a:r>
              <a:rPr lang="it-IT" altLang="it-IT" dirty="0"/>
              <a:t>Non-</a:t>
            </a:r>
            <a:r>
              <a:rPr lang="it-IT" altLang="it-IT" dirty="0" err="1"/>
              <a:t>ripudiazione</a:t>
            </a:r>
            <a:endParaRPr lang="it-IT" altLang="it-IT" dirty="0"/>
          </a:p>
          <a:p>
            <a:pPr eaLnBrk="1" hangingPunct="1"/>
            <a:r>
              <a:rPr lang="it-IT" altLang="it-IT" dirty="0" err="1"/>
              <a:t>Timestamping</a:t>
            </a:r>
            <a:endParaRPr lang="it-IT" altLang="it-IT" dirty="0"/>
          </a:p>
          <a:p>
            <a:pPr eaLnBrk="1" hangingPunct="1"/>
            <a:endParaRPr lang="it-IT" altLang="it-IT" dirty="0"/>
          </a:p>
          <a:p>
            <a:pPr eaLnBrk="1" hangingPunct="1"/>
            <a:r>
              <a:rPr lang="it-IT" altLang="it-IT" dirty="0"/>
              <a:t>Protezione di file, archivi e canali</a:t>
            </a:r>
          </a:p>
          <a:p>
            <a:pPr eaLnBrk="1" hangingPunct="1">
              <a:buFontTx/>
              <a:buNone/>
            </a:pPr>
            <a:endParaRPr lang="it-IT" altLang="it-IT" dirty="0"/>
          </a:p>
          <a:p>
            <a:pPr eaLnBrk="1" hangingPunct="1"/>
            <a:endParaRPr lang="it-IT" altLang="it-IT" dirty="0"/>
          </a:p>
        </p:txBody>
      </p:sp>
    </p:spTree>
    <p:extLst>
      <p:ext uri="{BB962C8B-B14F-4D97-AF65-F5344CB8AC3E}">
        <p14:creationId xmlns:p14="http://schemas.microsoft.com/office/powerpoint/2010/main" val="2260514401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259" name="Rectangle 3">
            <a:extLst>
              <a:ext uri="{FF2B5EF4-FFF2-40B4-BE49-F238E27FC236}">
                <a16:creationId xmlns:a16="http://schemas.microsoft.com/office/drawing/2014/main" id="{40AF43F1-DD39-402D-8A0F-22CCF30432E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Le basi della crittografia</a:t>
            </a:r>
          </a:p>
        </p:txBody>
      </p:sp>
      <p:sp>
        <p:nvSpPr>
          <p:cNvPr id="224258" name="Rectangle 2">
            <a:extLst>
              <a:ext uri="{FF2B5EF4-FFF2-40B4-BE49-F238E27FC236}">
                <a16:creationId xmlns:a16="http://schemas.microsoft.com/office/drawing/2014/main" id="{18C527D3-75E9-4311-A724-8F165D1D403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L’operazione di cifratura o codifica di un messaggio consente di trasformarlo in modo illeggibile a tutti, tranne a chi possiede la chiave di decodifica opportuna</a:t>
            </a:r>
          </a:p>
          <a:p>
            <a:pPr eaLnBrk="1" hangingPunct="1"/>
            <a:endParaRPr lang="it-IT" altLang="it-IT"/>
          </a:p>
          <a:p>
            <a:pPr eaLnBrk="1" hangingPunct="1"/>
            <a:r>
              <a:rPr lang="it-IT" altLang="it-IT"/>
              <a:t>Esistono vari tipi di cifratura</a:t>
            </a:r>
          </a:p>
          <a:p>
            <a:pPr eaLnBrk="1" hangingPunct="1">
              <a:buFontTx/>
              <a:buNone/>
            </a:pPr>
            <a:endParaRPr lang="it-IT" altLang="it-IT"/>
          </a:p>
          <a:p>
            <a:pPr eaLnBrk="1" hangingPunct="1"/>
            <a:endParaRPr lang="it-IT" altLang="it-IT"/>
          </a:p>
          <a:p>
            <a:pPr eaLnBrk="1" hangingPunct="1">
              <a:buFontTx/>
              <a:buNone/>
            </a:pPr>
            <a:endParaRPr lang="it-IT" altLang="it-IT"/>
          </a:p>
          <a:p>
            <a:pPr eaLnBrk="1" hangingPunct="1"/>
            <a:endParaRPr lang="it-IT" altLang="it-IT"/>
          </a:p>
        </p:txBody>
      </p:sp>
    </p:spTree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3" name="Rectangle 3">
            <a:extLst>
              <a:ext uri="{FF2B5EF4-FFF2-40B4-BE49-F238E27FC236}">
                <a16:creationId xmlns:a16="http://schemas.microsoft.com/office/drawing/2014/main" id="{FBF016D5-0C1A-4B79-84B2-3DAD3595A5E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I termini</a:t>
            </a:r>
          </a:p>
        </p:txBody>
      </p:sp>
      <p:sp>
        <p:nvSpPr>
          <p:cNvPr id="225282" name="Rectangle 2">
            <a:extLst>
              <a:ext uri="{FF2B5EF4-FFF2-40B4-BE49-F238E27FC236}">
                <a16:creationId xmlns:a16="http://schemas.microsoft.com/office/drawing/2014/main" id="{3D6A5606-7D5A-40FE-8F67-09AE112F5681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it-IT" altLang="it-IT"/>
              <a:t>Testo in chiaro = testo originale</a:t>
            </a:r>
          </a:p>
          <a:p>
            <a:pPr eaLnBrk="1" hangingPunct="1">
              <a:lnSpc>
                <a:spcPct val="90000"/>
              </a:lnSpc>
            </a:pPr>
            <a:r>
              <a:rPr lang="it-IT" altLang="it-IT"/>
              <a:t>Testo cifrato o codificato = testo crittografato</a:t>
            </a:r>
          </a:p>
          <a:p>
            <a:pPr eaLnBrk="1" hangingPunct="1">
              <a:lnSpc>
                <a:spcPct val="90000"/>
              </a:lnSpc>
            </a:pPr>
            <a:r>
              <a:rPr lang="it-IT" altLang="it-IT"/>
              <a:t>Cifratura o codifica = operazione di “traduzione” del testo da “chiaro” a “cifrato”</a:t>
            </a:r>
          </a:p>
          <a:p>
            <a:pPr eaLnBrk="1" hangingPunct="1">
              <a:lnSpc>
                <a:spcPct val="90000"/>
              </a:lnSpc>
            </a:pPr>
            <a:r>
              <a:rPr lang="it-IT" altLang="it-IT"/>
              <a:t>Decifratura o decodifica = operazione inversa</a:t>
            </a:r>
          </a:p>
          <a:p>
            <a:pPr eaLnBrk="1" hangingPunct="1">
              <a:lnSpc>
                <a:spcPct val="90000"/>
              </a:lnSpc>
            </a:pPr>
            <a:r>
              <a:rPr lang="it-IT" altLang="it-IT"/>
              <a:t>Chiave = entità usata per la codifica</a:t>
            </a: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altLang="it-IT"/>
          </a:p>
          <a:p>
            <a:pPr eaLnBrk="1" hangingPunct="1">
              <a:lnSpc>
                <a:spcPct val="90000"/>
              </a:lnSpc>
            </a:pPr>
            <a:endParaRPr lang="it-IT" altLang="it-IT"/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it-IT" altLang="it-IT"/>
          </a:p>
          <a:p>
            <a:pPr eaLnBrk="1" hangingPunct="1">
              <a:lnSpc>
                <a:spcPct val="90000"/>
              </a:lnSpc>
            </a:pPr>
            <a:endParaRPr lang="it-IT" altLang="it-IT"/>
          </a:p>
        </p:txBody>
      </p:sp>
    </p:spTree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307" name="Rectangle 3">
            <a:extLst>
              <a:ext uri="{FF2B5EF4-FFF2-40B4-BE49-F238E27FC236}">
                <a16:creationId xmlns:a16="http://schemas.microsoft.com/office/drawing/2014/main" id="{A3FCCF0E-4B2E-4492-9503-60AE7D2BEA6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Steganografia</a:t>
            </a:r>
          </a:p>
        </p:txBody>
      </p:sp>
      <p:sp>
        <p:nvSpPr>
          <p:cNvPr id="226306" name="Rectangle 2">
            <a:extLst>
              <a:ext uri="{FF2B5EF4-FFF2-40B4-BE49-F238E27FC236}">
                <a16:creationId xmlns:a16="http://schemas.microsoft.com/office/drawing/2014/main" id="{E1660DC3-F675-4A81-8424-B1946D48F858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La steganografia è il “mimetizzare” un dato entro un altro</a:t>
            </a:r>
          </a:p>
          <a:p>
            <a:pPr eaLnBrk="1" hangingPunct="1"/>
            <a:endParaRPr lang="it-IT" altLang="it-IT"/>
          </a:p>
          <a:p>
            <a:pPr eaLnBrk="1" hangingPunct="1"/>
            <a:r>
              <a:rPr lang="it-IT" altLang="it-IT"/>
              <a:t>Ad esempio dati possono essere nascosti entro un’immagine bitmap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>
            <a:extLst>
              <a:ext uri="{FF2B5EF4-FFF2-40B4-BE49-F238E27FC236}">
                <a16:creationId xmlns:a16="http://schemas.microsoft.com/office/drawing/2014/main" id="{603DE399-B8BC-415F-91F9-6EF1A248ECE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extLst>
            <a:ext uri="{909E8E84-426E-40DD-AFC4-6F175D3DCCD1}">
              <a14:hiddenFill xmlns:a14="http://schemas.microsoft.com/office/drawing/2010/main">
                <a:solidFill>
                  <a:srgbClr val="215E9B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ctr" anchorCtr="0"/>
          <a:lstStyle/>
          <a:p>
            <a:pPr defTabSz="336947">
              <a:lnSpc>
                <a:spcPct val="96000"/>
              </a:lnSpc>
              <a:tabLst>
                <a:tab pos="0" algn="l"/>
                <a:tab pos="335756" algn="l"/>
                <a:tab pos="672704" algn="l"/>
                <a:tab pos="1009650" algn="l"/>
                <a:tab pos="1346597" algn="l"/>
                <a:tab pos="1683544" algn="l"/>
                <a:tab pos="2020491" algn="l"/>
                <a:tab pos="2357438" algn="l"/>
                <a:tab pos="2694385" algn="l"/>
                <a:tab pos="3031331" algn="l"/>
                <a:tab pos="3368279" algn="l"/>
                <a:tab pos="3705225" algn="l"/>
                <a:tab pos="4042172" algn="l"/>
                <a:tab pos="4379119" algn="l"/>
                <a:tab pos="4716066" algn="l"/>
                <a:tab pos="5053013" algn="l"/>
                <a:tab pos="5389960" algn="l"/>
                <a:tab pos="5726906" algn="l"/>
                <a:tab pos="6063854" algn="l"/>
                <a:tab pos="6400800" algn="l"/>
                <a:tab pos="6737747" algn="l"/>
              </a:tabLst>
            </a:pPr>
            <a:r>
              <a:rPr lang="en-GB" altLang="it-IT">
                <a:latin typeface="Play" panose="020B0604020202020204" charset="0"/>
              </a:rPr>
              <a:t>Sicurezza (ICT) diretta</a:t>
            </a:r>
          </a:p>
        </p:txBody>
      </p:sp>
      <p:sp>
        <p:nvSpPr>
          <p:cNvPr id="32771" name="Rectangle 3">
            <a:extLst>
              <a:ext uri="{FF2B5EF4-FFF2-40B4-BE49-F238E27FC236}">
                <a16:creationId xmlns:a16="http://schemas.microsoft.com/office/drawing/2014/main" id="{3250D092-2EFB-4A62-89F1-DDC6B6A0599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478464" y="1423074"/>
            <a:ext cx="8400063" cy="3181350"/>
          </a:xfr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770" tIns="33210" rIns="67770" bIns="33210" anchor="t" anchorCtr="0"/>
          <a:lstStyle/>
          <a:p>
            <a:pPr marL="114300" indent="0">
              <a:buNone/>
            </a:pPr>
            <a:r>
              <a:rPr lang="it-IT" altLang="it-IT" sz="2400" dirty="0">
                <a:latin typeface="Play" panose="020B0604020202020204" charset="0"/>
              </a:rPr>
              <a:t>Tutto ciò che riguarda </a:t>
            </a:r>
          </a:p>
          <a:p>
            <a:pPr marL="114300" indent="0">
              <a:buNone/>
            </a:pPr>
            <a:r>
              <a:rPr lang="it-IT" altLang="it-IT" sz="2400" dirty="0">
                <a:latin typeface="Play" panose="020B0604020202020204" charset="0"/>
              </a:rPr>
              <a:t>la prevenzione di attacchi diretti ai sistemi ICT, come ad esempio </a:t>
            </a:r>
          </a:p>
          <a:p>
            <a:r>
              <a:rPr lang="it-IT" altLang="it-IT" sz="2400" dirty="0">
                <a:latin typeface="Play" panose="020B0604020202020204" charset="0"/>
              </a:rPr>
              <a:t>l’effetto di virus informatici sul nostro PC di casa </a:t>
            </a:r>
          </a:p>
          <a:p>
            <a:r>
              <a:rPr lang="it-IT" altLang="it-IT" sz="2400" dirty="0">
                <a:latin typeface="Play" panose="020B0604020202020204" charset="0"/>
              </a:rPr>
              <a:t>o sul server aziendale contenente i dati della contabilità. </a:t>
            </a:r>
          </a:p>
          <a:p>
            <a:endParaRPr lang="en-GB" altLang="it-IT" sz="2400" dirty="0">
              <a:latin typeface="Play" panose="020B0604020202020204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171" name="Rectangle 3">
            <a:extLst>
              <a:ext uri="{FF2B5EF4-FFF2-40B4-BE49-F238E27FC236}">
                <a16:creationId xmlns:a16="http://schemas.microsoft.com/office/drawing/2014/main" id="{6628FC5B-E75E-4B6F-B479-8619CC59FD0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La crittografia moderna</a:t>
            </a:r>
          </a:p>
        </p:txBody>
      </p:sp>
      <p:sp>
        <p:nvSpPr>
          <p:cNvPr id="263170" name="Rectangle 2">
            <a:extLst>
              <a:ext uri="{FF2B5EF4-FFF2-40B4-BE49-F238E27FC236}">
                <a16:creationId xmlns:a16="http://schemas.microsoft.com/office/drawing/2014/main" id="{0820730D-5C6B-4DD5-802D-21345FE04D1A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it-IT" altLang="it-IT"/>
              <a:t>I moderni sistemi di crittografia impiegano sofisticate tecniche logico-matematiche per cifrare i dati</a:t>
            </a:r>
          </a:p>
          <a:p>
            <a:pPr eaLnBrk="1" hangingPunct="1"/>
            <a:r>
              <a:rPr lang="it-IT" altLang="it-IT"/>
              <a:t>Entro il computer tutte le informazioni sono rappresentate come numeri binari</a:t>
            </a:r>
          </a:p>
          <a:p>
            <a:pPr eaLnBrk="1" hangingPunct="1"/>
            <a:r>
              <a:rPr lang="it-IT" altLang="it-IT"/>
              <a:t>Non necessariamente la cifratura dei testi deve avvenire carattere per carattere</a:t>
            </a:r>
          </a:p>
          <a:p>
            <a:pPr eaLnBrk="1" hangingPunct="1">
              <a:buFontTx/>
              <a:buNone/>
            </a:pPr>
            <a:endParaRPr lang="it-IT" altLang="it-IT"/>
          </a:p>
          <a:p>
            <a:pPr eaLnBrk="1" hangingPunct="1"/>
            <a:endParaRPr lang="it-IT" altLang="it-IT"/>
          </a:p>
          <a:p>
            <a:pPr eaLnBrk="1" hangingPunct="1">
              <a:buFontTx/>
              <a:buNone/>
            </a:pPr>
            <a:endParaRPr lang="it-IT" altLang="it-IT"/>
          </a:p>
          <a:p>
            <a:pPr eaLnBrk="1" hangingPunct="1"/>
            <a:endParaRPr lang="it-IT" altLang="it-IT"/>
          </a:p>
        </p:txBody>
      </p:sp>
    </p:spTree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338" name="Rectangle 2">
            <a:extLst>
              <a:ext uri="{FF2B5EF4-FFF2-40B4-BE49-F238E27FC236}">
                <a16:creationId xmlns:a16="http://schemas.microsoft.com/office/drawing/2014/main" id="{88364990-CE5C-40F1-8959-8E4C77A1AEA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Chiave simmetrica: lo scenario</a:t>
            </a:r>
          </a:p>
        </p:txBody>
      </p:sp>
      <p:graphicFrame>
        <p:nvGraphicFramePr>
          <p:cNvPr id="270339" name="Object 3">
            <a:extLst>
              <a:ext uri="{FF2B5EF4-FFF2-40B4-BE49-F238E27FC236}">
                <a16:creationId xmlns:a16="http://schemas.microsoft.com/office/drawing/2014/main" id="{1888002C-A62B-4F5C-BC10-83EE9DAF345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2001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4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70339" name="Object 3">
                        <a:extLst>
                          <a:ext uri="{FF2B5EF4-FFF2-40B4-BE49-F238E27FC236}">
                            <a16:creationId xmlns:a16="http://schemas.microsoft.com/office/drawing/2014/main" id="{1888002C-A62B-4F5C-BC10-83EE9DAF345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001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0340" name="Object 4">
            <a:extLst>
              <a:ext uri="{FF2B5EF4-FFF2-40B4-BE49-F238E27FC236}">
                <a16:creationId xmlns:a16="http://schemas.microsoft.com/office/drawing/2014/main" id="{800BC30B-B35F-4447-AA03-BD119CF0BFA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29300" y="12573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5" name="Immagine bitmap" r:id="rId5" imgW="3251367" imgH="2482978" progId="Paint.Picture">
                  <p:embed/>
                </p:oleObj>
              </mc:Choice>
              <mc:Fallback>
                <p:oleObj name="Immagine bitmap" r:id="rId5" imgW="3251367" imgH="2482978" progId="Paint.Picture">
                  <p:embed/>
                  <p:pic>
                    <p:nvPicPr>
                      <p:cNvPr id="270340" name="Object 4">
                        <a:extLst>
                          <a:ext uri="{FF2B5EF4-FFF2-40B4-BE49-F238E27FC236}">
                            <a16:creationId xmlns:a16="http://schemas.microsoft.com/office/drawing/2014/main" id="{800BC30B-B35F-4447-AA03-BD119CF0BFA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9300" y="12573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0341" name="Object 5">
            <a:extLst>
              <a:ext uri="{FF2B5EF4-FFF2-40B4-BE49-F238E27FC236}">
                <a16:creationId xmlns:a16="http://schemas.microsoft.com/office/drawing/2014/main" id="{E8BB4C95-AE58-4A55-B440-BD82B13B1BE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71700" y="30289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6" name="Immagine bitmap" r:id="rId6" imgW="3251367" imgH="2482978" progId="Paint.Picture">
                  <p:embed/>
                </p:oleObj>
              </mc:Choice>
              <mc:Fallback>
                <p:oleObj name="Immagine bitmap" r:id="rId6" imgW="3251367" imgH="2482978" progId="Paint.Picture">
                  <p:embed/>
                  <p:pic>
                    <p:nvPicPr>
                      <p:cNvPr id="270341" name="Object 5">
                        <a:extLst>
                          <a:ext uri="{FF2B5EF4-FFF2-40B4-BE49-F238E27FC236}">
                            <a16:creationId xmlns:a16="http://schemas.microsoft.com/office/drawing/2014/main" id="{E8BB4C95-AE58-4A55-B440-BD82B13B1BE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30289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0342" name="Object 6">
            <a:extLst>
              <a:ext uri="{FF2B5EF4-FFF2-40B4-BE49-F238E27FC236}">
                <a16:creationId xmlns:a16="http://schemas.microsoft.com/office/drawing/2014/main" id="{9A0170A4-79DB-44B0-B641-F1DA2D311B6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6450" y="30289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7" name="Immagine bitmap" r:id="rId7" imgW="3251367" imgH="2482978" progId="Paint.Picture">
                  <p:embed/>
                </p:oleObj>
              </mc:Choice>
              <mc:Fallback>
                <p:oleObj name="Immagine bitmap" r:id="rId7" imgW="3251367" imgH="2482978" progId="Paint.Picture">
                  <p:embed/>
                  <p:pic>
                    <p:nvPicPr>
                      <p:cNvPr id="270342" name="Object 6">
                        <a:extLst>
                          <a:ext uri="{FF2B5EF4-FFF2-40B4-BE49-F238E27FC236}">
                            <a16:creationId xmlns:a16="http://schemas.microsoft.com/office/drawing/2014/main" id="{9A0170A4-79DB-44B0-B641-F1DA2D311B6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6450" y="30289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0343" name="Text Box 7">
            <a:extLst>
              <a:ext uri="{FF2B5EF4-FFF2-40B4-BE49-F238E27FC236}">
                <a16:creationId xmlns:a16="http://schemas.microsoft.com/office/drawing/2014/main" id="{99C4AF69-B77F-4F9F-8AA0-AD63110B952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4094" y="1345406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70344" name="Text Box 8">
            <a:extLst>
              <a:ext uri="{FF2B5EF4-FFF2-40B4-BE49-F238E27FC236}">
                <a16:creationId xmlns:a16="http://schemas.microsoft.com/office/drawing/2014/main" id="{6238B233-D4FB-46B0-929C-E4B5C89D16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1" y="320040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70345" name="Text Box 9">
            <a:extLst>
              <a:ext uri="{FF2B5EF4-FFF2-40B4-BE49-F238E27FC236}">
                <a16:creationId xmlns:a16="http://schemas.microsoft.com/office/drawing/2014/main" id="{3E6E1F48-276C-4665-8DC2-F450C1F4FB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1" y="148590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70346" name="Text Box 10">
            <a:extLst>
              <a:ext uri="{FF2B5EF4-FFF2-40B4-BE49-F238E27FC236}">
                <a16:creationId xmlns:a16="http://schemas.microsoft.com/office/drawing/2014/main" id="{CFC0BF9D-D77D-4F3C-B7E4-73C5CE30BA0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1" y="331470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70347" name="AutoShape 11">
            <a:extLst>
              <a:ext uri="{FF2B5EF4-FFF2-40B4-BE49-F238E27FC236}">
                <a16:creationId xmlns:a16="http://schemas.microsoft.com/office/drawing/2014/main" id="{E11AABCA-1CCD-4469-867D-D8E4F9993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17716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0348" name="AutoShape 12">
            <a:extLst>
              <a:ext uri="{FF2B5EF4-FFF2-40B4-BE49-F238E27FC236}">
                <a16:creationId xmlns:a16="http://schemas.microsoft.com/office/drawing/2014/main" id="{57A08643-1042-400D-8476-AB4564AB6C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17716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0349" name="AutoShape 13">
            <a:extLst>
              <a:ext uri="{FF2B5EF4-FFF2-40B4-BE49-F238E27FC236}">
                <a16:creationId xmlns:a16="http://schemas.microsoft.com/office/drawing/2014/main" id="{13629619-B341-4268-9677-B11FDE4ADCB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3486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0350" name="AutoShape 14">
            <a:extLst>
              <a:ext uri="{FF2B5EF4-FFF2-40B4-BE49-F238E27FC236}">
                <a16:creationId xmlns:a16="http://schemas.microsoft.com/office/drawing/2014/main" id="{254C4D49-475F-4304-9253-DF9D20697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486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70351" name="Group 15">
            <a:extLst>
              <a:ext uri="{FF2B5EF4-FFF2-40B4-BE49-F238E27FC236}">
                <a16:creationId xmlns:a16="http://schemas.microsoft.com/office/drawing/2014/main" id="{2062C7A9-BAB2-463A-8D62-83C64933EA74}"/>
              </a:ext>
            </a:extLst>
          </p:cNvPr>
          <p:cNvGrpSpPr>
            <a:grpSpLocks/>
          </p:cNvGrpSpPr>
          <p:nvPr/>
        </p:nvGrpSpPr>
        <p:grpSpPr bwMode="auto">
          <a:xfrm>
            <a:off x="4286250" y="1314450"/>
            <a:ext cx="742950" cy="1085850"/>
            <a:chOff x="2640" y="1104"/>
            <a:chExt cx="624" cy="912"/>
          </a:xfrm>
        </p:grpSpPr>
        <p:sp>
          <p:nvSpPr>
            <p:cNvPr id="270362" name="Oval 16">
              <a:extLst>
                <a:ext uri="{FF2B5EF4-FFF2-40B4-BE49-F238E27FC236}">
                  <a16:creationId xmlns:a16="http://schemas.microsoft.com/office/drawing/2014/main" id="{BCE9CB5A-DDA3-4DC1-BB0F-9B8295E2C7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104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3" name="Oval 17">
              <a:extLst>
                <a:ext uri="{FF2B5EF4-FFF2-40B4-BE49-F238E27FC236}">
                  <a16:creationId xmlns:a16="http://schemas.microsoft.com/office/drawing/2014/main" id="{7672F951-A42B-40AB-80E2-7B0263ABFD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200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4" name="Rectangle 18">
              <a:extLst>
                <a:ext uri="{FF2B5EF4-FFF2-40B4-BE49-F238E27FC236}">
                  <a16:creationId xmlns:a16="http://schemas.microsoft.com/office/drawing/2014/main" id="{7FB2482D-85E7-4CD3-99D3-010E06488E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36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5" name="Rectangle 19">
              <a:extLst>
                <a:ext uri="{FF2B5EF4-FFF2-40B4-BE49-F238E27FC236}">
                  <a16:creationId xmlns:a16="http://schemas.microsoft.com/office/drawing/2014/main" id="{EAC445F3-25A1-41A2-AA94-502A1A59F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6" name="Rectangle 20">
              <a:extLst>
                <a:ext uri="{FF2B5EF4-FFF2-40B4-BE49-F238E27FC236}">
                  <a16:creationId xmlns:a16="http://schemas.microsoft.com/office/drawing/2014/main" id="{8AFBCF92-BD95-4CB0-BA35-FE87D56D98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920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70352" name="Group 21">
            <a:extLst>
              <a:ext uri="{FF2B5EF4-FFF2-40B4-BE49-F238E27FC236}">
                <a16:creationId xmlns:a16="http://schemas.microsoft.com/office/drawing/2014/main" id="{B3678AAF-A4F5-44C2-925E-AC50FD7DAB74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143250"/>
            <a:ext cx="742950" cy="1085850"/>
            <a:chOff x="2640" y="1104"/>
            <a:chExt cx="624" cy="912"/>
          </a:xfrm>
        </p:grpSpPr>
        <p:sp>
          <p:nvSpPr>
            <p:cNvPr id="270357" name="Oval 22">
              <a:extLst>
                <a:ext uri="{FF2B5EF4-FFF2-40B4-BE49-F238E27FC236}">
                  <a16:creationId xmlns:a16="http://schemas.microsoft.com/office/drawing/2014/main" id="{A6533613-7BDA-4D94-AC84-4B27F3AEBA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104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58" name="Oval 23">
              <a:extLst>
                <a:ext uri="{FF2B5EF4-FFF2-40B4-BE49-F238E27FC236}">
                  <a16:creationId xmlns:a16="http://schemas.microsoft.com/office/drawing/2014/main" id="{DDA70CAC-484C-4E2D-B48B-BC9D165F071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200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59" name="Rectangle 24">
              <a:extLst>
                <a:ext uri="{FF2B5EF4-FFF2-40B4-BE49-F238E27FC236}">
                  <a16:creationId xmlns:a16="http://schemas.microsoft.com/office/drawing/2014/main" id="{1CCC2181-725B-4582-82AA-1693C8B1B1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36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0" name="Rectangle 25">
              <a:extLst>
                <a:ext uri="{FF2B5EF4-FFF2-40B4-BE49-F238E27FC236}">
                  <a16:creationId xmlns:a16="http://schemas.microsoft.com/office/drawing/2014/main" id="{5F5A9D41-8621-478B-AB25-8F61906576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0361" name="Rectangle 26">
              <a:extLst>
                <a:ext uri="{FF2B5EF4-FFF2-40B4-BE49-F238E27FC236}">
                  <a16:creationId xmlns:a16="http://schemas.microsoft.com/office/drawing/2014/main" id="{1D48CB63-F65A-489E-B785-4B3191D6E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920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70353" name="Text Box 27">
            <a:extLst>
              <a:ext uri="{FF2B5EF4-FFF2-40B4-BE49-F238E27FC236}">
                <a16:creationId xmlns:a16="http://schemas.microsoft.com/office/drawing/2014/main" id="{7D9B5ACC-34B7-41D7-9480-581B3AE9275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43401" y="2514600"/>
            <a:ext cx="9028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</a:t>
            </a:r>
          </a:p>
        </p:txBody>
      </p:sp>
      <p:sp>
        <p:nvSpPr>
          <p:cNvPr id="270354" name="Text Box 28">
            <a:extLst>
              <a:ext uri="{FF2B5EF4-FFF2-40B4-BE49-F238E27FC236}">
                <a16:creationId xmlns:a16="http://schemas.microsoft.com/office/drawing/2014/main" id="{1CD68F51-3001-4010-AD4D-4880D55171A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00551" y="4286250"/>
            <a:ext cx="9028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</a:t>
            </a:r>
          </a:p>
        </p:txBody>
      </p:sp>
      <p:sp>
        <p:nvSpPr>
          <p:cNvPr id="270355" name="Text Box 29">
            <a:extLst>
              <a:ext uri="{FF2B5EF4-FFF2-40B4-BE49-F238E27FC236}">
                <a16:creationId xmlns:a16="http://schemas.microsoft.com/office/drawing/2014/main" id="{A86D68D5-EBE2-4772-A0ED-5D38701DCE6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2457450"/>
            <a:ext cx="14414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Criptazione</a:t>
            </a:r>
          </a:p>
        </p:txBody>
      </p:sp>
      <p:sp>
        <p:nvSpPr>
          <p:cNvPr id="270356" name="Text Box 30">
            <a:extLst>
              <a:ext uri="{FF2B5EF4-FFF2-40B4-BE49-F238E27FC236}">
                <a16:creationId xmlns:a16="http://schemas.microsoft.com/office/drawing/2014/main" id="{DBF0F2E0-00C7-4130-80BB-73DECE8305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0" y="4343400"/>
            <a:ext cx="169790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Decriptazione</a:t>
            </a:r>
          </a:p>
        </p:txBody>
      </p:sp>
    </p:spTree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434" name="Rectangle 2">
            <a:extLst>
              <a:ext uri="{FF2B5EF4-FFF2-40B4-BE49-F238E27FC236}">
                <a16:creationId xmlns:a16="http://schemas.microsoft.com/office/drawing/2014/main" id="{57F5E391-87AC-442B-8BE2-8A0425839F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Chiavi asimmetriche: lo scenario</a:t>
            </a:r>
          </a:p>
        </p:txBody>
      </p:sp>
      <p:graphicFrame>
        <p:nvGraphicFramePr>
          <p:cNvPr id="274435" name="Object 3">
            <a:extLst>
              <a:ext uri="{FF2B5EF4-FFF2-40B4-BE49-F238E27FC236}">
                <a16:creationId xmlns:a16="http://schemas.microsoft.com/office/drawing/2014/main" id="{7ECF584D-8AFB-48A4-B6A6-DA7B49E6139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057400" y="12001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8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74435" name="Object 3">
                        <a:extLst>
                          <a:ext uri="{FF2B5EF4-FFF2-40B4-BE49-F238E27FC236}">
                            <a16:creationId xmlns:a16="http://schemas.microsoft.com/office/drawing/2014/main" id="{7ECF584D-8AFB-48A4-B6A6-DA7B49E6139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2001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436" name="Object 4">
            <a:extLst>
              <a:ext uri="{FF2B5EF4-FFF2-40B4-BE49-F238E27FC236}">
                <a16:creationId xmlns:a16="http://schemas.microsoft.com/office/drawing/2014/main" id="{8A76AF83-9D5B-4F86-8E3F-226A1C81B66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29300" y="12573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9" name="Immagine bitmap" r:id="rId5" imgW="3251367" imgH="2482978" progId="Paint.Picture">
                  <p:embed/>
                </p:oleObj>
              </mc:Choice>
              <mc:Fallback>
                <p:oleObj name="Immagine bitmap" r:id="rId5" imgW="3251367" imgH="2482978" progId="Paint.Picture">
                  <p:embed/>
                  <p:pic>
                    <p:nvPicPr>
                      <p:cNvPr id="274436" name="Object 4">
                        <a:extLst>
                          <a:ext uri="{FF2B5EF4-FFF2-40B4-BE49-F238E27FC236}">
                            <a16:creationId xmlns:a16="http://schemas.microsoft.com/office/drawing/2014/main" id="{8A76AF83-9D5B-4F86-8E3F-226A1C81B66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29300" y="12573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437" name="Object 5">
            <a:extLst>
              <a:ext uri="{FF2B5EF4-FFF2-40B4-BE49-F238E27FC236}">
                <a16:creationId xmlns:a16="http://schemas.microsoft.com/office/drawing/2014/main" id="{983A64E7-CF1D-4F48-A4B9-37E79D3B650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171700" y="30289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0" name="Immagine bitmap" r:id="rId6" imgW="3251367" imgH="2482978" progId="Paint.Picture">
                  <p:embed/>
                </p:oleObj>
              </mc:Choice>
              <mc:Fallback>
                <p:oleObj name="Immagine bitmap" r:id="rId6" imgW="3251367" imgH="2482978" progId="Paint.Picture">
                  <p:embed/>
                  <p:pic>
                    <p:nvPicPr>
                      <p:cNvPr id="274437" name="Object 5">
                        <a:extLst>
                          <a:ext uri="{FF2B5EF4-FFF2-40B4-BE49-F238E27FC236}">
                            <a16:creationId xmlns:a16="http://schemas.microsoft.com/office/drawing/2014/main" id="{983A64E7-CF1D-4F48-A4B9-37E79D3B650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71700" y="30289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74438" name="Object 6">
            <a:extLst>
              <a:ext uri="{FF2B5EF4-FFF2-40B4-BE49-F238E27FC236}">
                <a16:creationId xmlns:a16="http://schemas.microsoft.com/office/drawing/2014/main" id="{62FF4AC8-4943-490B-B0D8-A3CC9EA8B35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886450" y="30289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61" name="Immagine bitmap" r:id="rId7" imgW="3251367" imgH="2482978" progId="Paint.Picture">
                  <p:embed/>
                </p:oleObj>
              </mc:Choice>
              <mc:Fallback>
                <p:oleObj name="Immagine bitmap" r:id="rId7" imgW="3251367" imgH="2482978" progId="Paint.Picture">
                  <p:embed/>
                  <p:pic>
                    <p:nvPicPr>
                      <p:cNvPr id="274438" name="Object 6">
                        <a:extLst>
                          <a:ext uri="{FF2B5EF4-FFF2-40B4-BE49-F238E27FC236}">
                            <a16:creationId xmlns:a16="http://schemas.microsoft.com/office/drawing/2014/main" id="{62FF4AC8-4943-490B-B0D8-A3CC9EA8B35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886450" y="30289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4439" name="Text Box 7">
            <a:extLst>
              <a:ext uri="{FF2B5EF4-FFF2-40B4-BE49-F238E27FC236}">
                <a16:creationId xmlns:a16="http://schemas.microsoft.com/office/drawing/2014/main" id="{9D1DFC8D-96D4-4112-80A5-F98D90DDAD2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74094" y="1345406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74440" name="Text Box 8">
            <a:extLst>
              <a:ext uri="{FF2B5EF4-FFF2-40B4-BE49-F238E27FC236}">
                <a16:creationId xmlns:a16="http://schemas.microsoft.com/office/drawing/2014/main" id="{85BB2C1A-4851-43E1-9715-467BE6F55E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1" y="320040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74441" name="Text Box 9">
            <a:extLst>
              <a:ext uri="{FF2B5EF4-FFF2-40B4-BE49-F238E27FC236}">
                <a16:creationId xmlns:a16="http://schemas.microsoft.com/office/drawing/2014/main" id="{CF00233F-9B08-4C3B-9F9E-84B9CE6EA1C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172201" y="148590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74442" name="Text Box 10">
            <a:extLst>
              <a:ext uri="{FF2B5EF4-FFF2-40B4-BE49-F238E27FC236}">
                <a16:creationId xmlns:a16="http://schemas.microsoft.com/office/drawing/2014/main" id="{BEAC7B6D-5000-4FA7-B856-3B2044C2607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4601" y="331470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74443" name="AutoShape 11">
            <a:extLst>
              <a:ext uri="{FF2B5EF4-FFF2-40B4-BE49-F238E27FC236}">
                <a16:creationId xmlns:a16="http://schemas.microsoft.com/office/drawing/2014/main" id="{42FE0211-76E1-4B8F-AD56-427BC8FF4B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17716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4444" name="AutoShape 12">
            <a:extLst>
              <a:ext uri="{FF2B5EF4-FFF2-40B4-BE49-F238E27FC236}">
                <a16:creationId xmlns:a16="http://schemas.microsoft.com/office/drawing/2014/main" id="{D626F578-E029-44B7-AB7C-7F5FBD942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17716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4445" name="AutoShape 13">
            <a:extLst>
              <a:ext uri="{FF2B5EF4-FFF2-40B4-BE49-F238E27FC236}">
                <a16:creationId xmlns:a16="http://schemas.microsoft.com/office/drawing/2014/main" id="{242C8619-15ED-45C2-BFE0-5D9288CFEE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0450" y="3486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74446" name="AutoShape 14">
            <a:extLst>
              <a:ext uri="{FF2B5EF4-FFF2-40B4-BE49-F238E27FC236}">
                <a16:creationId xmlns:a16="http://schemas.microsoft.com/office/drawing/2014/main" id="{62141564-6E9E-4DC3-89FB-E6A938C6D7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57800" y="3486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74447" name="Group 15">
            <a:extLst>
              <a:ext uri="{FF2B5EF4-FFF2-40B4-BE49-F238E27FC236}">
                <a16:creationId xmlns:a16="http://schemas.microsoft.com/office/drawing/2014/main" id="{21B81B04-4B6C-4023-B72E-48A70503F0AC}"/>
              </a:ext>
            </a:extLst>
          </p:cNvPr>
          <p:cNvGrpSpPr>
            <a:grpSpLocks/>
          </p:cNvGrpSpPr>
          <p:nvPr/>
        </p:nvGrpSpPr>
        <p:grpSpPr bwMode="auto">
          <a:xfrm>
            <a:off x="4286250" y="1314450"/>
            <a:ext cx="742950" cy="1085850"/>
            <a:chOff x="2640" y="1104"/>
            <a:chExt cx="624" cy="912"/>
          </a:xfrm>
        </p:grpSpPr>
        <p:sp>
          <p:nvSpPr>
            <p:cNvPr id="274458" name="Oval 16">
              <a:extLst>
                <a:ext uri="{FF2B5EF4-FFF2-40B4-BE49-F238E27FC236}">
                  <a16:creationId xmlns:a16="http://schemas.microsoft.com/office/drawing/2014/main" id="{A8D64E0E-5F73-40BF-AAA3-BB7807BB6B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104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59" name="Oval 17">
              <a:extLst>
                <a:ext uri="{FF2B5EF4-FFF2-40B4-BE49-F238E27FC236}">
                  <a16:creationId xmlns:a16="http://schemas.microsoft.com/office/drawing/2014/main" id="{D9ACE207-932F-4782-B282-846763051C3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200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60" name="Rectangle 18">
              <a:extLst>
                <a:ext uri="{FF2B5EF4-FFF2-40B4-BE49-F238E27FC236}">
                  <a16:creationId xmlns:a16="http://schemas.microsoft.com/office/drawing/2014/main" id="{A155C12C-7CCA-472F-9469-898E74E940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36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61" name="Rectangle 19">
              <a:extLst>
                <a:ext uri="{FF2B5EF4-FFF2-40B4-BE49-F238E27FC236}">
                  <a16:creationId xmlns:a16="http://schemas.microsoft.com/office/drawing/2014/main" id="{596061C9-02B8-45D1-BEFF-7C6F654FBB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62" name="Rectangle 20">
              <a:extLst>
                <a:ext uri="{FF2B5EF4-FFF2-40B4-BE49-F238E27FC236}">
                  <a16:creationId xmlns:a16="http://schemas.microsoft.com/office/drawing/2014/main" id="{46B159CD-30B7-40B1-AA1E-895107D2EA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920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74448" name="Group 21">
            <a:extLst>
              <a:ext uri="{FF2B5EF4-FFF2-40B4-BE49-F238E27FC236}">
                <a16:creationId xmlns:a16="http://schemas.microsoft.com/office/drawing/2014/main" id="{7157DE7A-F128-42FD-B469-E90C0AA7CB81}"/>
              </a:ext>
            </a:extLst>
          </p:cNvPr>
          <p:cNvGrpSpPr>
            <a:grpSpLocks/>
          </p:cNvGrpSpPr>
          <p:nvPr/>
        </p:nvGrpSpPr>
        <p:grpSpPr bwMode="auto">
          <a:xfrm>
            <a:off x="4400550" y="3143250"/>
            <a:ext cx="742950" cy="1085850"/>
            <a:chOff x="2736" y="2640"/>
            <a:chExt cx="624" cy="912"/>
          </a:xfrm>
        </p:grpSpPr>
        <p:sp>
          <p:nvSpPr>
            <p:cNvPr id="274453" name="Oval 22">
              <a:extLst>
                <a:ext uri="{FF2B5EF4-FFF2-40B4-BE49-F238E27FC236}">
                  <a16:creationId xmlns:a16="http://schemas.microsoft.com/office/drawing/2014/main" id="{EB1C2709-153D-4E7F-B072-F1DB255371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640"/>
              <a:ext cx="624" cy="432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54" name="Oval 23">
              <a:extLst>
                <a:ext uri="{FF2B5EF4-FFF2-40B4-BE49-F238E27FC236}">
                  <a16:creationId xmlns:a16="http://schemas.microsoft.com/office/drawing/2014/main" id="{5059C1F0-40E6-475F-8AA8-26F5B51BC9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73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55" name="Rectangle 24">
              <a:extLst>
                <a:ext uri="{FF2B5EF4-FFF2-40B4-BE49-F238E27FC236}">
                  <a16:creationId xmlns:a16="http://schemas.microsoft.com/office/drawing/2014/main" id="{71C53F65-7E66-4CA3-9835-01D24840B4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072"/>
              <a:ext cx="144" cy="48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56" name="Rectangle 25">
              <a:extLst>
                <a:ext uri="{FF2B5EF4-FFF2-40B4-BE49-F238E27FC236}">
                  <a16:creationId xmlns:a16="http://schemas.microsoft.com/office/drawing/2014/main" id="{7646FB6C-F805-43A2-926B-125ABAF1FF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264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74457" name="Rectangle 26">
              <a:extLst>
                <a:ext uri="{FF2B5EF4-FFF2-40B4-BE49-F238E27FC236}">
                  <a16:creationId xmlns:a16="http://schemas.microsoft.com/office/drawing/2014/main" id="{E207102E-CCAB-4088-9374-3EFC9B14FB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456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74449" name="Text Box 27">
            <a:extLst>
              <a:ext uri="{FF2B5EF4-FFF2-40B4-BE49-F238E27FC236}">
                <a16:creationId xmlns:a16="http://schemas.microsoft.com/office/drawing/2014/main" id="{758A4AF0-F03B-4252-9D0C-21E529949C5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29050" y="2514600"/>
            <a:ext cx="16594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privata</a:t>
            </a:r>
          </a:p>
        </p:txBody>
      </p:sp>
      <p:sp>
        <p:nvSpPr>
          <p:cNvPr id="274450" name="Text Box 28">
            <a:extLst>
              <a:ext uri="{FF2B5EF4-FFF2-40B4-BE49-F238E27FC236}">
                <a16:creationId xmlns:a16="http://schemas.microsoft.com/office/drawing/2014/main" id="{6C9BFE36-5B9D-4821-B094-545DC3A316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43350" y="4343400"/>
            <a:ext cx="182614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pubblica</a:t>
            </a:r>
          </a:p>
        </p:txBody>
      </p:sp>
      <p:sp>
        <p:nvSpPr>
          <p:cNvPr id="274451" name="Text Box 29">
            <a:extLst>
              <a:ext uri="{FF2B5EF4-FFF2-40B4-BE49-F238E27FC236}">
                <a16:creationId xmlns:a16="http://schemas.microsoft.com/office/drawing/2014/main" id="{B3038D69-A04D-45AE-9434-6011277808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14450" y="2571750"/>
            <a:ext cx="109517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Codifica</a:t>
            </a:r>
          </a:p>
        </p:txBody>
      </p:sp>
      <p:sp>
        <p:nvSpPr>
          <p:cNvPr id="274452" name="Text Box 30">
            <a:extLst>
              <a:ext uri="{FF2B5EF4-FFF2-40B4-BE49-F238E27FC236}">
                <a16:creationId xmlns:a16="http://schemas.microsoft.com/office/drawing/2014/main" id="{0A158B9A-65E5-4A08-81FF-F3723818379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4457700"/>
            <a:ext cx="135165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Decodifica</a:t>
            </a:r>
          </a:p>
        </p:txBody>
      </p:sp>
    </p:spTree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62" name="Rectangle 2">
            <a:extLst>
              <a:ext uri="{FF2B5EF4-FFF2-40B4-BE49-F238E27FC236}">
                <a16:creationId xmlns:a16="http://schemas.microsoft.com/office/drawing/2014/main" id="{8F2F9F0F-990F-4EAF-B509-A73CB61300F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Applicazione di Hash</a:t>
            </a:r>
          </a:p>
        </p:txBody>
      </p:sp>
      <p:graphicFrame>
        <p:nvGraphicFramePr>
          <p:cNvPr id="296963" name="Object 3">
            <a:extLst>
              <a:ext uri="{FF2B5EF4-FFF2-40B4-BE49-F238E27FC236}">
                <a16:creationId xmlns:a16="http://schemas.microsoft.com/office/drawing/2014/main" id="{51702030-6DF1-4685-A308-6B84D2C7650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485900" y="18288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96963" name="Object 3">
                        <a:extLst>
                          <a:ext uri="{FF2B5EF4-FFF2-40B4-BE49-F238E27FC236}">
                            <a16:creationId xmlns:a16="http://schemas.microsoft.com/office/drawing/2014/main" id="{51702030-6DF1-4685-A308-6B84D2C7650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85900" y="18288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6964" name="Text Box 4">
            <a:extLst>
              <a:ext uri="{FF2B5EF4-FFF2-40B4-BE49-F238E27FC236}">
                <a16:creationId xmlns:a16="http://schemas.microsoft.com/office/drawing/2014/main" id="{D7B8EAF3-6782-4422-B8A2-9DAAB4D6376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14501" y="205740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96965" name="Text Box 5">
            <a:extLst>
              <a:ext uri="{FF2B5EF4-FFF2-40B4-BE49-F238E27FC236}">
                <a16:creationId xmlns:a16="http://schemas.microsoft.com/office/drawing/2014/main" id="{561C80F3-51AE-4D4F-A3D2-4B4DC492CD5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1" y="2400300"/>
            <a:ext cx="9925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1234567</a:t>
            </a:r>
          </a:p>
        </p:txBody>
      </p:sp>
      <p:sp>
        <p:nvSpPr>
          <p:cNvPr id="296966" name="AutoShape 6">
            <a:extLst>
              <a:ext uri="{FF2B5EF4-FFF2-40B4-BE49-F238E27FC236}">
                <a16:creationId xmlns:a16="http://schemas.microsoft.com/office/drawing/2014/main" id="{741CF395-992F-4FD6-8953-91C038EA69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2343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96967" name="Group 7">
            <a:extLst>
              <a:ext uri="{FF2B5EF4-FFF2-40B4-BE49-F238E27FC236}">
                <a16:creationId xmlns:a16="http://schemas.microsoft.com/office/drawing/2014/main" id="{EB9CEC1A-93CE-4B84-9D1B-60CD4B1B2F0F}"/>
              </a:ext>
            </a:extLst>
          </p:cNvPr>
          <p:cNvGrpSpPr>
            <a:grpSpLocks/>
          </p:cNvGrpSpPr>
          <p:nvPr/>
        </p:nvGrpSpPr>
        <p:grpSpPr bwMode="auto">
          <a:xfrm>
            <a:off x="3657600" y="1885950"/>
            <a:ext cx="1485900" cy="1257300"/>
            <a:chOff x="2688" y="1248"/>
            <a:chExt cx="1248" cy="1056"/>
          </a:xfrm>
        </p:grpSpPr>
        <p:sp>
          <p:nvSpPr>
            <p:cNvPr id="296972" name="Oval 8">
              <a:extLst>
                <a:ext uri="{FF2B5EF4-FFF2-40B4-BE49-F238E27FC236}">
                  <a16:creationId xmlns:a16="http://schemas.microsoft.com/office/drawing/2014/main" id="{76B41587-96AD-4CF8-943F-1488F78D5F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248"/>
              <a:ext cx="336" cy="10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6973" name="Line 9">
              <a:extLst>
                <a:ext uri="{FF2B5EF4-FFF2-40B4-BE49-F238E27FC236}">
                  <a16:creationId xmlns:a16="http://schemas.microsoft.com/office/drawing/2014/main" id="{467B8AA6-5AD9-47FC-A2F3-1AFD48085FB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48"/>
              <a:ext cx="67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6974" name="Line 10">
              <a:extLst>
                <a:ext uri="{FF2B5EF4-FFF2-40B4-BE49-F238E27FC236}">
                  <a16:creationId xmlns:a16="http://schemas.microsoft.com/office/drawing/2014/main" id="{CBA912F7-2644-4026-A3DD-CD3D20B6A3D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80" y="1872"/>
              <a:ext cx="67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6975" name="Line 11">
              <a:extLst>
                <a:ext uri="{FF2B5EF4-FFF2-40B4-BE49-F238E27FC236}">
                  <a16:creationId xmlns:a16="http://schemas.microsoft.com/office/drawing/2014/main" id="{A3FF708B-1AEE-4FE2-86B1-316D647B115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68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6976" name="Line 12">
              <a:extLst>
                <a:ext uri="{FF2B5EF4-FFF2-40B4-BE49-F238E27FC236}">
                  <a16:creationId xmlns:a16="http://schemas.microsoft.com/office/drawing/2014/main" id="{FF1C69C1-7231-4296-9060-03AA223B69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87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</p:grpSp>
      <p:sp>
        <p:nvSpPr>
          <p:cNvPr id="296968" name="AutoShape 13">
            <a:extLst>
              <a:ext uri="{FF2B5EF4-FFF2-40B4-BE49-F238E27FC236}">
                <a16:creationId xmlns:a16="http://schemas.microsoft.com/office/drawing/2014/main" id="{A4864F24-1453-4CFE-A280-08C7F6B265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14950" y="23431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6969" name="Text Box 14">
            <a:extLst>
              <a:ext uri="{FF2B5EF4-FFF2-40B4-BE49-F238E27FC236}">
                <a16:creationId xmlns:a16="http://schemas.microsoft.com/office/drawing/2014/main" id="{6BEB0826-54BB-4AE8-95B6-6F2920BEEC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86150" y="3200401"/>
            <a:ext cx="1877437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Funzione Hash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monodirezionale</a:t>
            </a:r>
          </a:p>
        </p:txBody>
      </p:sp>
      <p:sp>
        <p:nvSpPr>
          <p:cNvPr id="296970" name="Text Box 15">
            <a:extLst>
              <a:ext uri="{FF2B5EF4-FFF2-40B4-BE49-F238E27FC236}">
                <a16:creationId xmlns:a16="http://schemas.microsoft.com/office/drawing/2014/main" id="{1B923564-4341-40CF-A7D2-30728E8E8AA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0" y="2971800"/>
            <a:ext cx="1659429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Valore Hash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Univocamente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Associato al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Messaggio</a:t>
            </a:r>
          </a:p>
        </p:txBody>
      </p:sp>
      <p:sp>
        <p:nvSpPr>
          <p:cNvPr id="296971" name="Text Box 16">
            <a:extLst>
              <a:ext uri="{FF2B5EF4-FFF2-40B4-BE49-F238E27FC236}">
                <a16:creationId xmlns:a16="http://schemas.microsoft.com/office/drawing/2014/main" id="{863E51B0-6179-4792-B8F0-AB43E42911D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0" y="3257550"/>
            <a:ext cx="130035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Messaggio</a:t>
            </a:r>
          </a:p>
        </p:txBody>
      </p:sp>
    </p:spTree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986" name="Rectangle 2">
            <a:extLst>
              <a:ext uri="{FF2B5EF4-FFF2-40B4-BE49-F238E27FC236}">
                <a16:creationId xmlns:a16="http://schemas.microsoft.com/office/drawing/2014/main" id="{3C927C75-627E-4B35-9854-400298F34A9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Applicazione di Hash -verifica</a:t>
            </a:r>
          </a:p>
        </p:txBody>
      </p:sp>
      <p:graphicFrame>
        <p:nvGraphicFramePr>
          <p:cNvPr id="297987" name="Object 3">
            <a:extLst>
              <a:ext uri="{FF2B5EF4-FFF2-40B4-BE49-F238E27FC236}">
                <a16:creationId xmlns:a16="http://schemas.microsoft.com/office/drawing/2014/main" id="{1EEC74DB-EB54-4A9B-AD70-3061C276E1C8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57350" y="31432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97987" name="Object 3">
                        <a:extLst>
                          <a:ext uri="{FF2B5EF4-FFF2-40B4-BE49-F238E27FC236}">
                            <a16:creationId xmlns:a16="http://schemas.microsoft.com/office/drawing/2014/main" id="{1EEC74DB-EB54-4A9B-AD70-3061C276E1C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57350" y="31432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7988" name="Text Box 4">
            <a:extLst>
              <a:ext uri="{FF2B5EF4-FFF2-40B4-BE49-F238E27FC236}">
                <a16:creationId xmlns:a16="http://schemas.microsoft.com/office/drawing/2014/main" id="{EBAE473B-AFCC-4AAF-8E1D-F8B13E1AE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85951" y="337185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97989" name="Text Box 5">
            <a:extLst>
              <a:ext uri="{FF2B5EF4-FFF2-40B4-BE49-F238E27FC236}">
                <a16:creationId xmlns:a16="http://schemas.microsoft.com/office/drawing/2014/main" id="{A3E47963-2260-42A6-A8D2-08754A038DF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3651" y="3714750"/>
            <a:ext cx="9925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1234567</a:t>
            </a:r>
          </a:p>
        </p:txBody>
      </p:sp>
      <p:sp>
        <p:nvSpPr>
          <p:cNvPr id="297990" name="AutoShape 6">
            <a:extLst>
              <a:ext uri="{FF2B5EF4-FFF2-40B4-BE49-F238E27FC236}">
                <a16:creationId xmlns:a16="http://schemas.microsoft.com/office/drawing/2014/main" id="{C13D529C-15B0-4B95-98E4-1A6D14712C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14650" y="36576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97991" name="Group 7">
            <a:extLst>
              <a:ext uri="{FF2B5EF4-FFF2-40B4-BE49-F238E27FC236}">
                <a16:creationId xmlns:a16="http://schemas.microsoft.com/office/drawing/2014/main" id="{4E103404-4D71-4513-A9D9-066C5DCB1293}"/>
              </a:ext>
            </a:extLst>
          </p:cNvPr>
          <p:cNvGrpSpPr>
            <a:grpSpLocks/>
          </p:cNvGrpSpPr>
          <p:nvPr/>
        </p:nvGrpSpPr>
        <p:grpSpPr bwMode="auto">
          <a:xfrm>
            <a:off x="3829050" y="3200400"/>
            <a:ext cx="1485900" cy="1257300"/>
            <a:chOff x="2688" y="1248"/>
            <a:chExt cx="1248" cy="1056"/>
          </a:xfrm>
        </p:grpSpPr>
        <p:sp>
          <p:nvSpPr>
            <p:cNvPr id="298004" name="Oval 8">
              <a:extLst>
                <a:ext uri="{FF2B5EF4-FFF2-40B4-BE49-F238E27FC236}">
                  <a16:creationId xmlns:a16="http://schemas.microsoft.com/office/drawing/2014/main" id="{B52C7020-695F-4B2B-A2F5-1A25DEECC5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88" y="1248"/>
              <a:ext cx="336" cy="1056"/>
            </a:xfrm>
            <a:prstGeom prst="ellips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8005" name="Line 9">
              <a:extLst>
                <a:ext uri="{FF2B5EF4-FFF2-40B4-BE49-F238E27FC236}">
                  <a16:creationId xmlns:a16="http://schemas.microsoft.com/office/drawing/2014/main" id="{B4195CC7-C92A-4729-9496-29141D007D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880" y="1248"/>
              <a:ext cx="67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8006" name="Line 10">
              <a:extLst>
                <a:ext uri="{FF2B5EF4-FFF2-40B4-BE49-F238E27FC236}">
                  <a16:creationId xmlns:a16="http://schemas.microsoft.com/office/drawing/2014/main" id="{116E4FE6-74E9-4C61-A199-E5942600B725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880" y="1872"/>
              <a:ext cx="672" cy="43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8007" name="Line 11">
              <a:extLst>
                <a:ext uri="{FF2B5EF4-FFF2-40B4-BE49-F238E27FC236}">
                  <a16:creationId xmlns:a16="http://schemas.microsoft.com/office/drawing/2014/main" id="{29D2984B-4F71-4B52-891F-52BADD236F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680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  <p:sp>
          <p:nvSpPr>
            <p:cNvPr id="298008" name="Line 12">
              <a:extLst>
                <a:ext uri="{FF2B5EF4-FFF2-40B4-BE49-F238E27FC236}">
                  <a16:creationId xmlns:a16="http://schemas.microsoft.com/office/drawing/2014/main" id="{85F2D1A1-82D6-45CF-9D1D-481A4C82BFDD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552" y="1872"/>
              <a:ext cx="384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it-IT" sz="1050"/>
            </a:p>
          </p:txBody>
        </p:sp>
      </p:grpSp>
      <p:sp>
        <p:nvSpPr>
          <p:cNvPr id="297992" name="AutoShape 13">
            <a:extLst>
              <a:ext uri="{FF2B5EF4-FFF2-40B4-BE49-F238E27FC236}">
                <a16:creationId xmlns:a16="http://schemas.microsoft.com/office/drawing/2014/main" id="{341D22D5-A8CE-4CF6-81AA-7C26696186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36576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7993" name="Text Box 14">
            <a:extLst>
              <a:ext uri="{FF2B5EF4-FFF2-40B4-BE49-F238E27FC236}">
                <a16:creationId xmlns:a16="http://schemas.microsoft.com/office/drawing/2014/main" id="{85605DB0-D727-4A82-B050-8094CBD5CCC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71651" y="1828800"/>
            <a:ext cx="10310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!”£$%&amp;/</a:t>
            </a:r>
          </a:p>
        </p:txBody>
      </p:sp>
      <p:sp>
        <p:nvSpPr>
          <p:cNvPr id="297994" name="Text Box 15">
            <a:extLst>
              <a:ext uri="{FF2B5EF4-FFF2-40B4-BE49-F238E27FC236}">
                <a16:creationId xmlns:a16="http://schemas.microsoft.com/office/drawing/2014/main" id="{134D78D4-74EA-4664-87B8-910B5587119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286501" y="1828800"/>
            <a:ext cx="99257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1234567</a:t>
            </a:r>
          </a:p>
        </p:txBody>
      </p:sp>
      <p:grpSp>
        <p:nvGrpSpPr>
          <p:cNvPr id="297995" name="Group 16">
            <a:extLst>
              <a:ext uri="{FF2B5EF4-FFF2-40B4-BE49-F238E27FC236}">
                <a16:creationId xmlns:a16="http://schemas.microsoft.com/office/drawing/2014/main" id="{DACD63D1-B91E-418E-B43B-1DEDF75BF9A3}"/>
              </a:ext>
            </a:extLst>
          </p:cNvPr>
          <p:cNvGrpSpPr>
            <a:grpSpLocks/>
          </p:cNvGrpSpPr>
          <p:nvPr/>
        </p:nvGrpSpPr>
        <p:grpSpPr bwMode="auto">
          <a:xfrm>
            <a:off x="4000500" y="1600200"/>
            <a:ext cx="514350" cy="685800"/>
            <a:chOff x="1920" y="2640"/>
            <a:chExt cx="624" cy="912"/>
          </a:xfrm>
        </p:grpSpPr>
        <p:sp>
          <p:nvSpPr>
            <p:cNvPr id="298000" name="Oval 17">
              <a:extLst>
                <a:ext uri="{FF2B5EF4-FFF2-40B4-BE49-F238E27FC236}">
                  <a16:creationId xmlns:a16="http://schemas.microsoft.com/office/drawing/2014/main" id="{DFC7A1F5-AF44-4761-AC7E-09D5B5A0CE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640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8001" name="Oval 18">
              <a:extLst>
                <a:ext uri="{FF2B5EF4-FFF2-40B4-BE49-F238E27FC236}">
                  <a16:creationId xmlns:a16="http://schemas.microsoft.com/office/drawing/2014/main" id="{E9C37B00-6CC6-4161-BC85-511E9FFB12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73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8002" name="Rectangle 19">
              <a:extLst>
                <a:ext uri="{FF2B5EF4-FFF2-40B4-BE49-F238E27FC236}">
                  <a16:creationId xmlns:a16="http://schemas.microsoft.com/office/drawing/2014/main" id="{4F3A8EB4-5BE5-4B99-B45E-355D048CA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072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8003" name="Rectangle 20">
              <a:extLst>
                <a:ext uri="{FF2B5EF4-FFF2-40B4-BE49-F238E27FC236}">
                  <a16:creationId xmlns:a16="http://schemas.microsoft.com/office/drawing/2014/main" id="{156F71AA-3273-4E44-B509-4AA566BCDF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456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7996" name="AutoShape 21">
            <a:extLst>
              <a:ext uri="{FF2B5EF4-FFF2-40B4-BE49-F238E27FC236}">
                <a16:creationId xmlns:a16="http://schemas.microsoft.com/office/drawing/2014/main" id="{4CAA62E9-6B8B-4334-8A44-FEBB98CDD8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18288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7997" name="AutoShape 22">
            <a:extLst>
              <a:ext uri="{FF2B5EF4-FFF2-40B4-BE49-F238E27FC236}">
                <a16:creationId xmlns:a16="http://schemas.microsoft.com/office/drawing/2014/main" id="{77D69FF3-1400-4211-BCF1-84B2F51326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18859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CCCC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7998" name="Line 23">
            <a:extLst>
              <a:ext uri="{FF2B5EF4-FFF2-40B4-BE49-F238E27FC236}">
                <a16:creationId xmlns:a16="http://schemas.microsoft.com/office/drawing/2014/main" id="{8077CD7E-521B-4498-9C7D-6E542CE27747}"/>
              </a:ext>
            </a:extLst>
          </p:cNvPr>
          <p:cNvSpPr>
            <a:spLocks noChangeShapeType="1"/>
          </p:cNvSpPr>
          <p:nvPr/>
        </p:nvSpPr>
        <p:spPr bwMode="auto">
          <a:xfrm>
            <a:off x="6800850" y="2343150"/>
            <a:ext cx="0" cy="1200150"/>
          </a:xfrm>
          <a:prstGeom prst="line">
            <a:avLst/>
          </a:prstGeom>
          <a:noFill/>
          <a:ln w="50800">
            <a:solidFill>
              <a:srgbClr val="FF0000"/>
            </a:solidFill>
            <a:prstDash val="dash"/>
            <a:round/>
            <a:headEnd type="triangle" w="med" len="med"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297999" name="Text Box 24">
            <a:extLst>
              <a:ext uri="{FF2B5EF4-FFF2-40B4-BE49-F238E27FC236}">
                <a16:creationId xmlns:a16="http://schemas.microsoft.com/office/drawing/2014/main" id="{B71ED957-3998-48A1-B686-82FB959A029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2628901"/>
            <a:ext cx="21595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Confronto fra i due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valori</a:t>
            </a:r>
          </a:p>
        </p:txBody>
      </p:sp>
    </p:spTree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058" name="Rectangle 2">
            <a:extLst>
              <a:ext uri="{FF2B5EF4-FFF2-40B4-BE49-F238E27FC236}">
                <a16:creationId xmlns:a16="http://schemas.microsoft.com/office/drawing/2014/main" id="{8581B1B9-7F76-4035-BA2E-744623ED2FE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265814" y="0"/>
            <a:ext cx="7449436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US" altLang="it-IT" dirty="0" err="1"/>
              <a:t>Firma</a:t>
            </a:r>
            <a:r>
              <a:rPr lang="en-US" altLang="it-IT" dirty="0"/>
              <a:t> di un </a:t>
            </a:r>
            <a:r>
              <a:rPr lang="en-US" altLang="it-IT" dirty="0" err="1"/>
              <a:t>messaggio</a:t>
            </a:r>
            <a:endParaRPr lang="en-US" altLang="it-IT" dirty="0"/>
          </a:p>
        </p:txBody>
      </p:sp>
      <p:sp>
        <p:nvSpPr>
          <p:cNvPr id="301059" name="Text Box 3">
            <a:extLst>
              <a:ext uri="{FF2B5EF4-FFF2-40B4-BE49-F238E27FC236}">
                <a16:creationId xmlns:a16="http://schemas.microsoft.com/office/drawing/2014/main" id="{6B6CF99E-C7AD-4D03-AA9C-B6228FF07AB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1" y="165735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301060" name="Text Box 4">
            <a:extLst>
              <a:ext uri="{FF2B5EF4-FFF2-40B4-BE49-F238E27FC236}">
                <a16:creationId xmlns:a16="http://schemas.microsoft.com/office/drawing/2014/main" id="{DD6BCF7B-B101-4AD2-9544-29DCBD0D62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3212307"/>
            <a:ext cx="165942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privata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del mittente</a:t>
            </a:r>
          </a:p>
        </p:txBody>
      </p:sp>
      <p:grpSp>
        <p:nvGrpSpPr>
          <p:cNvPr id="301061" name="Group 5">
            <a:extLst>
              <a:ext uri="{FF2B5EF4-FFF2-40B4-BE49-F238E27FC236}">
                <a16:creationId xmlns:a16="http://schemas.microsoft.com/office/drawing/2014/main" id="{56F8601C-2C8E-4E2B-8448-275314AA2975}"/>
              </a:ext>
            </a:extLst>
          </p:cNvPr>
          <p:cNvGrpSpPr>
            <a:grpSpLocks/>
          </p:cNvGrpSpPr>
          <p:nvPr/>
        </p:nvGrpSpPr>
        <p:grpSpPr bwMode="auto">
          <a:xfrm>
            <a:off x="2857500" y="3257550"/>
            <a:ext cx="342900" cy="685800"/>
            <a:chOff x="2592" y="960"/>
            <a:chExt cx="624" cy="912"/>
          </a:xfrm>
        </p:grpSpPr>
        <p:sp>
          <p:nvSpPr>
            <p:cNvPr id="301087" name="Oval 6">
              <a:extLst>
                <a:ext uri="{FF2B5EF4-FFF2-40B4-BE49-F238E27FC236}">
                  <a16:creationId xmlns:a16="http://schemas.microsoft.com/office/drawing/2014/main" id="{C36A0349-24AF-47EC-BD2B-F1188F9C06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960"/>
              <a:ext cx="624" cy="432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01088" name="Oval 7">
              <a:extLst>
                <a:ext uri="{FF2B5EF4-FFF2-40B4-BE49-F238E27FC236}">
                  <a16:creationId xmlns:a16="http://schemas.microsoft.com/office/drawing/2014/main" id="{0546AF17-3DC3-43BD-A64B-E1C1B1E3F5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05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01089" name="Rectangle 8">
              <a:extLst>
                <a:ext uri="{FF2B5EF4-FFF2-40B4-BE49-F238E27FC236}">
                  <a16:creationId xmlns:a16="http://schemas.microsoft.com/office/drawing/2014/main" id="{C013486B-5A10-44B6-8DF6-EF451733982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392"/>
              <a:ext cx="144" cy="48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301090" name="Rectangle 9">
              <a:extLst>
                <a:ext uri="{FF2B5EF4-FFF2-40B4-BE49-F238E27FC236}">
                  <a16:creationId xmlns:a16="http://schemas.microsoft.com/office/drawing/2014/main" id="{400107F6-2E78-49E8-B314-8522F8F9BA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6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1062" name="Group 10">
            <a:extLst>
              <a:ext uri="{FF2B5EF4-FFF2-40B4-BE49-F238E27FC236}">
                <a16:creationId xmlns:a16="http://schemas.microsoft.com/office/drawing/2014/main" id="{EA95817F-7EB7-4C86-A626-ED040D0C0C59}"/>
              </a:ext>
            </a:extLst>
          </p:cNvPr>
          <p:cNvGrpSpPr>
            <a:grpSpLocks/>
          </p:cNvGrpSpPr>
          <p:nvPr/>
        </p:nvGrpSpPr>
        <p:grpSpPr bwMode="auto">
          <a:xfrm>
            <a:off x="5486400" y="1143000"/>
            <a:ext cx="1733550" cy="1323975"/>
            <a:chOff x="0" y="960"/>
            <a:chExt cx="1456" cy="1112"/>
          </a:xfrm>
        </p:grpSpPr>
        <p:graphicFrame>
          <p:nvGraphicFramePr>
            <p:cNvPr id="301085" name="Object 11">
              <a:extLst>
                <a:ext uri="{FF2B5EF4-FFF2-40B4-BE49-F238E27FC236}">
                  <a16:creationId xmlns:a16="http://schemas.microsoft.com/office/drawing/2014/main" id="{9F88463F-292A-4AC6-95EA-54EB7B231DA1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960"/>
            <a:ext cx="1456" cy="1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6" name="Immagine bitmap" r:id="rId4" imgW="3251367" imgH="2482978" progId="Paint.Picture">
                    <p:embed/>
                  </p:oleObj>
                </mc:Choice>
                <mc:Fallback>
                  <p:oleObj name="Immagine bitmap" r:id="rId4" imgW="3251367" imgH="2482978" progId="Paint.Picture">
                    <p:embed/>
                    <p:pic>
                      <p:nvPicPr>
                        <p:cNvPr id="301085" name="Object 11">
                          <a:extLst>
                            <a:ext uri="{FF2B5EF4-FFF2-40B4-BE49-F238E27FC236}">
                              <a16:creationId xmlns:a16="http://schemas.microsoft.com/office/drawing/2014/main" id="{9F88463F-292A-4AC6-95EA-54EB7B231DA1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960"/>
                          <a:ext cx="1456" cy="11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1086" name="Text Box 12">
              <a:extLst>
                <a:ext uri="{FF2B5EF4-FFF2-40B4-BE49-F238E27FC236}">
                  <a16:creationId xmlns:a16="http://schemas.microsoft.com/office/drawing/2014/main" id="{375B6811-8489-4620-A3CA-C6BC928A0BC5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" y="1296"/>
              <a:ext cx="995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Times New Roman" panose="02020603050405020304" pitchFamily="18" charset="0"/>
                </a:rPr>
                <a:t>Messaggio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Times New Roman" panose="02020603050405020304" pitchFamily="18" charset="0"/>
                </a:rPr>
                <a:t>originale</a:t>
              </a:r>
            </a:p>
          </p:txBody>
        </p:sp>
      </p:grpSp>
      <p:sp>
        <p:nvSpPr>
          <p:cNvPr id="301063" name="AutoShape 13">
            <a:extLst>
              <a:ext uri="{FF2B5EF4-FFF2-40B4-BE49-F238E27FC236}">
                <a16:creationId xmlns:a16="http://schemas.microsoft.com/office/drawing/2014/main" id="{F7ABC73E-1300-40CD-BF65-34C84993063D}"/>
              </a:ext>
            </a:extLst>
          </p:cNvPr>
          <p:cNvSpPr>
            <a:spLocks noChangeArrowheads="1"/>
          </p:cNvSpPr>
          <p:nvPr/>
        </p:nvSpPr>
        <p:spPr bwMode="auto">
          <a:xfrm flipH="1">
            <a:off x="3257550" y="1314451"/>
            <a:ext cx="2114550" cy="364331"/>
          </a:xfrm>
          <a:prstGeom prst="rightArrow">
            <a:avLst>
              <a:gd name="adj1" fmla="val 50000"/>
              <a:gd name="adj2" fmla="val 145098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01064" name="Line 14">
            <a:extLst>
              <a:ext uri="{FF2B5EF4-FFF2-40B4-BE49-F238E27FC236}">
                <a16:creationId xmlns:a16="http://schemas.microsoft.com/office/drawing/2014/main" id="{4C903726-83B0-49CA-BB4A-E9930E92E78E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1943100"/>
            <a:ext cx="0" cy="3429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301065" name="Text Box 15">
            <a:extLst>
              <a:ext uri="{FF2B5EF4-FFF2-40B4-BE49-F238E27FC236}">
                <a16:creationId xmlns:a16="http://schemas.microsoft.com/office/drawing/2014/main" id="{DCD6711C-A4DC-477A-B461-01400765B60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57350" y="2336007"/>
            <a:ext cx="1050288" cy="646331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Message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Digest</a:t>
            </a:r>
          </a:p>
        </p:txBody>
      </p:sp>
      <p:grpSp>
        <p:nvGrpSpPr>
          <p:cNvPr id="301066" name="Group 16">
            <a:extLst>
              <a:ext uri="{FF2B5EF4-FFF2-40B4-BE49-F238E27FC236}">
                <a16:creationId xmlns:a16="http://schemas.microsoft.com/office/drawing/2014/main" id="{9D7A3B80-EB08-44B9-93D0-430002C9F177}"/>
              </a:ext>
            </a:extLst>
          </p:cNvPr>
          <p:cNvGrpSpPr>
            <a:grpSpLocks/>
          </p:cNvGrpSpPr>
          <p:nvPr/>
        </p:nvGrpSpPr>
        <p:grpSpPr bwMode="auto">
          <a:xfrm>
            <a:off x="1485900" y="1200149"/>
            <a:ext cx="1616869" cy="703659"/>
            <a:chOff x="624" y="2208"/>
            <a:chExt cx="1358" cy="591"/>
          </a:xfrm>
        </p:grpSpPr>
        <p:grpSp>
          <p:nvGrpSpPr>
            <p:cNvPr id="301077" name="Group 17">
              <a:extLst>
                <a:ext uri="{FF2B5EF4-FFF2-40B4-BE49-F238E27FC236}">
                  <a16:creationId xmlns:a16="http://schemas.microsoft.com/office/drawing/2014/main" id="{AA3D8A48-D7AA-416F-9204-4E140A83DE67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731" y="2304"/>
              <a:ext cx="336" cy="384"/>
              <a:chOff x="672" y="2592"/>
              <a:chExt cx="336" cy="384"/>
            </a:xfrm>
          </p:grpSpPr>
          <p:sp>
            <p:nvSpPr>
              <p:cNvPr id="301080" name="Oval 18">
                <a:extLst>
                  <a:ext uri="{FF2B5EF4-FFF2-40B4-BE49-F238E27FC236}">
                    <a16:creationId xmlns:a16="http://schemas.microsoft.com/office/drawing/2014/main" id="{C19265B6-DD3F-45D4-ACAD-013FB6B85BE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72" y="2592"/>
                <a:ext cx="336" cy="144"/>
              </a:xfrm>
              <a:prstGeom prst="ellips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spcBef>
                    <a:spcPct val="20000"/>
                  </a:spcBef>
                  <a:buChar char="•"/>
                  <a:defRPr sz="28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1pPr>
                <a:lvl2pPr marL="742950" indent="-285750">
                  <a:spcBef>
                    <a:spcPct val="20000"/>
                  </a:spcBef>
                  <a:buChar char="–"/>
                  <a:defRPr sz="24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2pPr>
                <a:lvl3pPr marL="1143000" indent="-228600">
                  <a:spcBef>
                    <a:spcPct val="20000"/>
                  </a:spcBef>
                  <a:buChar char="•"/>
                  <a:defRPr sz="20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3pPr>
                <a:lvl4pPr marL="1600200" indent="-228600">
                  <a:spcBef>
                    <a:spcPct val="20000"/>
                  </a:spcBef>
                  <a:buChar char="–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4pPr>
                <a:lvl5pPr marL="2057400" indent="-228600">
                  <a:spcBef>
                    <a:spcPct val="20000"/>
                  </a:spcBef>
                  <a:buChar char="»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Char char="»"/>
                  <a:defRPr sz="1600">
                    <a:solidFill>
                      <a:schemeClr val="tx1"/>
                    </a:solidFill>
                    <a:latin typeface="Verdana" panose="020B0604030504040204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it-IT" altLang="it-IT" sz="1350">
                  <a:latin typeface="Times New Roman" panose="02020603050405020304" pitchFamily="18" charset="0"/>
                </a:endParaRPr>
              </a:p>
            </p:txBody>
          </p:sp>
          <p:sp>
            <p:nvSpPr>
              <p:cNvPr id="301081" name="Line 19">
                <a:extLst>
                  <a:ext uri="{FF2B5EF4-FFF2-40B4-BE49-F238E27FC236}">
                    <a16:creationId xmlns:a16="http://schemas.microsoft.com/office/drawing/2014/main" id="{6190649E-C8F5-41A2-9376-986BD3E34E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2" y="2688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01082" name="Line 20">
                <a:extLst>
                  <a:ext uri="{FF2B5EF4-FFF2-40B4-BE49-F238E27FC236}">
                    <a16:creationId xmlns:a16="http://schemas.microsoft.com/office/drawing/2014/main" id="{0344E24D-9686-4AE7-A26E-9926FDFFD2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H="1">
                <a:off x="864" y="2688"/>
                <a:ext cx="144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01083" name="Line 21">
                <a:extLst>
                  <a:ext uri="{FF2B5EF4-FFF2-40B4-BE49-F238E27FC236}">
                    <a16:creationId xmlns:a16="http://schemas.microsoft.com/office/drawing/2014/main" id="{1C1FC434-0314-4883-8D7D-7537FADADF8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6" y="283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  <p:sp>
            <p:nvSpPr>
              <p:cNvPr id="301084" name="Line 22">
                <a:extLst>
                  <a:ext uri="{FF2B5EF4-FFF2-40B4-BE49-F238E27FC236}">
                    <a16:creationId xmlns:a16="http://schemas.microsoft.com/office/drawing/2014/main" id="{F43BE610-B006-4FA6-BC09-7B955099503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4" y="2832"/>
                <a:ext cx="0" cy="14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it-IT" sz="1050"/>
              </a:p>
            </p:txBody>
          </p:sp>
        </p:grpSp>
        <p:sp>
          <p:nvSpPr>
            <p:cNvPr id="301078" name="Text Box 23">
              <a:extLst>
                <a:ext uri="{FF2B5EF4-FFF2-40B4-BE49-F238E27FC236}">
                  <a16:creationId xmlns:a16="http://schemas.microsoft.com/office/drawing/2014/main" id="{44FCA402-B704-4E59-82A1-23A550171BD4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1008" y="2256"/>
              <a:ext cx="974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Arial" panose="020B0604020202020204" pitchFamily="34" charset="0"/>
                </a:rPr>
                <a:t>Hashing 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Arial" panose="020B0604020202020204" pitchFamily="34" charset="0"/>
                </a:rPr>
                <a:t>Algorithm</a:t>
              </a:r>
            </a:p>
          </p:txBody>
        </p:sp>
        <p:sp>
          <p:nvSpPr>
            <p:cNvPr id="301079" name="Rectangle 24">
              <a:extLst>
                <a:ext uri="{FF2B5EF4-FFF2-40B4-BE49-F238E27FC236}">
                  <a16:creationId xmlns:a16="http://schemas.microsoft.com/office/drawing/2014/main" id="{DB815BAB-3B1E-48C6-A4C3-886569316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4" y="2208"/>
              <a:ext cx="1344" cy="576"/>
            </a:xfrm>
            <a:prstGeom prst="rect">
              <a:avLst/>
            </a:prstGeom>
            <a:noFill/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301067" name="Group 25">
            <a:extLst>
              <a:ext uri="{FF2B5EF4-FFF2-40B4-BE49-F238E27FC236}">
                <a16:creationId xmlns:a16="http://schemas.microsoft.com/office/drawing/2014/main" id="{14E43070-CEF0-4CC9-9E51-A4E01ECCDCFC}"/>
              </a:ext>
            </a:extLst>
          </p:cNvPr>
          <p:cNvGrpSpPr>
            <a:grpSpLocks/>
          </p:cNvGrpSpPr>
          <p:nvPr/>
        </p:nvGrpSpPr>
        <p:grpSpPr bwMode="auto">
          <a:xfrm>
            <a:off x="5715000" y="3543300"/>
            <a:ext cx="1733550" cy="1323975"/>
            <a:chOff x="0" y="960"/>
            <a:chExt cx="1456" cy="1112"/>
          </a:xfrm>
        </p:grpSpPr>
        <p:graphicFrame>
          <p:nvGraphicFramePr>
            <p:cNvPr id="301075" name="Object 26">
              <a:extLst>
                <a:ext uri="{FF2B5EF4-FFF2-40B4-BE49-F238E27FC236}">
                  <a16:creationId xmlns:a16="http://schemas.microsoft.com/office/drawing/2014/main" id="{414E2C21-2D0C-4B3A-AFBC-69D568F724FE}"/>
                </a:ext>
              </a:extLst>
            </p:cNvPr>
            <p:cNvGraphicFramePr>
              <a:graphicFrameLocks noChangeAspect="1"/>
            </p:cNvGraphicFramePr>
            <p:nvPr/>
          </p:nvGraphicFramePr>
          <p:xfrm>
            <a:off x="0" y="960"/>
            <a:ext cx="1456" cy="111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127" name="Immagine bitmap" r:id="rId6" imgW="3251367" imgH="2482978" progId="Paint.Picture">
                    <p:embed/>
                  </p:oleObj>
                </mc:Choice>
                <mc:Fallback>
                  <p:oleObj name="Immagine bitmap" r:id="rId6" imgW="3251367" imgH="2482978" progId="Paint.Picture">
                    <p:embed/>
                    <p:pic>
                      <p:nvPicPr>
                        <p:cNvPr id="301075" name="Object 26">
                          <a:extLst>
                            <a:ext uri="{FF2B5EF4-FFF2-40B4-BE49-F238E27FC236}">
                              <a16:creationId xmlns:a16="http://schemas.microsoft.com/office/drawing/2014/main" id="{414E2C21-2D0C-4B3A-AFBC-69D568F724FE}"/>
                            </a:ext>
                          </a:extLst>
                        </p:cNvPr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0" y="960"/>
                          <a:ext cx="1456" cy="111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ffectLst/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chemeClr val="accent1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9525">
                              <a:solidFill>
                                <a:schemeClr val="tx1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  <a:ext uri="{AF507438-7753-43E0-B8FC-AC1667EBCBE1}">
                            <a14:hiddenEffects xmlns:a14="http://schemas.microsoft.com/office/drawing/2010/main">
                              <a:effectLst>
                                <a:outerShdw dist="35921" dir="2700000" algn="ctr" rotWithShape="0">
                                  <a:schemeClr val="bg2"/>
                                </a:outerShdw>
                              </a:effectLst>
                            </a14:hiddenEffects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301076" name="Text Box 27">
              <a:extLst>
                <a:ext uri="{FF2B5EF4-FFF2-40B4-BE49-F238E27FC236}">
                  <a16:creationId xmlns:a16="http://schemas.microsoft.com/office/drawing/2014/main" id="{91316172-5066-438E-9EE4-2CBC52E0BB9A}"/>
                </a:ext>
              </a:extLst>
            </p:cNvPr>
            <p:cNvSpPr txBox="1">
              <a:spLocks noChangeArrowheads="1"/>
            </p:cNvSpPr>
            <p:nvPr/>
          </p:nvSpPr>
          <p:spPr bwMode="auto">
            <a:xfrm>
              <a:off x="220" y="1296"/>
              <a:ext cx="995" cy="54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Times New Roman" panose="02020603050405020304" pitchFamily="18" charset="0"/>
                </a:rPr>
                <a:t>Messaggio</a:t>
              </a:r>
            </a:p>
            <a:p>
              <a:pPr eaLnBrk="1" hangingPunct="1">
                <a:spcBef>
                  <a:spcPct val="0"/>
                </a:spcBef>
                <a:buFontTx/>
                <a:buNone/>
              </a:pPr>
              <a:r>
                <a:rPr lang="it-IT" altLang="it-IT" sz="1800">
                  <a:latin typeface="Times New Roman" panose="02020603050405020304" pitchFamily="18" charset="0"/>
                </a:rPr>
                <a:t>originale</a:t>
              </a:r>
            </a:p>
          </p:txBody>
        </p:sp>
      </p:grpSp>
      <p:sp>
        <p:nvSpPr>
          <p:cNvPr id="301068" name="Text Box 28">
            <a:extLst>
              <a:ext uri="{FF2B5EF4-FFF2-40B4-BE49-F238E27FC236}">
                <a16:creationId xmlns:a16="http://schemas.microsoft.com/office/drawing/2014/main" id="{E69AC01F-6595-417D-BC6E-9BDFFB63CB3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600200" y="3429000"/>
            <a:ext cx="1274708" cy="369332"/>
          </a:xfrm>
          <a:prstGeom prst="rect">
            <a:avLst/>
          </a:prstGeom>
          <a:noFill/>
          <a:ln w="1905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Encryption</a:t>
            </a:r>
          </a:p>
        </p:txBody>
      </p:sp>
      <p:sp>
        <p:nvSpPr>
          <p:cNvPr id="301069" name="Line 29">
            <a:extLst>
              <a:ext uri="{FF2B5EF4-FFF2-40B4-BE49-F238E27FC236}">
                <a16:creationId xmlns:a16="http://schemas.microsoft.com/office/drawing/2014/main" id="{F7A7C3EE-E982-4635-95EB-0EAF4E0AFBAA}"/>
              </a:ext>
            </a:extLst>
          </p:cNvPr>
          <p:cNvSpPr>
            <a:spLocks noChangeShapeType="1"/>
          </p:cNvSpPr>
          <p:nvPr/>
        </p:nvSpPr>
        <p:spPr bwMode="auto">
          <a:xfrm>
            <a:off x="2171700" y="3028950"/>
            <a:ext cx="0" cy="3429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301070" name="Text Box 30">
            <a:extLst>
              <a:ext uri="{FF2B5EF4-FFF2-40B4-BE49-F238E27FC236}">
                <a16:creationId xmlns:a16="http://schemas.microsoft.com/office/drawing/2014/main" id="{7FCA6387-015A-4871-AB40-FA111B23A3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6301" y="4286250"/>
            <a:ext cx="736099" cy="369332"/>
          </a:xfrm>
          <a:prstGeom prst="rect">
            <a:avLst/>
          </a:prstGeom>
          <a:noFill/>
          <a:ln w="25400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Firma</a:t>
            </a:r>
          </a:p>
        </p:txBody>
      </p:sp>
      <p:sp>
        <p:nvSpPr>
          <p:cNvPr id="301071" name="Line 31">
            <a:extLst>
              <a:ext uri="{FF2B5EF4-FFF2-40B4-BE49-F238E27FC236}">
                <a16:creationId xmlns:a16="http://schemas.microsoft.com/office/drawing/2014/main" id="{E566607E-12E8-483A-B539-DF21D0AFB1D9}"/>
              </a:ext>
            </a:extLst>
          </p:cNvPr>
          <p:cNvSpPr>
            <a:spLocks noChangeShapeType="1"/>
          </p:cNvSpPr>
          <p:nvPr/>
        </p:nvSpPr>
        <p:spPr bwMode="auto">
          <a:xfrm>
            <a:off x="6172200" y="2514600"/>
            <a:ext cx="0" cy="97155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301072" name="Line 32">
            <a:extLst>
              <a:ext uri="{FF2B5EF4-FFF2-40B4-BE49-F238E27FC236}">
                <a16:creationId xmlns:a16="http://schemas.microsoft.com/office/drawing/2014/main" id="{24B109C9-BCE3-463E-BCFC-1DAFFD614F26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3886200"/>
            <a:ext cx="2114550" cy="571500"/>
          </a:xfrm>
          <a:prstGeom prst="line">
            <a:avLst/>
          </a:prstGeom>
          <a:noFill/>
          <a:ln w="114300">
            <a:solidFill>
              <a:srgbClr val="FF99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301073" name="Rectangle 33">
            <a:extLst>
              <a:ext uri="{FF2B5EF4-FFF2-40B4-BE49-F238E27FC236}">
                <a16:creationId xmlns:a16="http://schemas.microsoft.com/office/drawing/2014/main" id="{CFF822F8-1D7C-44C7-8A79-EA5A7053DB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9150" y="3486150"/>
            <a:ext cx="2457450" cy="14287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301074" name="Text Box 34">
            <a:extLst>
              <a:ext uri="{FF2B5EF4-FFF2-40B4-BE49-F238E27FC236}">
                <a16:creationId xmlns:a16="http://schemas.microsoft.com/office/drawing/2014/main" id="{C2F5B536-615D-4C2B-A93B-B5CEE241E7A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29150" y="3146822"/>
            <a:ext cx="198002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Messaggio firmato.</a:t>
            </a:r>
          </a:p>
        </p:txBody>
      </p:sp>
    </p:spTree>
  </p:cSld>
  <p:clrMapOvr>
    <a:masterClrMapping/>
  </p:clrMapOvr>
  <p:transition/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1842" name="Object 2">
            <a:extLst>
              <a:ext uri="{FF2B5EF4-FFF2-40B4-BE49-F238E27FC236}">
                <a16:creationId xmlns:a16="http://schemas.microsoft.com/office/drawing/2014/main" id="{5CE5FEBC-3769-4116-8C29-BF33549A2C82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43550" y="29146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0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91842" name="Object 2">
                        <a:extLst>
                          <a:ext uri="{FF2B5EF4-FFF2-40B4-BE49-F238E27FC236}">
                            <a16:creationId xmlns:a16="http://schemas.microsoft.com/office/drawing/2014/main" id="{5CE5FEBC-3769-4116-8C29-BF33549A2C8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550" y="29146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1843" name="Object 3">
            <a:extLst>
              <a:ext uri="{FF2B5EF4-FFF2-40B4-BE49-F238E27FC236}">
                <a16:creationId xmlns:a16="http://schemas.microsoft.com/office/drawing/2014/main" id="{5D5720F3-FAE7-46BE-9B76-2D72771E3D50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11430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1" name="Immagine bitmap" r:id="rId5" imgW="3251367" imgH="2482978" progId="Paint.Picture">
                  <p:embed/>
                </p:oleObj>
              </mc:Choice>
              <mc:Fallback>
                <p:oleObj name="Immagine bitmap" r:id="rId5" imgW="3251367" imgH="2482978" progId="Paint.Picture">
                  <p:embed/>
                  <p:pic>
                    <p:nvPicPr>
                      <p:cNvPr id="291843" name="Object 3">
                        <a:extLst>
                          <a:ext uri="{FF2B5EF4-FFF2-40B4-BE49-F238E27FC236}">
                            <a16:creationId xmlns:a16="http://schemas.microsoft.com/office/drawing/2014/main" id="{5D5720F3-FAE7-46BE-9B76-2D72771E3D5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1844" name="Rectangle 4">
            <a:extLst>
              <a:ext uri="{FF2B5EF4-FFF2-40B4-BE49-F238E27FC236}">
                <a16:creationId xmlns:a16="http://schemas.microsoft.com/office/drawing/2014/main" id="{772CD3DE-2DA2-43AE-BF1D-130772BD526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Doppia chiave - codifica</a:t>
            </a:r>
          </a:p>
        </p:txBody>
      </p:sp>
      <p:sp>
        <p:nvSpPr>
          <p:cNvPr id="291845" name="Text Box 5">
            <a:extLst>
              <a:ext uri="{FF2B5EF4-FFF2-40B4-BE49-F238E27FC236}">
                <a16:creationId xmlns:a16="http://schemas.microsoft.com/office/drawing/2014/main" id="{DCD2522E-0AB5-4D34-964F-4B474F1FECD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1" y="331470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91846" name="AutoShape 6">
            <a:extLst>
              <a:ext uri="{FF2B5EF4-FFF2-40B4-BE49-F238E27FC236}">
                <a16:creationId xmlns:a16="http://schemas.microsoft.com/office/drawing/2014/main" id="{E86744BD-4AE7-47CA-8707-CC07B3E85C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16573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91847" name="Group 7">
            <a:extLst>
              <a:ext uri="{FF2B5EF4-FFF2-40B4-BE49-F238E27FC236}">
                <a16:creationId xmlns:a16="http://schemas.microsoft.com/office/drawing/2014/main" id="{73D1A372-0CB3-4C9D-924C-340A5C7B1B80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1200150"/>
            <a:ext cx="742950" cy="1085850"/>
            <a:chOff x="2640" y="1104"/>
            <a:chExt cx="624" cy="912"/>
          </a:xfrm>
        </p:grpSpPr>
        <p:sp>
          <p:nvSpPr>
            <p:cNvPr id="291859" name="Oval 8">
              <a:extLst>
                <a:ext uri="{FF2B5EF4-FFF2-40B4-BE49-F238E27FC236}">
                  <a16:creationId xmlns:a16="http://schemas.microsoft.com/office/drawing/2014/main" id="{553B91D6-ACC5-451E-AC5A-7DFE489A1E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104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60" name="Oval 9">
              <a:extLst>
                <a:ext uri="{FF2B5EF4-FFF2-40B4-BE49-F238E27FC236}">
                  <a16:creationId xmlns:a16="http://schemas.microsoft.com/office/drawing/2014/main" id="{70EF8024-9A0B-4562-90FB-8A0F3542E1E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200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61" name="Rectangle 10">
              <a:extLst>
                <a:ext uri="{FF2B5EF4-FFF2-40B4-BE49-F238E27FC236}">
                  <a16:creationId xmlns:a16="http://schemas.microsoft.com/office/drawing/2014/main" id="{48AA030D-D78F-4096-8A28-7E51657374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36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62" name="Rectangle 11">
              <a:extLst>
                <a:ext uri="{FF2B5EF4-FFF2-40B4-BE49-F238E27FC236}">
                  <a16:creationId xmlns:a16="http://schemas.microsoft.com/office/drawing/2014/main" id="{34C60C47-D619-4E30-8B22-98B07327EE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63" name="Rectangle 12">
              <a:extLst>
                <a:ext uri="{FF2B5EF4-FFF2-40B4-BE49-F238E27FC236}">
                  <a16:creationId xmlns:a16="http://schemas.microsoft.com/office/drawing/2014/main" id="{F792FD94-89A1-47D2-A25B-33EA64FF59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920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1848" name="Text Box 13">
            <a:extLst>
              <a:ext uri="{FF2B5EF4-FFF2-40B4-BE49-F238E27FC236}">
                <a16:creationId xmlns:a16="http://schemas.microsoft.com/office/drawing/2014/main" id="{162BA9E4-3A54-4480-A027-5050491D19B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00300" y="2286000"/>
            <a:ext cx="244169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privata di Bob </a:t>
            </a:r>
          </a:p>
        </p:txBody>
      </p:sp>
      <p:sp>
        <p:nvSpPr>
          <p:cNvPr id="291849" name="Text Box 14">
            <a:extLst>
              <a:ext uri="{FF2B5EF4-FFF2-40B4-BE49-F238E27FC236}">
                <a16:creationId xmlns:a16="http://schemas.microsoft.com/office/drawing/2014/main" id="{89DA4DF6-D179-462F-9596-BE9B6470FF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86101" y="4457700"/>
            <a:ext cx="2839239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Codifica da parte di Bob</a:t>
            </a:r>
          </a:p>
        </p:txBody>
      </p:sp>
      <p:grpSp>
        <p:nvGrpSpPr>
          <p:cNvPr id="291850" name="Group 15">
            <a:extLst>
              <a:ext uri="{FF2B5EF4-FFF2-40B4-BE49-F238E27FC236}">
                <a16:creationId xmlns:a16="http://schemas.microsoft.com/office/drawing/2014/main" id="{875F1737-D031-4004-9521-463769F3D3D7}"/>
              </a:ext>
            </a:extLst>
          </p:cNvPr>
          <p:cNvGrpSpPr>
            <a:grpSpLocks/>
          </p:cNvGrpSpPr>
          <p:nvPr/>
        </p:nvGrpSpPr>
        <p:grpSpPr bwMode="auto">
          <a:xfrm>
            <a:off x="3600450" y="3028950"/>
            <a:ext cx="742950" cy="1085850"/>
            <a:chOff x="2592" y="960"/>
            <a:chExt cx="624" cy="912"/>
          </a:xfrm>
        </p:grpSpPr>
        <p:sp>
          <p:nvSpPr>
            <p:cNvPr id="291855" name="Oval 16">
              <a:extLst>
                <a:ext uri="{FF2B5EF4-FFF2-40B4-BE49-F238E27FC236}">
                  <a16:creationId xmlns:a16="http://schemas.microsoft.com/office/drawing/2014/main" id="{C3369841-C870-4696-92E2-CF5DEE51B7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960"/>
              <a:ext cx="624" cy="432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56" name="Oval 17">
              <a:extLst>
                <a:ext uri="{FF2B5EF4-FFF2-40B4-BE49-F238E27FC236}">
                  <a16:creationId xmlns:a16="http://schemas.microsoft.com/office/drawing/2014/main" id="{2C125875-C3D9-40DA-8A07-B36481AD7B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05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57" name="Rectangle 18">
              <a:extLst>
                <a:ext uri="{FF2B5EF4-FFF2-40B4-BE49-F238E27FC236}">
                  <a16:creationId xmlns:a16="http://schemas.microsoft.com/office/drawing/2014/main" id="{29C93663-21C3-4FE0-832A-E5A56356C6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392"/>
              <a:ext cx="144" cy="48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1858" name="Rectangle 19">
              <a:extLst>
                <a:ext uri="{FF2B5EF4-FFF2-40B4-BE49-F238E27FC236}">
                  <a16:creationId xmlns:a16="http://schemas.microsoft.com/office/drawing/2014/main" id="{DA98F63A-994A-4FAE-8E95-F626092A778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6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1851" name="Text Box 20">
            <a:extLst>
              <a:ext uri="{FF2B5EF4-FFF2-40B4-BE49-F238E27FC236}">
                <a16:creationId xmlns:a16="http://schemas.microsoft.com/office/drawing/2014/main" id="{A3A74365-54B7-4815-9A43-25293A2FF43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28751" y="131445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91852" name="Text Box 21">
            <a:extLst>
              <a:ext uri="{FF2B5EF4-FFF2-40B4-BE49-F238E27FC236}">
                <a16:creationId xmlns:a16="http://schemas.microsoft.com/office/drawing/2014/main" id="{48E4E942-8267-469F-8586-67C86C37F5E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4114800"/>
            <a:ext cx="263405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pubblica di Alice</a:t>
            </a:r>
          </a:p>
        </p:txBody>
      </p:sp>
      <p:sp>
        <p:nvSpPr>
          <p:cNvPr id="291853" name="AutoShape 22">
            <a:extLst>
              <a:ext uri="{FF2B5EF4-FFF2-40B4-BE49-F238E27FC236}">
                <a16:creationId xmlns:a16="http://schemas.microsoft.com/office/drawing/2014/main" id="{B267D2E8-BF46-4D2E-9BD7-64329ED056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34290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1854" name="Line 23">
            <a:extLst>
              <a:ext uri="{FF2B5EF4-FFF2-40B4-BE49-F238E27FC236}">
                <a16:creationId xmlns:a16="http://schemas.microsoft.com/office/drawing/2014/main" id="{1A94AEC3-2A99-4C57-AB25-220951C01EB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3350" y="2628900"/>
            <a:ext cx="0" cy="3429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</p:spTree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92866" name="Object 2">
            <a:extLst>
              <a:ext uri="{FF2B5EF4-FFF2-40B4-BE49-F238E27FC236}">
                <a16:creationId xmlns:a16="http://schemas.microsoft.com/office/drawing/2014/main" id="{A7825DAF-C30F-4A7F-AE00-B167EC16FD13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543550" y="29146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4" name="Immagine bitmap" r:id="rId3" imgW="3251367" imgH="2482978" progId="Paint.Picture">
                  <p:embed/>
                </p:oleObj>
              </mc:Choice>
              <mc:Fallback>
                <p:oleObj name="Immagine bitmap" r:id="rId3" imgW="3251367" imgH="2482978" progId="Paint.Picture">
                  <p:embed/>
                  <p:pic>
                    <p:nvPicPr>
                      <p:cNvPr id="292866" name="Object 2">
                        <a:extLst>
                          <a:ext uri="{FF2B5EF4-FFF2-40B4-BE49-F238E27FC236}">
                            <a16:creationId xmlns:a16="http://schemas.microsoft.com/office/drawing/2014/main" id="{A7825DAF-C30F-4A7F-AE00-B167EC16FD13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3550" y="29146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2867" name="Object 3">
            <a:extLst>
              <a:ext uri="{FF2B5EF4-FFF2-40B4-BE49-F238E27FC236}">
                <a16:creationId xmlns:a16="http://schemas.microsoft.com/office/drawing/2014/main" id="{AD524D0B-8901-4655-AF1D-743FF1CDABE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11430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5" name="Immagine bitmap" r:id="rId5" imgW="3251367" imgH="2482978" progId="Paint.Picture">
                  <p:embed/>
                </p:oleObj>
              </mc:Choice>
              <mc:Fallback>
                <p:oleObj name="Immagine bitmap" r:id="rId5" imgW="3251367" imgH="2482978" progId="Paint.Picture">
                  <p:embed/>
                  <p:pic>
                    <p:nvPicPr>
                      <p:cNvPr id="292867" name="Object 3">
                        <a:extLst>
                          <a:ext uri="{FF2B5EF4-FFF2-40B4-BE49-F238E27FC236}">
                            <a16:creationId xmlns:a16="http://schemas.microsoft.com/office/drawing/2014/main" id="{AD524D0B-8901-4655-AF1D-743FF1CDABE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2868" name="Rectangle 4">
            <a:extLst>
              <a:ext uri="{FF2B5EF4-FFF2-40B4-BE49-F238E27FC236}">
                <a16:creationId xmlns:a16="http://schemas.microsoft.com/office/drawing/2014/main" id="{16843536-1707-461A-8165-1F7ED88FB5C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altLang="it-IT"/>
              <a:t>Doppia chiave - decodifica</a:t>
            </a:r>
          </a:p>
        </p:txBody>
      </p:sp>
      <p:sp>
        <p:nvSpPr>
          <p:cNvPr id="292869" name="Text Box 5">
            <a:extLst>
              <a:ext uri="{FF2B5EF4-FFF2-40B4-BE49-F238E27FC236}">
                <a16:creationId xmlns:a16="http://schemas.microsoft.com/office/drawing/2014/main" id="{D5F84C0F-5BB2-43E3-B577-2DB122FE8AE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485901" y="142875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92870" name="AutoShape 6">
            <a:extLst>
              <a:ext uri="{FF2B5EF4-FFF2-40B4-BE49-F238E27FC236}">
                <a16:creationId xmlns:a16="http://schemas.microsoft.com/office/drawing/2014/main" id="{E9D1BAB9-09F4-464C-AFDA-DBB15FED6B9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16573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2871" name="Text Box 7">
            <a:extLst>
              <a:ext uri="{FF2B5EF4-FFF2-40B4-BE49-F238E27FC236}">
                <a16:creationId xmlns:a16="http://schemas.microsoft.com/office/drawing/2014/main" id="{7FA549C0-CCC3-4220-946B-0264B990DC0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71750" y="4229100"/>
            <a:ext cx="2608406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pubblica di Bob </a:t>
            </a:r>
          </a:p>
        </p:txBody>
      </p:sp>
      <p:sp>
        <p:nvSpPr>
          <p:cNvPr id="292872" name="Text Box 8">
            <a:extLst>
              <a:ext uri="{FF2B5EF4-FFF2-40B4-BE49-F238E27FC236}">
                <a16:creationId xmlns:a16="http://schemas.microsoft.com/office/drawing/2014/main" id="{04D01EF1-274C-440E-B169-853934D2F3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1" y="3200400"/>
            <a:ext cx="877163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Times New Roman" panose="02020603050405020304" pitchFamily="18" charset="0"/>
              </a:rPr>
              <a:t>  chiaro</a:t>
            </a:r>
          </a:p>
        </p:txBody>
      </p:sp>
      <p:sp>
        <p:nvSpPr>
          <p:cNvPr id="292873" name="Text Box 9">
            <a:extLst>
              <a:ext uri="{FF2B5EF4-FFF2-40B4-BE49-F238E27FC236}">
                <a16:creationId xmlns:a16="http://schemas.microsoft.com/office/drawing/2014/main" id="{27E8EC15-4F3D-4F1A-93B7-9E12D1E41C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628900" y="2343150"/>
            <a:ext cx="246734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>
                <a:latin typeface="Arial" panose="020B0604020202020204" pitchFamily="34" charset="0"/>
              </a:rPr>
              <a:t>Chiave privata di Alice</a:t>
            </a:r>
          </a:p>
        </p:txBody>
      </p:sp>
      <p:sp>
        <p:nvSpPr>
          <p:cNvPr id="292874" name="AutoShape 10">
            <a:extLst>
              <a:ext uri="{FF2B5EF4-FFF2-40B4-BE49-F238E27FC236}">
                <a16:creationId xmlns:a16="http://schemas.microsoft.com/office/drawing/2014/main" id="{BCE33E49-5FF3-4674-B9A5-51EA9E915F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6300" y="34290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2875" name="Line 11">
            <a:extLst>
              <a:ext uri="{FF2B5EF4-FFF2-40B4-BE49-F238E27FC236}">
                <a16:creationId xmlns:a16="http://schemas.microsoft.com/office/drawing/2014/main" id="{805A7B17-AEDB-4E12-A5CF-B24E00278BFB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3350" y="2628900"/>
            <a:ext cx="0" cy="3429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grpSp>
        <p:nvGrpSpPr>
          <p:cNvPr id="292876" name="Group 12">
            <a:extLst>
              <a:ext uri="{FF2B5EF4-FFF2-40B4-BE49-F238E27FC236}">
                <a16:creationId xmlns:a16="http://schemas.microsoft.com/office/drawing/2014/main" id="{8667C692-F6C3-4952-AD4D-884A9B9A2B87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3143250"/>
            <a:ext cx="742950" cy="1085850"/>
            <a:chOff x="2736" y="2640"/>
            <a:chExt cx="624" cy="912"/>
          </a:xfrm>
        </p:grpSpPr>
        <p:sp>
          <p:nvSpPr>
            <p:cNvPr id="292883" name="Oval 13">
              <a:extLst>
                <a:ext uri="{FF2B5EF4-FFF2-40B4-BE49-F238E27FC236}">
                  <a16:creationId xmlns:a16="http://schemas.microsoft.com/office/drawing/2014/main" id="{EEEB661E-EFBB-4BA4-B630-1EE80C7994E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2640"/>
              <a:ext cx="624" cy="432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4" name="Oval 14">
              <a:extLst>
                <a:ext uri="{FF2B5EF4-FFF2-40B4-BE49-F238E27FC236}">
                  <a16:creationId xmlns:a16="http://schemas.microsoft.com/office/drawing/2014/main" id="{5A01D097-40DE-4DC5-90AD-26682F3F1B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273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5" name="Rectangle 15">
              <a:extLst>
                <a:ext uri="{FF2B5EF4-FFF2-40B4-BE49-F238E27FC236}">
                  <a16:creationId xmlns:a16="http://schemas.microsoft.com/office/drawing/2014/main" id="{51DB1A28-58BB-4EC8-BA34-5F6BC8AEA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072"/>
              <a:ext cx="144" cy="48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6" name="Rectangle 16">
              <a:extLst>
                <a:ext uri="{FF2B5EF4-FFF2-40B4-BE49-F238E27FC236}">
                  <a16:creationId xmlns:a16="http://schemas.microsoft.com/office/drawing/2014/main" id="{AE513193-53BB-4378-B57F-6ECDCB9D91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264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7" name="Rectangle 17">
              <a:extLst>
                <a:ext uri="{FF2B5EF4-FFF2-40B4-BE49-F238E27FC236}">
                  <a16:creationId xmlns:a16="http://schemas.microsoft.com/office/drawing/2014/main" id="{9DEE73C0-84B8-48EA-983D-976831594D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0" y="3456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grpSp>
        <p:nvGrpSpPr>
          <p:cNvPr id="292877" name="Group 18">
            <a:extLst>
              <a:ext uri="{FF2B5EF4-FFF2-40B4-BE49-F238E27FC236}">
                <a16:creationId xmlns:a16="http://schemas.microsoft.com/office/drawing/2014/main" id="{D8B3F288-143D-4A7F-A23C-817F7B7AB44B}"/>
              </a:ext>
            </a:extLst>
          </p:cNvPr>
          <p:cNvGrpSpPr>
            <a:grpSpLocks/>
          </p:cNvGrpSpPr>
          <p:nvPr/>
        </p:nvGrpSpPr>
        <p:grpSpPr bwMode="auto">
          <a:xfrm>
            <a:off x="3600450" y="1257300"/>
            <a:ext cx="742950" cy="1085850"/>
            <a:chOff x="1920" y="2640"/>
            <a:chExt cx="624" cy="912"/>
          </a:xfrm>
        </p:grpSpPr>
        <p:sp>
          <p:nvSpPr>
            <p:cNvPr id="292879" name="Oval 19">
              <a:extLst>
                <a:ext uri="{FF2B5EF4-FFF2-40B4-BE49-F238E27FC236}">
                  <a16:creationId xmlns:a16="http://schemas.microsoft.com/office/drawing/2014/main" id="{AF07A8CF-572B-459E-8D15-957994582B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20" y="2640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0" name="Oval 20">
              <a:extLst>
                <a:ext uri="{FF2B5EF4-FFF2-40B4-BE49-F238E27FC236}">
                  <a16:creationId xmlns:a16="http://schemas.microsoft.com/office/drawing/2014/main" id="{D9A3E41A-570E-434B-B7D1-AA309084BF0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73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1" name="Rectangle 21">
              <a:extLst>
                <a:ext uri="{FF2B5EF4-FFF2-40B4-BE49-F238E27FC236}">
                  <a16:creationId xmlns:a16="http://schemas.microsoft.com/office/drawing/2014/main" id="{4BBE38B0-BE84-4BA8-9157-6E6EB3A407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60" y="3072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2882" name="Rectangle 22">
              <a:extLst>
                <a:ext uri="{FF2B5EF4-FFF2-40B4-BE49-F238E27FC236}">
                  <a16:creationId xmlns:a16="http://schemas.microsoft.com/office/drawing/2014/main" id="{FE42C1E8-CCC5-473E-AFD0-DF9DE9058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04" y="3456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2878" name="Text Box 23">
            <a:extLst>
              <a:ext uri="{FF2B5EF4-FFF2-40B4-BE49-F238E27FC236}">
                <a16:creationId xmlns:a16="http://schemas.microsoft.com/office/drawing/2014/main" id="{DFBA2585-F3E3-4FA8-B0A8-E8798EE8080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00351" y="4514850"/>
            <a:ext cx="319831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800" b="1">
                <a:latin typeface="Arial" panose="020B0604020202020204" pitchFamily="34" charset="0"/>
              </a:rPr>
              <a:t>Decodifica da parte di Alice</a:t>
            </a:r>
          </a:p>
        </p:txBody>
      </p:sp>
    </p:spTree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890" name="Rectangle 2">
            <a:extLst>
              <a:ext uri="{FF2B5EF4-FFF2-40B4-BE49-F238E27FC236}">
                <a16:creationId xmlns:a16="http://schemas.microsoft.com/office/drawing/2014/main" id="{1FC60E7A-324F-4E0B-9360-6256E8FCCF3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657350" y="0"/>
            <a:ext cx="6057900" cy="800100"/>
          </a:xfrm>
          <a:noFill/>
          <a:extLs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spcFirstLastPara="1" wrap="square" lIns="67866" tIns="33338" rIns="67866" bIns="33338" anchor="ctr" anchorCtr="0"/>
          <a:lstStyle/>
          <a:p>
            <a:pPr eaLnBrk="1" hangingPunct="1"/>
            <a:r>
              <a:rPr lang="en-US" altLang="it-IT"/>
              <a:t>Message Enveloping</a:t>
            </a:r>
          </a:p>
        </p:txBody>
      </p:sp>
      <p:graphicFrame>
        <p:nvGraphicFramePr>
          <p:cNvPr id="293891" name="Object 3">
            <a:extLst>
              <a:ext uri="{FF2B5EF4-FFF2-40B4-BE49-F238E27FC236}">
                <a16:creationId xmlns:a16="http://schemas.microsoft.com/office/drawing/2014/main" id="{8F252BBF-D741-4431-A946-8A9556A3A7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486400" y="131445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8" name="Immagine bitmap" r:id="rId4" imgW="3251367" imgH="2482978" progId="Paint.Picture">
                  <p:embed/>
                </p:oleObj>
              </mc:Choice>
              <mc:Fallback>
                <p:oleObj name="Immagine bitmap" r:id="rId4" imgW="3251367" imgH="2482978" progId="Paint.Picture">
                  <p:embed/>
                  <p:pic>
                    <p:nvPicPr>
                      <p:cNvPr id="293891" name="Object 3">
                        <a:extLst>
                          <a:ext uri="{FF2B5EF4-FFF2-40B4-BE49-F238E27FC236}">
                            <a16:creationId xmlns:a16="http://schemas.microsoft.com/office/drawing/2014/main" id="{8F252BBF-D741-4431-A946-8A9556A3A7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86400" y="131445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93892" name="Object 4">
            <a:extLst>
              <a:ext uri="{FF2B5EF4-FFF2-40B4-BE49-F238E27FC236}">
                <a16:creationId xmlns:a16="http://schemas.microsoft.com/office/drawing/2014/main" id="{FCD60256-3EF2-44D3-A8A7-ECE5369B5D5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143000" y="1143000"/>
          <a:ext cx="1733550" cy="1323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9" name="Immagine bitmap" r:id="rId6" imgW="3251367" imgH="2482978" progId="Paint.Picture">
                  <p:embed/>
                </p:oleObj>
              </mc:Choice>
              <mc:Fallback>
                <p:oleObj name="Immagine bitmap" r:id="rId6" imgW="3251367" imgH="2482978" progId="Paint.Picture">
                  <p:embed/>
                  <p:pic>
                    <p:nvPicPr>
                      <p:cNvPr id="293892" name="Object 4">
                        <a:extLst>
                          <a:ext uri="{FF2B5EF4-FFF2-40B4-BE49-F238E27FC236}">
                            <a16:creationId xmlns:a16="http://schemas.microsoft.com/office/drawing/2014/main" id="{FCD60256-3EF2-44D3-A8A7-ECE5369B5D5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1143000"/>
                        <a:ext cx="1733550" cy="1323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93893" name="Text Box 5">
            <a:extLst>
              <a:ext uri="{FF2B5EF4-FFF2-40B4-BE49-F238E27FC236}">
                <a16:creationId xmlns:a16="http://schemas.microsoft.com/office/drawing/2014/main" id="{3BEE06FD-BA9A-4D4C-A4BD-6899F577887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29301" y="1657351"/>
            <a:ext cx="671979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Times New Roman" panose="02020603050405020304" pitchFamily="18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Times New Roman" panose="02020603050405020304" pitchFamily="18" charset="0"/>
              </a:rPr>
              <a:t>@#*</a:t>
            </a:r>
          </a:p>
        </p:txBody>
      </p:sp>
      <p:sp>
        <p:nvSpPr>
          <p:cNvPr id="293894" name="AutoShape 6">
            <a:extLst>
              <a:ext uri="{FF2B5EF4-FFF2-40B4-BE49-F238E27FC236}">
                <a16:creationId xmlns:a16="http://schemas.microsoft.com/office/drawing/2014/main" id="{D0C65EC0-1EC1-462D-8E47-5C0B068FB2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57450" y="16573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grpSp>
        <p:nvGrpSpPr>
          <p:cNvPr id="293895" name="Group 7">
            <a:extLst>
              <a:ext uri="{FF2B5EF4-FFF2-40B4-BE49-F238E27FC236}">
                <a16:creationId xmlns:a16="http://schemas.microsoft.com/office/drawing/2014/main" id="{469125CB-1625-4F75-8C43-C8424DA371F5}"/>
              </a:ext>
            </a:extLst>
          </p:cNvPr>
          <p:cNvGrpSpPr>
            <a:grpSpLocks/>
          </p:cNvGrpSpPr>
          <p:nvPr/>
        </p:nvGrpSpPr>
        <p:grpSpPr bwMode="auto">
          <a:xfrm>
            <a:off x="3543300" y="1200150"/>
            <a:ext cx="742950" cy="1085850"/>
            <a:chOff x="2640" y="1104"/>
            <a:chExt cx="624" cy="912"/>
          </a:xfrm>
        </p:grpSpPr>
        <p:sp>
          <p:nvSpPr>
            <p:cNvPr id="293909" name="Oval 8">
              <a:extLst>
                <a:ext uri="{FF2B5EF4-FFF2-40B4-BE49-F238E27FC236}">
                  <a16:creationId xmlns:a16="http://schemas.microsoft.com/office/drawing/2014/main" id="{17CACB11-A379-4B74-9302-D381437AC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40" y="1104"/>
              <a:ext cx="624" cy="432"/>
            </a:xfrm>
            <a:prstGeom prst="ellipse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10" name="Oval 9">
              <a:extLst>
                <a:ext uri="{FF2B5EF4-FFF2-40B4-BE49-F238E27FC236}">
                  <a16:creationId xmlns:a16="http://schemas.microsoft.com/office/drawing/2014/main" id="{D6684235-3DEB-40A5-8383-AD7E9EF6CC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4" y="1200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11" name="Rectangle 10">
              <a:extLst>
                <a:ext uri="{FF2B5EF4-FFF2-40B4-BE49-F238E27FC236}">
                  <a16:creationId xmlns:a16="http://schemas.microsoft.com/office/drawing/2014/main" id="{832815A6-860B-4678-825D-1C09462957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80" y="1536"/>
              <a:ext cx="144" cy="480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12" name="Rectangle 11">
              <a:extLst>
                <a:ext uri="{FF2B5EF4-FFF2-40B4-BE49-F238E27FC236}">
                  <a16:creationId xmlns:a16="http://schemas.microsoft.com/office/drawing/2014/main" id="{6418B805-910B-46E9-89BD-A15274C6E6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728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13" name="Rectangle 12">
              <a:extLst>
                <a:ext uri="{FF2B5EF4-FFF2-40B4-BE49-F238E27FC236}">
                  <a16:creationId xmlns:a16="http://schemas.microsoft.com/office/drawing/2014/main" id="{B7F7A373-117F-4B58-97EC-BE43E60D4C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024" y="1920"/>
              <a:ext cx="144" cy="96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3896" name="Text Box 13">
            <a:extLst>
              <a:ext uri="{FF2B5EF4-FFF2-40B4-BE49-F238E27FC236}">
                <a16:creationId xmlns:a16="http://schemas.microsoft.com/office/drawing/2014/main" id="{5D5EA696-948C-4890-BE36-D8FBCAEADB4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03860" y="2286000"/>
            <a:ext cx="3416320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Arial" panose="020B0604020202020204" pitchFamily="34" charset="0"/>
              </a:rPr>
              <a:t>Cifratura con chiave simmetrica</a:t>
            </a:r>
          </a:p>
        </p:txBody>
      </p:sp>
      <p:grpSp>
        <p:nvGrpSpPr>
          <p:cNvPr id="293897" name="Group 14">
            <a:extLst>
              <a:ext uri="{FF2B5EF4-FFF2-40B4-BE49-F238E27FC236}">
                <a16:creationId xmlns:a16="http://schemas.microsoft.com/office/drawing/2014/main" id="{64E11691-CA9D-4696-87A8-2803D42839E6}"/>
              </a:ext>
            </a:extLst>
          </p:cNvPr>
          <p:cNvGrpSpPr>
            <a:grpSpLocks/>
          </p:cNvGrpSpPr>
          <p:nvPr/>
        </p:nvGrpSpPr>
        <p:grpSpPr bwMode="auto">
          <a:xfrm>
            <a:off x="3600450" y="3028950"/>
            <a:ext cx="742950" cy="1085850"/>
            <a:chOff x="2592" y="960"/>
            <a:chExt cx="624" cy="912"/>
          </a:xfrm>
        </p:grpSpPr>
        <p:sp>
          <p:nvSpPr>
            <p:cNvPr id="293905" name="Oval 15">
              <a:extLst>
                <a:ext uri="{FF2B5EF4-FFF2-40B4-BE49-F238E27FC236}">
                  <a16:creationId xmlns:a16="http://schemas.microsoft.com/office/drawing/2014/main" id="{CFDBD0EC-174F-4DE1-A819-CD316FCC56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92" y="960"/>
              <a:ext cx="624" cy="432"/>
            </a:xfrm>
            <a:prstGeom prst="ellipse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06" name="Oval 16">
              <a:extLst>
                <a:ext uri="{FF2B5EF4-FFF2-40B4-BE49-F238E27FC236}">
                  <a16:creationId xmlns:a16="http://schemas.microsoft.com/office/drawing/2014/main" id="{071D1087-D750-4500-8F5F-14688F9C92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36" y="1056"/>
              <a:ext cx="336" cy="240"/>
            </a:xfrm>
            <a:prstGeom prst="ellipse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07" name="Rectangle 17">
              <a:extLst>
                <a:ext uri="{FF2B5EF4-FFF2-40B4-BE49-F238E27FC236}">
                  <a16:creationId xmlns:a16="http://schemas.microsoft.com/office/drawing/2014/main" id="{6F65E109-8530-4D76-8374-D25792020A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832" y="1392"/>
              <a:ext cx="144" cy="480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  <p:sp>
          <p:nvSpPr>
            <p:cNvPr id="293908" name="Rectangle 18">
              <a:extLst>
                <a:ext uri="{FF2B5EF4-FFF2-40B4-BE49-F238E27FC236}">
                  <a16:creationId xmlns:a16="http://schemas.microsoft.com/office/drawing/2014/main" id="{B823434D-C088-49C2-B796-9BA902B8AB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6"/>
              <a:ext cx="144" cy="96"/>
            </a:xfrm>
            <a:prstGeom prst="rect">
              <a:avLst/>
            </a:prstGeom>
            <a:solidFill>
              <a:srgbClr val="FFCC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2800">
                  <a:solidFill>
                    <a:schemeClr val="tx1"/>
                  </a:solidFill>
                  <a:latin typeface="Verdana" panose="020B0604030504040204" pitchFamily="34" charset="0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400">
                  <a:solidFill>
                    <a:schemeClr val="tx1"/>
                  </a:solidFill>
                  <a:latin typeface="Verdana" panose="020B0604030504040204" pitchFamily="34" charset="0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000">
                  <a:solidFill>
                    <a:schemeClr val="tx1"/>
                  </a:solidFill>
                  <a:latin typeface="Verdana" panose="020B0604030504040204" pitchFamily="34" charset="0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1600">
                  <a:solidFill>
                    <a:schemeClr val="tx1"/>
                  </a:solidFill>
                  <a:latin typeface="Verdana" panose="020B0604030504040204" pitchFamily="34" charset="0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it-IT" altLang="it-IT" sz="1350">
                <a:latin typeface="Times New Roman" panose="02020603050405020304" pitchFamily="18" charset="0"/>
              </a:endParaRPr>
            </a:p>
          </p:txBody>
        </p:sp>
      </p:grpSp>
      <p:sp>
        <p:nvSpPr>
          <p:cNvPr id="293898" name="Text Box 19">
            <a:extLst>
              <a:ext uri="{FF2B5EF4-FFF2-40B4-BE49-F238E27FC236}">
                <a16:creationId xmlns:a16="http://schemas.microsoft.com/office/drawing/2014/main" id="{6A434953-9118-4D7B-8818-AFB51C7375C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371601" y="1714500"/>
            <a:ext cx="10310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Times New Roman" panose="02020603050405020304" pitchFamily="18" charset="0"/>
              </a:rPr>
              <a:t>Cleartext</a:t>
            </a:r>
          </a:p>
        </p:txBody>
      </p:sp>
      <p:sp>
        <p:nvSpPr>
          <p:cNvPr id="293899" name="Text Box 20">
            <a:extLst>
              <a:ext uri="{FF2B5EF4-FFF2-40B4-BE49-F238E27FC236}">
                <a16:creationId xmlns:a16="http://schemas.microsoft.com/office/drawing/2014/main" id="{49F97599-29F8-4E3F-8DE8-3C5BD282A0B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844404" y="4030266"/>
            <a:ext cx="3390672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Arial" panose="020B0604020202020204" pitchFamily="34" charset="0"/>
              </a:rPr>
              <a:t>La chiave simmetrica viene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Arial" panose="020B0604020202020204" pitchFamily="34" charset="0"/>
              </a:rPr>
              <a:t>poi cifrata con la chiave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Arial" panose="020B0604020202020204" pitchFamily="34" charset="0"/>
              </a:rPr>
              <a:t>pubblica del destinatario (Alice)</a:t>
            </a:r>
          </a:p>
        </p:txBody>
      </p:sp>
      <p:sp>
        <p:nvSpPr>
          <p:cNvPr id="293900" name="AutoShape 21">
            <a:extLst>
              <a:ext uri="{FF2B5EF4-FFF2-40B4-BE49-F238E27FC236}">
                <a16:creationId xmlns:a16="http://schemas.microsoft.com/office/drawing/2014/main" id="{FD5A9491-F46F-4FE1-A028-B3AC068AF2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165735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00FFFF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3901" name="Line 22">
            <a:extLst>
              <a:ext uri="{FF2B5EF4-FFF2-40B4-BE49-F238E27FC236}">
                <a16:creationId xmlns:a16="http://schemas.microsoft.com/office/drawing/2014/main" id="{E83F251A-B6AB-40BE-B910-589AF08E0BB6}"/>
              </a:ext>
            </a:extLst>
          </p:cNvPr>
          <p:cNvSpPr>
            <a:spLocks noChangeShapeType="1"/>
          </p:cNvSpPr>
          <p:nvPr/>
        </p:nvSpPr>
        <p:spPr bwMode="auto">
          <a:xfrm>
            <a:off x="3943350" y="2628900"/>
            <a:ext cx="0" cy="342900"/>
          </a:xfrm>
          <a:prstGeom prst="line">
            <a:avLst/>
          </a:prstGeom>
          <a:noFill/>
          <a:ln w="114300">
            <a:solidFill>
              <a:srgbClr val="0080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it-IT" sz="1050"/>
          </a:p>
        </p:txBody>
      </p:sp>
      <p:sp>
        <p:nvSpPr>
          <p:cNvPr id="293902" name="AutoShape 23">
            <a:extLst>
              <a:ext uri="{FF2B5EF4-FFF2-40B4-BE49-F238E27FC236}">
                <a16:creationId xmlns:a16="http://schemas.microsoft.com/office/drawing/2014/main" id="{E1BA18A5-7844-40B2-91DD-0BFA1BD8A9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0" y="3429001"/>
            <a:ext cx="732235" cy="364331"/>
          </a:xfrm>
          <a:prstGeom prst="rightArrow">
            <a:avLst>
              <a:gd name="adj1" fmla="val 50000"/>
              <a:gd name="adj2" fmla="val 50245"/>
            </a:avLst>
          </a:prstGeom>
          <a:solidFill>
            <a:srgbClr val="3399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  <p:sp>
        <p:nvSpPr>
          <p:cNvPr id="293903" name="Text Box 24">
            <a:extLst>
              <a:ext uri="{FF2B5EF4-FFF2-40B4-BE49-F238E27FC236}">
                <a16:creationId xmlns:a16="http://schemas.microsoft.com/office/drawing/2014/main" id="{0B807438-9600-4BB0-B5FD-AF293D9995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6451" y="3371850"/>
            <a:ext cx="103105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it-IT" sz="1800">
                <a:latin typeface="Times New Roman" panose="02020603050405020304" pitchFamily="18" charset="0"/>
              </a:rPr>
              <a:t>!”£$%&amp;/</a:t>
            </a:r>
          </a:p>
        </p:txBody>
      </p:sp>
      <p:sp>
        <p:nvSpPr>
          <p:cNvPr id="293904" name="Rectangle 25">
            <a:extLst>
              <a:ext uri="{FF2B5EF4-FFF2-40B4-BE49-F238E27FC236}">
                <a16:creationId xmlns:a16="http://schemas.microsoft.com/office/drawing/2014/main" id="{EE03107B-6DED-4B8F-A2BE-2F38F7B32D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2100" y="1257300"/>
            <a:ext cx="1714500" cy="30861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1778" name="Rectangle 2">
            <a:extLst>
              <a:ext uri="{FF2B5EF4-FFF2-40B4-BE49-F238E27FC236}">
                <a16:creationId xmlns:a16="http://schemas.microsoft.com/office/drawing/2014/main" id="{057F3E5C-4B54-4AB1-AD55-95626EC87F1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340242" y="0"/>
            <a:ext cx="7432158" cy="800100"/>
          </a:xfrm>
        </p:spPr>
        <p:txBody>
          <a:bodyPr/>
          <a:lstStyle/>
          <a:p>
            <a:pPr eaLnBrk="1" hangingPunct="1"/>
            <a:r>
              <a:rPr lang="en-US" altLang="it-IT" dirty="0" err="1"/>
              <a:t>Intercettazione</a:t>
            </a:r>
            <a:r>
              <a:rPr lang="en-US" altLang="it-IT" dirty="0"/>
              <a:t> </a:t>
            </a:r>
            <a:r>
              <a:rPr lang="en-US" altLang="it-IT" dirty="0" err="1"/>
              <a:t>dati</a:t>
            </a:r>
            <a:r>
              <a:rPr lang="en-US" altLang="it-IT" dirty="0"/>
              <a:t> </a:t>
            </a:r>
            <a:r>
              <a:rPr lang="en-US" altLang="it-IT" dirty="0" err="1"/>
              <a:t>criptati</a:t>
            </a:r>
            <a:endParaRPr lang="en-US" altLang="it-IT" dirty="0"/>
          </a:p>
        </p:txBody>
      </p:sp>
      <p:sp>
        <p:nvSpPr>
          <p:cNvPr id="331779" name="Line 3">
            <a:extLst>
              <a:ext uri="{FF2B5EF4-FFF2-40B4-BE49-F238E27FC236}">
                <a16:creationId xmlns:a16="http://schemas.microsoft.com/office/drawing/2014/main" id="{2DAC04A6-7D86-4383-AB6B-4BD179FCD4C7}"/>
              </a:ext>
            </a:extLst>
          </p:cNvPr>
          <p:cNvSpPr>
            <a:spLocks noChangeShapeType="1"/>
          </p:cNvSpPr>
          <p:nvPr/>
        </p:nvSpPr>
        <p:spPr bwMode="auto">
          <a:xfrm>
            <a:off x="5204222" y="2093119"/>
            <a:ext cx="1403747" cy="1191"/>
          </a:xfrm>
          <a:prstGeom prst="line">
            <a:avLst/>
          </a:prstGeom>
          <a:noFill/>
          <a:ln w="25400">
            <a:solidFill>
              <a:srgbClr val="E5405D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31780" name="Line 4">
            <a:extLst>
              <a:ext uri="{FF2B5EF4-FFF2-40B4-BE49-F238E27FC236}">
                <a16:creationId xmlns:a16="http://schemas.microsoft.com/office/drawing/2014/main" id="{C82EE240-C9C1-4983-82BA-2789FE986A40}"/>
              </a:ext>
            </a:extLst>
          </p:cNvPr>
          <p:cNvSpPr>
            <a:spLocks noChangeShapeType="1"/>
          </p:cNvSpPr>
          <p:nvPr/>
        </p:nvSpPr>
        <p:spPr bwMode="auto">
          <a:xfrm>
            <a:off x="5156598" y="2251473"/>
            <a:ext cx="1453753" cy="1190"/>
          </a:xfrm>
          <a:prstGeom prst="line">
            <a:avLst/>
          </a:prstGeom>
          <a:noFill/>
          <a:ln w="25400">
            <a:solidFill>
              <a:srgbClr val="E5405D"/>
            </a:solidFill>
            <a:round/>
            <a:headEnd type="stealth" w="med" len="med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31781" name="Rectangle 5">
            <a:extLst>
              <a:ext uri="{FF2B5EF4-FFF2-40B4-BE49-F238E27FC236}">
                <a16:creationId xmlns:a16="http://schemas.microsoft.com/office/drawing/2014/main" id="{BF8B9307-0E14-4E3C-9AA3-6105D7A7EF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4848" y="1371600"/>
            <a:ext cx="1425874" cy="26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3579" tIns="26194" rIns="53579" bIns="26194">
            <a:spAutoFit/>
          </a:bodyPr>
          <a:lstStyle>
            <a:lvl1pPr defTabSz="54768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547688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547688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547688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547688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Computer Server</a:t>
            </a:r>
          </a:p>
        </p:txBody>
      </p:sp>
      <p:pic>
        <p:nvPicPr>
          <p:cNvPr id="331782" name="Picture 6">
            <a:extLst>
              <a:ext uri="{FF2B5EF4-FFF2-40B4-BE49-F238E27FC236}">
                <a16:creationId xmlns:a16="http://schemas.microsoft.com/office/drawing/2014/main" id="{37259CD8-2E56-4A9C-938C-A2113706F800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6888" y="1834754"/>
            <a:ext cx="917972" cy="1107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1783" name="Rectangle 7">
            <a:extLst>
              <a:ext uri="{FF2B5EF4-FFF2-40B4-BE49-F238E27FC236}">
                <a16:creationId xmlns:a16="http://schemas.microsoft.com/office/drawing/2014/main" id="{403034C3-F3F4-4278-B69D-D88C0C4ABA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55517" y="1485900"/>
            <a:ext cx="1358547" cy="26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3579" tIns="26194" rIns="53579" bIns="26194">
            <a:spAutoFit/>
          </a:bodyPr>
          <a:lstStyle>
            <a:lvl1pPr defTabSz="54768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547688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547688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547688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547688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Computer Client</a:t>
            </a:r>
          </a:p>
        </p:txBody>
      </p:sp>
      <p:pic>
        <p:nvPicPr>
          <p:cNvPr id="331784" name="Picture 8">
            <a:extLst>
              <a:ext uri="{FF2B5EF4-FFF2-40B4-BE49-F238E27FC236}">
                <a16:creationId xmlns:a16="http://schemas.microsoft.com/office/drawing/2014/main" id="{12CFD5CD-0E8E-43BE-A40A-3342E93971D6}"/>
              </a:ext>
            </a:extLst>
          </p:cNvPr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29400" y="1834754"/>
            <a:ext cx="823913" cy="1360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1785" name="Rectangle 9">
            <a:extLst>
              <a:ext uri="{FF2B5EF4-FFF2-40B4-BE49-F238E27FC236}">
                <a16:creationId xmlns:a16="http://schemas.microsoft.com/office/drawing/2014/main" id="{9597542C-20DC-457A-9A89-3AD71277B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7073" y="2686050"/>
            <a:ext cx="925736" cy="6761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3579" tIns="26194" rIns="53579" bIns="26194">
            <a:spAutoFit/>
          </a:bodyPr>
          <a:lstStyle>
            <a:lvl1pPr defTabSz="54768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547688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547688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547688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547688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Lettura dei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Pacchetti 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In transito</a:t>
            </a:r>
          </a:p>
        </p:txBody>
      </p:sp>
      <p:sp>
        <p:nvSpPr>
          <p:cNvPr id="331786" name="Line 10">
            <a:extLst>
              <a:ext uri="{FF2B5EF4-FFF2-40B4-BE49-F238E27FC236}">
                <a16:creationId xmlns:a16="http://schemas.microsoft.com/office/drawing/2014/main" id="{255A07E2-98F3-49F5-9F41-956739C9E74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8172" y="2150269"/>
            <a:ext cx="1403747" cy="1191"/>
          </a:xfrm>
          <a:prstGeom prst="line">
            <a:avLst/>
          </a:prstGeom>
          <a:noFill/>
          <a:ln w="25400">
            <a:solidFill>
              <a:srgbClr val="E5405D"/>
            </a:solidFill>
            <a:round/>
            <a:headEnd type="none" w="sm" len="sm"/>
            <a:tailEnd type="stealth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31787" name="Line 11">
            <a:extLst>
              <a:ext uri="{FF2B5EF4-FFF2-40B4-BE49-F238E27FC236}">
                <a16:creationId xmlns:a16="http://schemas.microsoft.com/office/drawing/2014/main" id="{68890C6B-87BE-4FF8-8B62-83CBEE586DBD}"/>
              </a:ext>
            </a:extLst>
          </p:cNvPr>
          <p:cNvSpPr>
            <a:spLocks noChangeShapeType="1"/>
          </p:cNvSpPr>
          <p:nvPr/>
        </p:nvSpPr>
        <p:spPr bwMode="auto">
          <a:xfrm>
            <a:off x="2514600" y="2286000"/>
            <a:ext cx="1453754" cy="1191"/>
          </a:xfrm>
          <a:prstGeom prst="line">
            <a:avLst/>
          </a:prstGeom>
          <a:noFill/>
          <a:ln w="25400">
            <a:solidFill>
              <a:srgbClr val="E5405D"/>
            </a:solidFill>
            <a:round/>
            <a:headEnd type="stealth" w="med" len="med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sp>
        <p:nvSpPr>
          <p:cNvPr id="331788" name="AutoShape 12">
            <a:extLst>
              <a:ext uri="{FF2B5EF4-FFF2-40B4-BE49-F238E27FC236}">
                <a16:creationId xmlns:a16="http://schemas.microsoft.com/office/drawing/2014/main" id="{B51F4C1F-6102-4E96-8899-C6280F32B6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00500" y="1714500"/>
            <a:ext cx="1077516" cy="971550"/>
          </a:xfrm>
          <a:prstGeom prst="star16">
            <a:avLst>
              <a:gd name="adj" fmla="val 37500"/>
            </a:avLst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kumimoji="1" lang="it-IT" altLang="it-IT" sz="1500" b="1" i="1">
                <a:solidFill>
                  <a:schemeClr val="bg2"/>
                </a:solidFill>
                <a:latin typeface="Arial" panose="020B0604020202020204" pitchFamily="34" charset="0"/>
              </a:rPr>
              <a:t>Internet</a:t>
            </a:r>
          </a:p>
        </p:txBody>
      </p:sp>
      <p:pic>
        <p:nvPicPr>
          <p:cNvPr id="331789" name="Picture 13">
            <a:extLst>
              <a:ext uri="{FF2B5EF4-FFF2-40B4-BE49-F238E27FC236}">
                <a16:creationId xmlns:a16="http://schemas.microsoft.com/office/drawing/2014/main" id="{1E6C758B-1214-4E79-A9B9-B7C385B2C94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9101" y="3314701"/>
            <a:ext cx="917972" cy="11072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1790" name="Rectangle 14">
            <a:extLst>
              <a:ext uri="{FF2B5EF4-FFF2-40B4-BE49-F238E27FC236}">
                <a16:creationId xmlns:a16="http://schemas.microsoft.com/office/drawing/2014/main" id="{71238A41-B593-47E6-AA11-4B0ADD4484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40224" y="4400550"/>
            <a:ext cx="656432" cy="2606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53579" tIns="26194" rIns="53579" bIns="26194">
            <a:spAutoFit/>
          </a:bodyPr>
          <a:lstStyle>
            <a:lvl1pPr defTabSz="547688"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 defTabSz="547688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 defTabSz="547688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 defTabSz="547688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 defTabSz="547688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defTabSz="547688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en-US" altLang="it-IT" sz="1350">
                <a:latin typeface="Arial" panose="020B0604020202020204" pitchFamily="34" charset="0"/>
              </a:rPr>
              <a:t>Hacker</a:t>
            </a:r>
          </a:p>
        </p:txBody>
      </p:sp>
      <p:sp>
        <p:nvSpPr>
          <p:cNvPr id="331791" name="Line 15">
            <a:extLst>
              <a:ext uri="{FF2B5EF4-FFF2-40B4-BE49-F238E27FC236}">
                <a16:creationId xmlns:a16="http://schemas.microsoft.com/office/drawing/2014/main" id="{2ECB3355-68E7-47F8-B86F-14BC5E557D5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457700" y="2686050"/>
            <a:ext cx="0" cy="513160"/>
          </a:xfrm>
          <a:prstGeom prst="line">
            <a:avLst/>
          </a:prstGeom>
          <a:noFill/>
          <a:ln w="25400">
            <a:solidFill>
              <a:srgbClr val="E5405D"/>
            </a:solidFill>
            <a:round/>
            <a:headEnd type="stealth" w="med" len="med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it-IT" sz="1050"/>
          </a:p>
        </p:txBody>
      </p:sp>
      <p:graphicFrame>
        <p:nvGraphicFramePr>
          <p:cNvPr id="331792" name="Object 16">
            <a:extLst>
              <a:ext uri="{FF2B5EF4-FFF2-40B4-BE49-F238E27FC236}">
                <a16:creationId xmlns:a16="http://schemas.microsoft.com/office/drawing/2014/main" id="{5BF536B9-630A-453E-8B54-EE0476B16D7C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600200" y="2800350"/>
          <a:ext cx="142875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4" name="Immagine bitmap" r:id="rId5" imgW="3251367" imgH="2482978" progId="Paint.Picture">
                  <p:embed/>
                </p:oleObj>
              </mc:Choice>
              <mc:Fallback>
                <p:oleObj name="Immagine bitmap" r:id="rId5" imgW="3251367" imgH="2482978" progId="Paint.Picture">
                  <p:embed/>
                  <p:pic>
                    <p:nvPicPr>
                      <p:cNvPr id="331792" name="Object 16">
                        <a:extLst>
                          <a:ext uri="{FF2B5EF4-FFF2-40B4-BE49-F238E27FC236}">
                            <a16:creationId xmlns:a16="http://schemas.microsoft.com/office/drawing/2014/main" id="{5BF536B9-630A-453E-8B54-EE0476B16D7C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2800350"/>
                        <a:ext cx="142875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1793" name="Text Box 17">
            <a:extLst>
              <a:ext uri="{FF2B5EF4-FFF2-40B4-BE49-F238E27FC236}">
                <a16:creationId xmlns:a16="http://schemas.microsoft.com/office/drawing/2014/main" id="{9BF823EC-5E86-4535-B630-420E5EAC8EA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828800" y="3028950"/>
            <a:ext cx="758541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  chiaro</a:t>
            </a:r>
          </a:p>
        </p:txBody>
      </p:sp>
      <p:graphicFrame>
        <p:nvGraphicFramePr>
          <p:cNvPr id="331794" name="Object 18">
            <a:extLst>
              <a:ext uri="{FF2B5EF4-FFF2-40B4-BE49-F238E27FC236}">
                <a16:creationId xmlns:a16="http://schemas.microsoft.com/office/drawing/2014/main" id="{898885C6-AFA0-4A57-AD96-420540306FAB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572250" y="3086100"/>
          <a:ext cx="142875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5" name="Immagine bitmap" r:id="rId7" imgW="3251367" imgH="2482978" progId="Paint.Picture">
                  <p:embed/>
                </p:oleObj>
              </mc:Choice>
              <mc:Fallback>
                <p:oleObj name="Immagine bitmap" r:id="rId7" imgW="3251367" imgH="2482978" progId="Paint.Picture">
                  <p:embed/>
                  <p:pic>
                    <p:nvPicPr>
                      <p:cNvPr id="331794" name="Object 18">
                        <a:extLst>
                          <a:ext uri="{FF2B5EF4-FFF2-40B4-BE49-F238E27FC236}">
                            <a16:creationId xmlns:a16="http://schemas.microsoft.com/office/drawing/2014/main" id="{898885C6-AFA0-4A57-AD96-420540306FAB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572250" y="3086100"/>
                        <a:ext cx="142875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1795" name="Text Box 19">
            <a:extLst>
              <a:ext uri="{FF2B5EF4-FFF2-40B4-BE49-F238E27FC236}">
                <a16:creationId xmlns:a16="http://schemas.microsoft.com/office/drawing/2014/main" id="{16409E13-E088-41D5-B93B-6FDCE62C9C4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800850" y="3314700"/>
            <a:ext cx="758541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Testo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   in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  chiaro</a:t>
            </a:r>
          </a:p>
        </p:txBody>
      </p:sp>
      <p:graphicFrame>
        <p:nvGraphicFramePr>
          <p:cNvPr id="331796" name="Object 20">
            <a:extLst>
              <a:ext uri="{FF2B5EF4-FFF2-40B4-BE49-F238E27FC236}">
                <a16:creationId xmlns:a16="http://schemas.microsoft.com/office/drawing/2014/main" id="{4C401208-0C74-40ED-9211-F17C88884B1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4972050" y="3657600"/>
          <a:ext cx="1428750" cy="10906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6" name="Immagine bitmap" r:id="rId8" imgW="3251367" imgH="2482978" progId="Paint.Picture">
                  <p:embed/>
                </p:oleObj>
              </mc:Choice>
              <mc:Fallback>
                <p:oleObj name="Immagine bitmap" r:id="rId8" imgW="3251367" imgH="2482978" progId="Paint.Picture">
                  <p:embed/>
                  <p:pic>
                    <p:nvPicPr>
                      <p:cNvPr id="331796" name="Object 20">
                        <a:extLst>
                          <a:ext uri="{FF2B5EF4-FFF2-40B4-BE49-F238E27FC236}">
                            <a16:creationId xmlns:a16="http://schemas.microsoft.com/office/drawing/2014/main" id="{4C401208-0C74-40ED-9211-F17C88884B1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72050" y="3657600"/>
                        <a:ext cx="1428750" cy="10906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31797" name="Text Box 21">
            <a:extLst>
              <a:ext uri="{FF2B5EF4-FFF2-40B4-BE49-F238E27FC236}">
                <a16:creationId xmlns:a16="http://schemas.microsoft.com/office/drawing/2014/main" id="{CC327B5C-9418-4EB8-9995-4CEACF7CD1D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00651" y="3886200"/>
            <a:ext cx="607859" cy="7155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Char char="•"/>
              <a:defRPr sz="2800">
                <a:solidFill>
                  <a:schemeClr val="tx1"/>
                </a:solidFill>
                <a:latin typeface="Verdana" panose="020B060403050404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Verdana" panose="020B060403050404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Verdana" panose="020B060403050404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1600">
                <a:solidFill>
                  <a:schemeClr val="tx1"/>
                </a:solidFill>
                <a:latin typeface="Verdana" panose="020B060403050404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£%$/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it-IT" altLang="it-IT" sz="1350">
                <a:latin typeface="Tahoma" panose="020B0604030504040204" pitchFamily="34" charset="0"/>
              </a:rPr>
              <a:t>@#*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it-IT" altLang="it-IT" sz="1350">
              <a:latin typeface="Tahoma" panose="020B060403050404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285</TotalTime>
  <Words>4681</Words>
  <Application>Microsoft Office PowerPoint</Application>
  <PresentationFormat>Presentazione su schermo (16:9)</PresentationFormat>
  <Paragraphs>925</Paragraphs>
  <Slides>126</Slides>
  <Notes>57</Notes>
  <HiddenSlides>0</HiddenSlides>
  <MMClips>0</MMClips>
  <ScaleCrop>false</ScaleCrop>
  <HeadingPairs>
    <vt:vector size="8" baseType="variant">
      <vt:variant>
        <vt:lpstr>Caratteri utilizzati</vt:lpstr>
      </vt:variant>
      <vt:variant>
        <vt:i4>11</vt:i4>
      </vt:variant>
      <vt:variant>
        <vt:lpstr>Tema</vt:lpstr>
      </vt:variant>
      <vt:variant>
        <vt:i4>1</vt:i4>
      </vt:variant>
      <vt:variant>
        <vt:lpstr>Server OLE incorporati</vt:lpstr>
      </vt:variant>
      <vt:variant>
        <vt:i4>1</vt:i4>
      </vt:variant>
      <vt:variant>
        <vt:lpstr>Titoli diapositive</vt:lpstr>
      </vt:variant>
      <vt:variant>
        <vt:i4>126</vt:i4>
      </vt:variant>
    </vt:vector>
  </HeadingPairs>
  <TitlesOfParts>
    <vt:vector size="139" baseType="lpstr">
      <vt:lpstr>Arial</vt:lpstr>
      <vt:lpstr>Wingdings</vt:lpstr>
      <vt:lpstr>Symbol</vt:lpstr>
      <vt:lpstr>Times New Roman</vt:lpstr>
      <vt:lpstr>Courier New</vt:lpstr>
      <vt:lpstr>Verdana</vt:lpstr>
      <vt:lpstr>Tahoma</vt:lpstr>
      <vt:lpstr>Arial Black</vt:lpstr>
      <vt:lpstr>Play</vt:lpstr>
      <vt:lpstr>Calibri</vt:lpstr>
      <vt:lpstr>R Frutiger Roman</vt:lpstr>
      <vt:lpstr>Tema di Office</vt:lpstr>
      <vt:lpstr>Immagine bitmap</vt:lpstr>
      <vt:lpstr>Presentazione standard di PowerPoint</vt:lpstr>
      <vt:lpstr>Ing. Giulio Destri, Ph.D.</vt:lpstr>
      <vt:lpstr>Agenda</vt:lpstr>
      <vt:lpstr>Cosa è la Cybersecurity</vt:lpstr>
      <vt:lpstr>Il ruolo della Sicurezza IT oggi</vt:lpstr>
      <vt:lpstr>Definizione ISACA di CyberSecurity</vt:lpstr>
      <vt:lpstr>Definizione alternativa di CyberSecurity</vt:lpstr>
      <vt:lpstr>In ogni caso…</vt:lpstr>
      <vt:lpstr>Sicurezza (ICT) diretta</vt:lpstr>
      <vt:lpstr>Sicurezza (ICT) indiretta</vt:lpstr>
      <vt:lpstr>Trattamento dei dati significa…</vt:lpstr>
      <vt:lpstr>Per la comunicazione dei dati…</vt:lpstr>
      <vt:lpstr>Mantenere la Sicurezza è un processo</vt:lpstr>
      <vt:lpstr>Le qualità di sicurezza per dati e sistemi IT</vt:lpstr>
      <vt:lpstr>I dati</vt:lpstr>
      <vt:lpstr>Dati e informazioni</vt:lpstr>
      <vt:lpstr>Archivio (di dati e informazioni)</vt:lpstr>
      <vt:lpstr>Esempio di archivi</vt:lpstr>
      <vt:lpstr>Sicurezza dei dati significa…</vt:lpstr>
      <vt:lpstr>Altre qualità dei dati</vt:lpstr>
      <vt:lpstr>Esempi di pericoli per i dati</vt:lpstr>
      <vt:lpstr>Sistema (IT)</vt:lpstr>
      <vt:lpstr>Esempi di Sistemi (IT)</vt:lpstr>
      <vt:lpstr>Servizio (IT)</vt:lpstr>
      <vt:lpstr>Esempi di Servizi (IT)</vt:lpstr>
      <vt:lpstr>Sicurezza dei servizi IT significa…</vt:lpstr>
      <vt:lpstr>Altre qualità dei servizi IT</vt:lpstr>
      <vt:lpstr>Il GDPR… questo sconosciuto</vt:lpstr>
      <vt:lpstr>Il GDPR</vt:lpstr>
      <vt:lpstr>“Decreto che integra” il GDPR</vt:lpstr>
      <vt:lpstr>Presentazione standard di PowerPoint</vt:lpstr>
      <vt:lpstr>Presentazione standard di PowerPoint</vt:lpstr>
      <vt:lpstr>I dati personali “tipici” in azienda</vt:lpstr>
      <vt:lpstr>Il Data Breach  (violazione dei dati personali o incidente con i dati)</vt:lpstr>
      <vt:lpstr>I ruoli nel GDPR</vt:lpstr>
      <vt:lpstr>I diritti degli interessati</vt:lpstr>
      <vt:lpstr>Cybersecurity e Privacy</vt:lpstr>
      <vt:lpstr>Cybersecurity e Privacy</vt:lpstr>
      <vt:lpstr>Presentazione standard di PowerPoint</vt:lpstr>
      <vt:lpstr>Organizzazioni rilevanti per la sicurezza</vt:lpstr>
      <vt:lpstr>Norme e leggi rilevanti per la sicurezza</vt:lpstr>
      <vt:lpstr>Eventi di sicurezza legati a leggi e norme (1/2)</vt:lpstr>
      <vt:lpstr>Eventi di sicurezza legati a leggi e norme (2/2)</vt:lpstr>
      <vt:lpstr>Quindi…</vt:lpstr>
      <vt:lpstr>L’informazione digitale</vt:lpstr>
      <vt:lpstr>L’unità digitale dell’informazione</vt:lpstr>
      <vt:lpstr>Presentazione standard di PowerPoint</vt:lpstr>
      <vt:lpstr>Presentazione standard di PowerPoint</vt:lpstr>
      <vt:lpstr>Gli strumenti IT </vt:lpstr>
      <vt:lpstr>I dati: dove sono memorizzati?</vt:lpstr>
      <vt:lpstr>Esempi di attacchi (e incidenti) informatici</vt:lpstr>
      <vt:lpstr>Alcuni attacchi possibili</vt:lpstr>
      <vt:lpstr>Chi è l’attaccante?</vt:lpstr>
      <vt:lpstr>Le vulnerabilità dei sistemi</vt:lpstr>
      <vt:lpstr>Malware: i Virus</vt:lpstr>
      <vt:lpstr>Virus: classificazione “tecnica”</vt:lpstr>
      <vt:lpstr>Virus: classificazione “per azione”</vt:lpstr>
      <vt:lpstr>Un problema secondario: gli Hoax</vt:lpstr>
      <vt:lpstr>Virus new generation: Ransomware</vt:lpstr>
      <vt:lpstr>Un Virus antico potente: Nimda </vt:lpstr>
      <vt:lpstr>Sicurezza rispetto ad eventi fortuiti</vt:lpstr>
      <vt:lpstr>Il cloud è sempre sicuro?</vt:lpstr>
      <vt:lpstr>Social engineering</vt:lpstr>
      <vt:lpstr>Tecniche di Social Engineering</vt:lpstr>
      <vt:lpstr>Pirateria informatica a inizio 2021</vt:lpstr>
      <vt:lpstr>La crescita degli attacchi tra 2017 e 2020</vt:lpstr>
      <vt:lpstr>I numeri degli attacchi nel 2020</vt:lpstr>
      <vt:lpstr>Chi sono gli attaccanti nel 2020?</vt:lpstr>
      <vt:lpstr>Chi sono le vittime nel 2020?</vt:lpstr>
      <vt:lpstr>Quali sono gli attacchi nel 2020?</vt:lpstr>
      <vt:lpstr>Misure di sicurezza per  dati cartacei</vt:lpstr>
      <vt:lpstr>Gli elementi della sicurezza e privacy…</vt:lpstr>
      <vt:lpstr>ARCHIVIO FISICO (CARTACEO): RISERVATEZZA</vt:lpstr>
      <vt:lpstr>ARCHIVIO FISICO (CARTACEO): INTEGRITA’ ed Esattezza</vt:lpstr>
      <vt:lpstr>ARCHIVIO FISICO (CARTACEO): DISPONIBILITA’</vt:lpstr>
      <vt:lpstr>QUINDI sono necessarie…</vt:lpstr>
      <vt:lpstr>Misure di sicurezza per dati informatici</vt:lpstr>
      <vt:lpstr>I dati: dove sono memorizzati?</vt:lpstr>
      <vt:lpstr>I dati: a chi possono/devono esser trasferiti?</vt:lpstr>
      <vt:lpstr>I dati: Chi può accedervi?</vt:lpstr>
      <vt:lpstr>QUINDI sono necessarie…</vt:lpstr>
      <vt:lpstr>La difesa:  strumenti tecnici</vt:lpstr>
      <vt:lpstr>Protezione delle informazioni</vt:lpstr>
      <vt:lpstr>Il formato dei dati</vt:lpstr>
      <vt:lpstr>Sicurezza dei formati</vt:lpstr>
      <vt:lpstr>Protezioni ottenibili</vt:lpstr>
      <vt:lpstr>Le basi della crittografia</vt:lpstr>
      <vt:lpstr>I termini</vt:lpstr>
      <vt:lpstr>Steganografia</vt:lpstr>
      <vt:lpstr>La crittografia moderna</vt:lpstr>
      <vt:lpstr>Chiave simmetrica: lo scenario</vt:lpstr>
      <vt:lpstr>Chiavi asimmetriche: lo scenario</vt:lpstr>
      <vt:lpstr>Applicazione di Hash</vt:lpstr>
      <vt:lpstr>Applicazione di Hash -verifica</vt:lpstr>
      <vt:lpstr>Firma di un messaggio</vt:lpstr>
      <vt:lpstr>Doppia chiave - codifica</vt:lpstr>
      <vt:lpstr>Doppia chiave - decodifica</vt:lpstr>
      <vt:lpstr>Message Enveloping</vt:lpstr>
      <vt:lpstr>Intercettazione dati criptati</vt:lpstr>
      <vt:lpstr>Protocollo TLS/SSL: l’architettura</vt:lpstr>
      <vt:lpstr>VPN</vt:lpstr>
      <vt:lpstr>Il Firewall</vt:lpstr>
      <vt:lpstr>Categorie principali di Firewall</vt:lpstr>
      <vt:lpstr>Una rete tipo</vt:lpstr>
      <vt:lpstr>Definire un Firewall</vt:lpstr>
      <vt:lpstr>Definire un Firewall - 2</vt:lpstr>
      <vt:lpstr>Definire un Firewall - 3</vt:lpstr>
      <vt:lpstr>Scenario di protezione totale</vt:lpstr>
      <vt:lpstr>La difesa:  strumenti organizzativi</vt:lpstr>
      <vt:lpstr>I fattori connessi ai trattamenti</vt:lpstr>
      <vt:lpstr>Accessi alle sole persone designate</vt:lpstr>
      <vt:lpstr>Responsabilità delle persone designate</vt:lpstr>
      <vt:lpstr>Acquisire i dati: quali autorizzazioni?</vt:lpstr>
      <vt:lpstr>Trasferire i dati: quali autorizzazioni?</vt:lpstr>
      <vt:lpstr>I pericoli associati ai trasferimenti</vt:lpstr>
      <vt:lpstr>Gestire la sicurezza end-to-end</vt:lpstr>
      <vt:lpstr>In sostanza… è necessario</vt:lpstr>
      <vt:lpstr>Prevenzione del Social Engineering (1/2)</vt:lpstr>
      <vt:lpstr>Prevenzione del Social Engineering (2/2)</vt:lpstr>
      <vt:lpstr>Sicurezza individuale (1/2)</vt:lpstr>
      <vt:lpstr>Sicurezza individuale (2/2)</vt:lpstr>
      <vt:lpstr>Il compromesso fra sicurezza ed uso </vt:lpstr>
      <vt:lpstr>Coinvolgimento operativo degli utenti</vt:lpstr>
      <vt:lpstr>Coinvolgimento del Management</vt:lpstr>
      <vt:lpstr>Sommario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Cybersecurity</dc:title>
  <dc:creator>Giulio Destri</dc:creator>
  <cp:lastModifiedBy>Hygray Terzaghi</cp:lastModifiedBy>
  <cp:revision>37</cp:revision>
  <dcterms:modified xsi:type="dcterms:W3CDTF">2022-11-23T10:58:25Z</dcterms:modified>
</cp:coreProperties>
</file>