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5"/>
  </p:notesMasterIdLst>
  <p:handoutMasterIdLst>
    <p:handoutMasterId r:id="rId16"/>
  </p:handout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67" r:id="rId9"/>
    <p:sldId id="266" r:id="rId10"/>
    <p:sldId id="263" r:id="rId11"/>
    <p:sldId id="264" r:id="rId12"/>
    <p:sldId id="268" r:id="rId13"/>
    <p:sldId id="265" r:id="rId1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37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Stile medio 2 - Colore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Stile medio 2 - Colore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54" autoAdjust="0"/>
    <p:restoredTop sz="94660"/>
  </p:normalViewPr>
  <p:slideViewPr>
    <p:cSldViewPr snapToGrid="0" showGuides="1">
      <p:cViewPr varScale="1">
        <p:scale>
          <a:sx n="71" d="100"/>
          <a:sy n="71" d="100"/>
        </p:scale>
        <p:origin x="750" y="66"/>
      </p:cViewPr>
      <p:guideLst>
        <p:guide orient="horz" pos="2137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66" d="100"/>
          <a:sy n="66" d="100"/>
        </p:scale>
        <p:origin x="3134" y="43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Foglio_di_lavoro_di_Microsoft_Excel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Foglio1!$B$1</c:f>
              <c:strCache>
                <c:ptCount val="1"/>
                <c:pt idx="0">
                  <c:v>Nord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cat>
            <c:strRef>
              <c:f>Foglio1!$A$2:$A$5</c:f>
              <c:strCache>
                <c:ptCount val="4"/>
                <c:pt idx="0">
                  <c:v>T-Shirt</c:v>
                </c:pt>
                <c:pt idx="1">
                  <c:v>Basketballs</c:v>
                </c:pt>
                <c:pt idx="2">
                  <c:v>Baseballs</c:v>
                </c:pt>
                <c:pt idx="3">
                  <c:v>GolfBalls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ABE6-4E69-BC91-444012373497}"/>
            </c:ext>
          </c:extLst>
        </c:ser>
        <c:ser>
          <c:idx val="1"/>
          <c:order val="1"/>
          <c:tx>
            <c:strRef>
              <c:f>Foglio1!$C$1</c:f>
              <c:strCache>
                <c:ptCount val="1"/>
                <c:pt idx="0">
                  <c:v>Centro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cat>
            <c:strRef>
              <c:f>Foglio1!$A$2:$A$5</c:f>
              <c:strCache>
                <c:ptCount val="4"/>
                <c:pt idx="0">
                  <c:v>T-Shirt</c:v>
                </c:pt>
                <c:pt idx="1">
                  <c:v>Basketballs</c:v>
                </c:pt>
                <c:pt idx="2">
                  <c:v>Baseballs</c:v>
                </c:pt>
                <c:pt idx="3">
                  <c:v>GolfBalls</c:v>
                </c:pt>
              </c:strCache>
            </c:strRef>
          </c:cat>
          <c:val>
            <c:numRef>
              <c:f>Foglio1!$C$2:$C$5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ABE6-4E69-BC91-444012373497}"/>
            </c:ext>
          </c:extLst>
        </c:ser>
        <c:ser>
          <c:idx val="2"/>
          <c:order val="2"/>
          <c:tx>
            <c:strRef>
              <c:f>Foglio1!$D$1</c:f>
              <c:strCache>
                <c:ptCount val="1"/>
                <c:pt idx="0">
                  <c:v>Sud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cat>
            <c:strRef>
              <c:f>Foglio1!$A$2:$A$5</c:f>
              <c:strCache>
                <c:ptCount val="4"/>
                <c:pt idx="0">
                  <c:v>T-Shirt</c:v>
                </c:pt>
                <c:pt idx="1">
                  <c:v>Basketballs</c:v>
                </c:pt>
                <c:pt idx="2">
                  <c:v>Baseballs</c:v>
                </c:pt>
                <c:pt idx="3">
                  <c:v>GolfBalls</c:v>
                </c:pt>
              </c:strCache>
            </c:strRef>
          </c:cat>
          <c:val>
            <c:numRef>
              <c:f>Foglio1!$D$2:$D$5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ABE6-4E69-BC91-44401237349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990068079"/>
        <c:axId val="1990079311"/>
      </c:lineChart>
      <c:catAx>
        <c:axId val="1990068079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1990079311"/>
        <c:crosses val="autoZero"/>
        <c:auto val="1"/>
        <c:lblAlgn val="ctr"/>
        <c:lblOffset val="100"/>
        <c:noMultiLvlLbl val="0"/>
      </c:catAx>
      <c:valAx>
        <c:axId val="1990079311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1990068079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C448417-C75D-4716-913B-5515FEB72379}" type="doc">
      <dgm:prSet loTypeId="urn:microsoft.com/office/officeart/2005/8/layout/vList2" loCatId="list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it-IT"/>
        </a:p>
      </dgm:t>
    </dgm:pt>
    <dgm:pt modelId="{B05DBEFA-2850-491A-8FE7-09653F20555F}">
      <dgm:prSet phldrT="[Testo]"/>
      <dgm:spPr/>
      <dgm:t>
        <a:bodyPr/>
        <a:lstStyle/>
        <a:p>
          <a:r>
            <a:rPr lang="it-IT" dirty="0"/>
            <a:t>Rimuovere duplicati e dati non richiesti</a:t>
          </a:r>
        </a:p>
      </dgm:t>
    </dgm:pt>
    <dgm:pt modelId="{94A08308-B872-408B-ACCF-3425D3231183}" type="parTrans" cxnId="{F03709F7-D05B-4C5B-9077-4AD40597CF5D}">
      <dgm:prSet/>
      <dgm:spPr/>
      <dgm:t>
        <a:bodyPr/>
        <a:lstStyle/>
        <a:p>
          <a:endParaRPr lang="it-IT"/>
        </a:p>
      </dgm:t>
    </dgm:pt>
    <dgm:pt modelId="{D9FA7FF6-D985-45B3-BFB6-97CA2D9DDC2D}" type="sibTrans" cxnId="{F03709F7-D05B-4C5B-9077-4AD40597CF5D}">
      <dgm:prSet/>
      <dgm:spPr/>
      <dgm:t>
        <a:bodyPr/>
        <a:lstStyle/>
        <a:p>
          <a:endParaRPr lang="it-IT"/>
        </a:p>
      </dgm:t>
    </dgm:pt>
    <dgm:pt modelId="{75909171-47B0-41B1-AEAE-B39134162754}">
      <dgm:prSet phldrT="[Testo]"/>
      <dgm:spPr/>
      <dgm:t>
        <a:bodyPr/>
        <a:lstStyle/>
        <a:p>
          <a:r>
            <a:rPr lang="it-IT" dirty="0"/>
            <a:t>Sistemare errori, dati mancanti, campi vuoti</a:t>
          </a:r>
        </a:p>
      </dgm:t>
    </dgm:pt>
    <dgm:pt modelId="{84EE8A60-2919-4ABB-8E8E-FAC8728BFEA2}" type="parTrans" cxnId="{1ABAC8FA-8910-4743-AF49-93056A509907}">
      <dgm:prSet/>
      <dgm:spPr/>
      <dgm:t>
        <a:bodyPr/>
        <a:lstStyle/>
        <a:p>
          <a:endParaRPr lang="it-IT"/>
        </a:p>
      </dgm:t>
    </dgm:pt>
    <dgm:pt modelId="{4ADD5750-C8F9-475B-80CA-BF05B8D2DFF3}" type="sibTrans" cxnId="{1ABAC8FA-8910-4743-AF49-93056A509907}">
      <dgm:prSet/>
      <dgm:spPr/>
      <dgm:t>
        <a:bodyPr/>
        <a:lstStyle/>
        <a:p>
          <a:endParaRPr lang="it-IT"/>
        </a:p>
      </dgm:t>
    </dgm:pt>
    <dgm:pt modelId="{A53E80DF-7B4C-4A53-B9F0-5BD545AE2D56}">
      <dgm:prSet phldrT="[Testo]"/>
      <dgm:spPr/>
      <dgm:t>
        <a:bodyPr/>
        <a:lstStyle/>
        <a:p>
          <a:r>
            <a:rPr lang="it-IT" dirty="0"/>
            <a:t>Formattare dati (date, numeri, testi…)</a:t>
          </a:r>
        </a:p>
      </dgm:t>
    </dgm:pt>
    <dgm:pt modelId="{9E704C77-B947-441B-91D2-AE3174B36709}" type="parTrans" cxnId="{097A0C9D-7FBC-435E-8B43-966A213FC9CA}">
      <dgm:prSet/>
      <dgm:spPr/>
      <dgm:t>
        <a:bodyPr/>
        <a:lstStyle/>
        <a:p>
          <a:endParaRPr lang="it-IT"/>
        </a:p>
      </dgm:t>
    </dgm:pt>
    <dgm:pt modelId="{94285AFA-0BE9-4DCB-9273-BE36B40F0DFB}" type="sibTrans" cxnId="{097A0C9D-7FBC-435E-8B43-966A213FC9CA}">
      <dgm:prSet/>
      <dgm:spPr/>
      <dgm:t>
        <a:bodyPr/>
        <a:lstStyle/>
        <a:p>
          <a:endParaRPr lang="it-IT"/>
        </a:p>
      </dgm:t>
    </dgm:pt>
    <dgm:pt modelId="{ECAF90D6-20AC-4F41-9C41-B359442A70FA}">
      <dgm:prSet phldrT="[Testo]"/>
      <dgm:spPr/>
      <dgm:t>
        <a:bodyPr/>
        <a:lstStyle/>
        <a:p>
          <a:r>
            <a:rPr lang="it-IT" dirty="0"/>
            <a:t>Combinare basi dati multiple</a:t>
          </a:r>
        </a:p>
        <a:p>
          <a:r>
            <a:rPr lang="it-IT" dirty="0"/>
            <a:t>Creazione del DATA MODEL</a:t>
          </a:r>
        </a:p>
      </dgm:t>
    </dgm:pt>
    <dgm:pt modelId="{CE1D05A7-142A-4EC5-AC2B-1CE490B44F42}" type="parTrans" cxnId="{85C97142-4B2B-4D11-90B3-98A7955A9866}">
      <dgm:prSet/>
      <dgm:spPr/>
      <dgm:t>
        <a:bodyPr/>
        <a:lstStyle/>
        <a:p>
          <a:endParaRPr lang="it-IT"/>
        </a:p>
      </dgm:t>
    </dgm:pt>
    <dgm:pt modelId="{0A9C1681-B2BA-4304-ADE2-921D8935715E}" type="sibTrans" cxnId="{85C97142-4B2B-4D11-90B3-98A7955A9866}">
      <dgm:prSet/>
      <dgm:spPr/>
      <dgm:t>
        <a:bodyPr/>
        <a:lstStyle/>
        <a:p>
          <a:endParaRPr lang="it-IT"/>
        </a:p>
      </dgm:t>
    </dgm:pt>
    <dgm:pt modelId="{C8F1A919-91FE-47B0-84E9-DF5822D71A1B}" type="pres">
      <dgm:prSet presAssocID="{2C448417-C75D-4716-913B-5515FEB72379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it-IT"/>
        </a:p>
      </dgm:t>
    </dgm:pt>
    <dgm:pt modelId="{42665C27-7D98-43A4-BBF9-0E4742744C57}" type="pres">
      <dgm:prSet presAssocID="{B05DBEFA-2850-491A-8FE7-09653F20555F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F1A2F35A-880D-4818-81F8-954DBF3353CA}" type="pres">
      <dgm:prSet presAssocID="{D9FA7FF6-D985-45B3-BFB6-97CA2D9DDC2D}" presName="spacer" presStyleCnt="0"/>
      <dgm:spPr/>
    </dgm:pt>
    <dgm:pt modelId="{0CA67F60-2433-45D9-B2DE-83314AF761DC}" type="pres">
      <dgm:prSet presAssocID="{75909171-47B0-41B1-AEAE-B39134162754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F0266BE0-9111-4571-9611-8AEE4C301145}" type="pres">
      <dgm:prSet presAssocID="{4ADD5750-C8F9-475B-80CA-BF05B8D2DFF3}" presName="spacer" presStyleCnt="0"/>
      <dgm:spPr/>
    </dgm:pt>
    <dgm:pt modelId="{003D4CD7-C29E-47D7-AEC8-ABBF80B6876A}" type="pres">
      <dgm:prSet presAssocID="{A53E80DF-7B4C-4A53-B9F0-5BD545AE2D56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AC7D1CAF-CFD3-4B0F-95E7-8CD7839DE951}" type="pres">
      <dgm:prSet presAssocID="{94285AFA-0BE9-4DCB-9273-BE36B40F0DFB}" presName="spacer" presStyleCnt="0"/>
      <dgm:spPr/>
    </dgm:pt>
    <dgm:pt modelId="{69C32E68-B56D-4A04-8C6A-D743B5E066B4}" type="pres">
      <dgm:prSet presAssocID="{ECAF90D6-20AC-4F41-9C41-B359442A70FA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it-IT"/>
        </a:p>
      </dgm:t>
    </dgm:pt>
  </dgm:ptLst>
  <dgm:cxnLst>
    <dgm:cxn modelId="{B46E5571-9D05-46A2-8041-A0B77540BAC1}" type="presOf" srcId="{B05DBEFA-2850-491A-8FE7-09653F20555F}" destId="{42665C27-7D98-43A4-BBF9-0E4742744C57}" srcOrd="0" destOrd="0" presId="urn:microsoft.com/office/officeart/2005/8/layout/vList2"/>
    <dgm:cxn modelId="{2EE1D189-F6F1-4E26-AA44-835143BA7B07}" type="presOf" srcId="{75909171-47B0-41B1-AEAE-B39134162754}" destId="{0CA67F60-2433-45D9-B2DE-83314AF761DC}" srcOrd="0" destOrd="0" presId="urn:microsoft.com/office/officeart/2005/8/layout/vList2"/>
    <dgm:cxn modelId="{1ABAC8FA-8910-4743-AF49-93056A509907}" srcId="{2C448417-C75D-4716-913B-5515FEB72379}" destId="{75909171-47B0-41B1-AEAE-B39134162754}" srcOrd="1" destOrd="0" parTransId="{84EE8A60-2919-4ABB-8E8E-FAC8728BFEA2}" sibTransId="{4ADD5750-C8F9-475B-80CA-BF05B8D2DFF3}"/>
    <dgm:cxn modelId="{15BBDF63-13AC-4C03-8F5A-FFF35EA4C7B9}" type="presOf" srcId="{ECAF90D6-20AC-4F41-9C41-B359442A70FA}" destId="{69C32E68-B56D-4A04-8C6A-D743B5E066B4}" srcOrd="0" destOrd="0" presId="urn:microsoft.com/office/officeart/2005/8/layout/vList2"/>
    <dgm:cxn modelId="{097A0C9D-7FBC-435E-8B43-966A213FC9CA}" srcId="{2C448417-C75D-4716-913B-5515FEB72379}" destId="{A53E80DF-7B4C-4A53-B9F0-5BD545AE2D56}" srcOrd="2" destOrd="0" parTransId="{9E704C77-B947-441B-91D2-AE3174B36709}" sibTransId="{94285AFA-0BE9-4DCB-9273-BE36B40F0DFB}"/>
    <dgm:cxn modelId="{85C97142-4B2B-4D11-90B3-98A7955A9866}" srcId="{2C448417-C75D-4716-913B-5515FEB72379}" destId="{ECAF90D6-20AC-4F41-9C41-B359442A70FA}" srcOrd="3" destOrd="0" parTransId="{CE1D05A7-142A-4EC5-AC2B-1CE490B44F42}" sibTransId="{0A9C1681-B2BA-4304-ADE2-921D8935715E}"/>
    <dgm:cxn modelId="{14F4ADDA-58F4-413B-8761-F4F67F9F389E}" type="presOf" srcId="{A53E80DF-7B4C-4A53-B9F0-5BD545AE2D56}" destId="{003D4CD7-C29E-47D7-AEC8-ABBF80B6876A}" srcOrd="0" destOrd="0" presId="urn:microsoft.com/office/officeart/2005/8/layout/vList2"/>
    <dgm:cxn modelId="{F03709F7-D05B-4C5B-9077-4AD40597CF5D}" srcId="{2C448417-C75D-4716-913B-5515FEB72379}" destId="{B05DBEFA-2850-491A-8FE7-09653F20555F}" srcOrd="0" destOrd="0" parTransId="{94A08308-B872-408B-ACCF-3425D3231183}" sibTransId="{D9FA7FF6-D985-45B3-BFB6-97CA2D9DDC2D}"/>
    <dgm:cxn modelId="{D28C8236-DE80-4D9F-BA4C-16344EC68011}" type="presOf" srcId="{2C448417-C75D-4716-913B-5515FEB72379}" destId="{C8F1A919-91FE-47B0-84E9-DF5822D71A1B}" srcOrd="0" destOrd="0" presId="urn:microsoft.com/office/officeart/2005/8/layout/vList2"/>
    <dgm:cxn modelId="{6C6717FE-0BC8-476B-A256-1E109CBE02A4}" type="presParOf" srcId="{C8F1A919-91FE-47B0-84E9-DF5822D71A1B}" destId="{42665C27-7D98-43A4-BBF9-0E4742744C57}" srcOrd="0" destOrd="0" presId="urn:microsoft.com/office/officeart/2005/8/layout/vList2"/>
    <dgm:cxn modelId="{241C4D6A-E57E-43BA-9549-9A06340EF015}" type="presParOf" srcId="{C8F1A919-91FE-47B0-84E9-DF5822D71A1B}" destId="{F1A2F35A-880D-4818-81F8-954DBF3353CA}" srcOrd="1" destOrd="0" presId="urn:microsoft.com/office/officeart/2005/8/layout/vList2"/>
    <dgm:cxn modelId="{518ED17D-3F8B-403F-B4DD-589CEE0D0D69}" type="presParOf" srcId="{C8F1A919-91FE-47B0-84E9-DF5822D71A1B}" destId="{0CA67F60-2433-45D9-B2DE-83314AF761DC}" srcOrd="2" destOrd="0" presId="urn:microsoft.com/office/officeart/2005/8/layout/vList2"/>
    <dgm:cxn modelId="{4422C653-FC51-487D-A908-BAAAB47229F4}" type="presParOf" srcId="{C8F1A919-91FE-47B0-84E9-DF5822D71A1B}" destId="{F0266BE0-9111-4571-9611-8AEE4C301145}" srcOrd="3" destOrd="0" presId="urn:microsoft.com/office/officeart/2005/8/layout/vList2"/>
    <dgm:cxn modelId="{1A85CA6B-9683-4654-946D-E07466486F18}" type="presParOf" srcId="{C8F1A919-91FE-47B0-84E9-DF5822D71A1B}" destId="{003D4CD7-C29E-47D7-AEC8-ABBF80B6876A}" srcOrd="4" destOrd="0" presId="urn:microsoft.com/office/officeart/2005/8/layout/vList2"/>
    <dgm:cxn modelId="{3BDE8E95-AD9D-42F8-B302-A8E9E65A5CFE}" type="presParOf" srcId="{C8F1A919-91FE-47B0-84E9-DF5822D71A1B}" destId="{AC7D1CAF-CFD3-4B0F-95E7-8CD7839DE951}" srcOrd="5" destOrd="0" presId="urn:microsoft.com/office/officeart/2005/8/layout/vList2"/>
    <dgm:cxn modelId="{F6DC8F5C-5768-46EC-AD89-0ECDECE61B53}" type="presParOf" srcId="{C8F1A919-91FE-47B0-84E9-DF5822D71A1B}" destId="{69C32E68-B56D-4A04-8C6A-D743B5E066B4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E702DD2-CC11-4D27-A1BA-A2390442528A}" type="doc">
      <dgm:prSet loTypeId="urn:microsoft.com/office/officeart/2005/8/layout/hProcess9" loCatId="process" qsTypeId="urn:microsoft.com/office/officeart/2005/8/quickstyle/3d2" qsCatId="3D" csTypeId="urn:microsoft.com/office/officeart/2005/8/colors/colorful3" csCatId="colorful" phldr="1"/>
      <dgm:spPr/>
    </dgm:pt>
    <dgm:pt modelId="{5191486A-A16A-4211-B8F3-1A46647185C4}">
      <dgm:prSet phldrT="[Testo]"/>
      <dgm:spPr/>
      <dgm:t>
        <a:bodyPr/>
        <a:lstStyle/>
        <a:p>
          <a:r>
            <a:rPr lang="it-IT" dirty="0"/>
            <a:t>Query sui Dati</a:t>
          </a:r>
        </a:p>
      </dgm:t>
    </dgm:pt>
    <dgm:pt modelId="{1FE33D64-1459-4435-980B-6475E688E02C}" type="parTrans" cxnId="{DDB44EC6-99CE-4594-A21E-59B4009FCBBB}">
      <dgm:prSet/>
      <dgm:spPr/>
      <dgm:t>
        <a:bodyPr/>
        <a:lstStyle/>
        <a:p>
          <a:endParaRPr lang="it-IT"/>
        </a:p>
      </dgm:t>
    </dgm:pt>
    <dgm:pt modelId="{9A5BB6D0-87F6-4972-B248-255EB5F88451}" type="sibTrans" cxnId="{DDB44EC6-99CE-4594-A21E-59B4009FCBBB}">
      <dgm:prSet/>
      <dgm:spPr/>
      <dgm:t>
        <a:bodyPr/>
        <a:lstStyle/>
        <a:p>
          <a:endParaRPr lang="it-IT"/>
        </a:p>
      </dgm:t>
    </dgm:pt>
    <dgm:pt modelId="{289AC11F-3734-499E-9033-D01EF1D64EB2}">
      <dgm:prSet phldrT="[Testo]"/>
      <dgm:spPr/>
      <dgm:t>
        <a:bodyPr/>
        <a:lstStyle/>
        <a:p>
          <a:r>
            <a:rPr lang="it-IT" dirty="0"/>
            <a:t>Preparare i dati</a:t>
          </a:r>
        </a:p>
      </dgm:t>
    </dgm:pt>
    <dgm:pt modelId="{1679B51F-A8D0-40DE-8559-4AB15A8CAA89}" type="parTrans" cxnId="{1E4A08D5-DC0D-4743-A496-2DBDC4CB2C7E}">
      <dgm:prSet/>
      <dgm:spPr/>
      <dgm:t>
        <a:bodyPr/>
        <a:lstStyle/>
        <a:p>
          <a:endParaRPr lang="it-IT"/>
        </a:p>
      </dgm:t>
    </dgm:pt>
    <dgm:pt modelId="{791F5622-DC69-445D-B400-E20D76F12278}" type="sibTrans" cxnId="{1E4A08D5-DC0D-4743-A496-2DBDC4CB2C7E}">
      <dgm:prSet/>
      <dgm:spPr/>
      <dgm:t>
        <a:bodyPr/>
        <a:lstStyle/>
        <a:p>
          <a:endParaRPr lang="it-IT"/>
        </a:p>
      </dgm:t>
    </dgm:pt>
    <dgm:pt modelId="{335A4026-5F2E-463D-A3F5-050C08F61C69}">
      <dgm:prSet phldrT="[Testo]"/>
      <dgm:spPr/>
      <dgm:t>
        <a:bodyPr/>
        <a:lstStyle/>
        <a:p>
          <a:r>
            <a:rPr lang="it-IT" dirty="0"/>
            <a:t>Visualizzare i dati</a:t>
          </a:r>
        </a:p>
      </dgm:t>
    </dgm:pt>
    <dgm:pt modelId="{B474B4E7-9B95-4136-A2F7-329511D0EE45}" type="parTrans" cxnId="{6486197A-956D-4491-8965-63CB29C33EB9}">
      <dgm:prSet/>
      <dgm:spPr/>
      <dgm:t>
        <a:bodyPr/>
        <a:lstStyle/>
        <a:p>
          <a:endParaRPr lang="it-IT"/>
        </a:p>
      </dgm:t>
    </dgm:pt>
    <dgm:pt modelId="{67C5A5FB-688F-4C35-86FB-1E980646E3CC}" type="sibTrans" cxnId="{6486197A-956D-4491-8965-63CB29C33EB9}">
      <dgm:prSet/>
      <dgm:spPr/>
      <dgm:t>
        <a:bodyPr/>
        <a:lstStyle/>
        <a:p>
          <a:endParaRPr lang="it-IT"/>
        </a:p>
      </dgm:t>
    </dgm:pt>
    <dgm:pt modelId="{DA288971-47C0-441B-AB15-B5B00615AA4E}" type="pres">
      <dgm:prSet presAssocID="{FE702DD2-CC11-4D27-A1BA-A2390442528A}" presName="CompostProcess" presStyleCnt="0">
        <dgm:presLayoutVars>
          <dgm:dir/>
          <dgm:resizeHandles val="exact"/>
        </dgm:presLayoutVars>
      </dgm:prSet>
      <dgm:spPr/>
    </dgm:pt>
    <dgm:pt modelId="{C342B1ED-ACFD-4D93-B91A-92B1E140C631}" type="pres">
      <dgm:prSet presAssocID="{FE702DD2-CC11-4D27-A1BA-A2390442528A}" presName="arrow" presStyleLbl="bgShp" presStyleIdx="0" presStyleCnt="1"/>
      <dgm:spPr/>
    </dgm:pt>
    <dgm:pt modelId="{D273DE25-1722-430D-A195-A453C2D18B34}" type="pres">
      <dgm:prSet presAssocID="{FE702DD2-CC11-4D27-A1BA-A2390442528A}" presName="linearProcess" presStyleCnt="0"/>
      <dgm:spPr/>
    </dgm:pt>
    <dgm:pt modelId="{A94C5A96-649D-4E7E-B9A5-CA0A5890B4B0}" type="pres">
      <dgm:prSet presAssocID="{5191486A-A16A-4211-B8F3-1A46647185C4}" presName="text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EF6CB1CC-E3C6-45A7-BB6F-743A646976AC}" type="pres">
      <dgm:prSet presAssocID="{9A5BB6D0-87F6-4972-B248-255EB5F88451}" presName="sibTrans" presStyleCnt="0"/>
      <dgm:spPr/>
    </dgm:pt>
    <dgm:pt modelId="{74734C0F-3920-4AFC-B087-EDDECF64D9A4}" type="pres">
      <dgm:prSet presAssocID="{289AC11F-3734-499E-9033-D01EF1D64EB2}" presName="text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28F74F66-D8FF-495C-BE30-27B306642745}" type="pres">
      <dgm:prSet presAssocID="{791F5622-DC69-445D-B400-E20D76F12278}" presName="sibTrans" presStyleCnt="0"/>
      <dgm:spPr/>
    </dgm:pt>
    <dgm:pt modelId="{EA28BA7E-3EFF-4539-99F9-9E418528CFBD}" type="pres">
      <dgm:prSet presAssocID="{335A4026-5F2E-463D-A3F5-050C08F61C69}" presName="text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</dgm:ptLst>
  <dgm:cxnLst>
    <dgm:cxn modelId="{939A1718-58B2-46B3-9CD4-964284DC7D57}" type="presOf" srcId="{335A4026-5F2E-463D-A3F5-050C08F61C69}" destId="{EA28BA7E-3EFF-4539-99F9-9E418528CFBD}" srcOrd="0" destOrd="0" presId="urn:microsoft.com/office/officeart/2005/8/layout/hProcess9"/>
    <dgm:cxn modelId="{C002DC74-42CE-4D83-A2CB-206E3F0D10BE}" type="presOf" srcId="{5191486A-A16A-4211-B8F3-1A46647185C4}" destId="{A94C5A96-649D-4E7E-B9A5-CA0A5890B4B0}" srcOrd="0" destOrd="0" presId="urn:microsoft.com/office/officeart/2005/8/layout/hProcess9"/>
    <dgm:cxn modelId="{6486197A-956D-4491-8965-63CB29C33EB9}" srcId="{FE702DD2-CC11-4D27-A1BA-A2390442528A}" destId="{335A4026-5F2E-463D-A3F5-050C08F61C69}" srcOrd="2" destOrd="0" parTransId="{B474B4E7-9B95-4136-A2F7-329511D0EE45}" sibTransId="{67C5A5FB-688F-4C35-86FB-1E980646E3CC}"/>
    <dgm:cxn modelId="{1E4A08D5-DC0D-4743-A496-2DBDC4CB2C7E}" srcId="{FE702DD2-CC11-4D27-A1BA-A2390442528A}" destId="{289AC11F-3734-499E-9033-D01EF1D64EB2}" srcOrd="1" destOrd="0" parTransId="{1679B51F-A8D0-40DE-8559-4AB15A8CAA89}" sibTransId="{791F5622-DC69-445D-B400-E20D76F12278}"/>
    <dgm:cxn modelId="{15910C3D-33DB-4858-8559-D4010E0621FD}" type="presOf" srcId="{FE702DD2-CC11-4D27-A1BA-A2390442528A}" destId="{DA288971-47C0-441B-AB15-B5B00615AA4E}" srcOrd="0" destOrd="0" presId="urn:microsoft.com/office/officeart/2005/8/layout/hProcess9"/>
    <dgm:cxn modelId="{8B545D08-989D-4CAE-8570-58EDB9307442}" type="presOf" srcId="{289AC11F-3734-499E-9033-D01EF1D64EB2}" destId="{74734C0F-3920-4AFC-B087-EDDECF64D9A4}" srcOrd="0" destOrd="0" presId="urn:microsoft.com/office/officeart/2005/8/layout/hProcess9"/>
    <dgm:cxn modelId="{DDB44EC6-99CE-4594-A21E-59B4009FCBBB}" srcId="{FE702DD2-CC11-4D27-A1BA-A2390442528A}" destId="{5191486A-A16A-4211-B8F3-1A46647185C4}" srcOrd="0" destOrd="0" parTransId="{1FE33D64-1459-4435-980B-6475E688E02C}" sibTransId="{9A5BB6D0-87F6-4972-B248-255EB5F88451}"/>
    <dgm:cxn modelId="{40341F35-E61C-4F07-9EEA-890DC8015643}" type="presParOf" srcId="{DA288971-47C0-441B-AB15-B5B00615AA4E}" destId="{C342B1ED-ACFD-4D93-B91A-92B1E140C631}" srcOrd="0" destOrd="0" presId="urn:microsoft.com/office/officeart/2005/8/layout/hProcess9"/>
    <dgm:cxn modelId="{5815E36F-3A9C-4E2A-AF83-997EB5C5631C}" type="presParOf" srcId="{DA288971-47C0-441B-AB15-B5B00615AA4E}" destId="{D273DE25-1722-430D-A195-A453C2D18B34}" srcOrd="1" destOrd="0" presId="urn:microsoft.com/office/officeart/2005/8/layout/hProcess9"/>
    <dgm:cxn modelId="{83C05B71-46FF-47D1-84BF-7E37A8CDFDAB}" type="presParOf" srcId="{D273DE25-1722-430D-A195-A453C2D18B34}" destId="{A94C5A96-649D-4E7E-B9A5-CA0A5890B4B0}" srcOrd="0" destOrd="0" presId="urn:microsoft.com/office/officeart/2005/8/layout/hProcess9"/>
    <dgm:cxn modelId="{2EFD315C-08B4-4CBF-903D-17E78EB817B9}" type="presParOf" srcId="{D273DE25-1722-430D-A195-A453C2D18B34}" destId="{EF6CB1CC-E3C6-45A7-BB6F-743A646976AC}" srcOrd="1" destOrd="0" presId="urn:microsoft.com/office/officeart/2005/8/layout/hProcess9"/>
    <dgm:cxn modelId="{17741887-1155-4160-9ED9-4E7A8402A4A9}" type="presParOf" srcId="{D273DE25-1722-430D-A195-A453C2D18B34}" destId="{74734C0F-3920-4AFC-B087-EDDECF64D9A4}" srcOrd="2" destOrd="0" presId="urn:microsoft.com/office/officeart/2005/8/layout/hProcess9"/>
    <dgm:cxn modelId="{0EDCB58E-6360-4C85-BB43-E00984FDEE7B}" type="presParOf" srcId="{D273DE25-1722-430D-A195-A453C2D18B34}" destId="{28F74F66-D8FF-495C-BE30-27B306642745}" srcOrd="3" destOrd="0" presId="urn:microsoft.com/office/officeart/2005/8/layout/hProcess9"/>
    <dgm:cxn modelId="{5C36EDFB-086F-4D27-9D19-A50156D72760}" type="presParOf" srcId="{D273DE25-1722-430D-A195-A453C2D18B34}" destId="{EA28BA7E-3EFF-4539-99F9-9E418528CFBD}" srcOrd="4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15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2665C27-7D98-43A4-BBF9-0E4742744C57}">
      <dsp:nvSpPr>
        <dsp:cNvPr id="0" name=""/>
        <dsp:cNvSpPr/>
      </dsp:nvSpPr>
      <dsp:spPr>
        <a:xfrm>
          <a:off x="0" y="8508"/>
          <a:ext cx="3161142" cy="758927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700" kern="1200" dirty="0"/>
            <a:t>Rimuovere duplicati e dati non richiesti</a:t>
          </a:r>
        </a:p>
      </dsp:txBody>
      <dsp:txXfrm>
        <a:off x="37048" y="45556"/>
        <a:ext cx="3087046" cy="684831"/>
      </dsp:txXfrm>
    </dsp:sp>
    <dsp:sp modelId="{0CA67F60-2433-45D9-B2DE-83314AF761DC}">
      <dsp:nvSpPr>
        <dsp:cNvPr id="0" name=""/>
        <dsp:cNvSpPr/>
      </dsp:nvSpPr>
      <dsp:spPr>
        <a:xfrm>
          <a:off x="0" y="816396"/>
          <a:ext cx="3161142" cy="758927"/>
        </a:xfrm>
        <a:prstGeom prst="roundRect">
          <a:avLst/>
        </a:prstGeom>
        <a:solidFill>
          <a:schemeClr val="accent3">
            <a:hueOff val="224959"/>
            <a:satOff val="11515"/>
            <a:lumOff val="4837"/>
            <a:alphaOff val="0"/>
          </a:schemeClr>
        </a:solidFill>
        <a:ln w="12700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700" kern="1200" dirty="0"/>
            <a:t>Sistemare errori, dati mancanti, campi vuoti</a:t>
          </a:r>
        </a:p>
      </dsp:txBody>
      <dsp:txXfrm>
        <a:off x="37048" y="853444"/>
        <a:ext cx="3087046" cy="684831"/>
      </dsp:txXfrm>
    </dsp:sp>
    <dsp:sp modelId="{003D4CD7-C29E-47D7-AEC8-ABBF80B6876A}">
      <dsp:nvSpPr>
        <dsp:cNvPr id="0" name=""/>
        <dsp:cNvSpPr/>
      </dsp:nvSpPr>
      <dsp:spPr>
        <a:xfrm>
          <a:off x="0" y="1624284"/>
          <a:ext cx="3161142" cy="758927"/>
        </a:xfrm>
        <a:prstGeom prst="roundRect">
          <a:avLst/>
        </a:prstGeom>
        <a:solidFill>
          <a:schemeClr val="accent3">
            <a:hueOff val="449917"/>
            <a:satOff val="23029"/>
            <a:lumOff val="9673"/>
            <a:alphaOff val="0"/>
          </a:schemeClr>
        </a:solidFill>
        <a:ln w="12700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700" kern="1200" dirty="0"/>
            <a:t>Formattare dati (date, numeri, testi…)</a:t>
          </a:r>
        </a:p>
      </dsp:txBody>
      <dsp:txXfrm>
        <a:off x="37048" y="1661332"/>
        <a:ext cx="3087046" cy="684831"/>
      </dsp:txXfrm>
    </dsp:sp>
    <dsp:sp modelId="{69C32E68-B56D-4A04-8C6A-D743B5E066B4}">
      <dsp:nvSpPr>
        <dsp:cNvPr id="0" name=""/>
        <dsp:cNvSpPr/>
      </dsp:nvSpPr>
      <dsp:spPr>
        <a:xfrm>
          <a:off x="0" y="2432172"/>
          <a:ext cx="3161142" cy="758927"/>
        </a:xfrm>
        <a:prstGeom prst="roundRect">
          <a:avLst/>
        </a:prstGeom>
        <a:solidFill>
          <a:schemeClr val="accent3">
            <a:hueOff val="674876"/>
            <a:satOff val="34544"/>
            <a:lumOff val="14510"/>
            <a:alphaOff val="0"/>
          </a:schemeClr>
        </a:solidFill>
        <a:ln w="12700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700" kern="1200" dirty="0"/>
            <a:t>Combinare basi dati multiple</a:t>
          </a:r>
        </a:p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700" kern="1200" dirty="0"/>
            <a:t>Creazione del DATA MODEL</a:t>
          </a:r>
        </a:p>
      </dsp:txBody>
      <dsp:txXfrm>
        <a:off x="37048" y="2469220"/>
        <a:ext cx="3087046" cy="684831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342B1ED-ACFD-4D93-B91A-92B1E140C631}">
      <dsp:nvSpPr>
        <dsp:cNvPr id="0" name=""/>
        <dsp:cNvSpPr/>
      </dsp:nvSpPr>
      <dsp:spPr>
        <a:xfrm>
          <a:off x="809751" y="0"/>
          <a:ext cx="9177186" cy="1395307"/>
        </a:xfrm>
        <a:prstGeom prst="rightArrow">
          <a:avLst/>
        </a:prstGeom>
        <a:gradFill rotWithShape="0">
          <a:gsLst>
            <a:gs pos="0">
              <a:schemeClr val="accent3">
                <a:tint val="40000"/>
                <a:hueOff val="0"/>
                <a:satOff val="0"/>
                <a:lumOff val="0"/>
                <a:alphaOff val="0"/>
                <a:tint val="94000"/>
                <a:satMod val="103000"/>
                <a:lumMod val="102000"/>
              </a:schemeClr>
            </a:gs>
            <a:gs pos="50000">
              <a:schemeClr val="accent3">
                <a:tint val="40000"/>
                <a:hueOff val="0"/>
                <a:satOff val="0"/>
                <a:lumOff val="0"/>
                <a:alphaOff val="0"/>
                <a:shade val="100000"/>
                <a:satMod val="110000"/>
                <a:lumMod val="100000"/>
              </a:schemeClr>
            </a:gs>
            <a:gs pos="100000">
              <a:schemeClr val="accent3">
                <a:tint val="40000"/>
                <a:hueOff val="0"/>
                <a:satOff val="0"/>
                <a:lumOff val="0"/>
                <a:alphaOff val="0"/>
                <a:shade val="78000"/>
                <a:satMod val="120000"/>
                <a:lumMod val="99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matte">
          <a:bevelT w="14445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/>
      </dsp:style>
    </dsp:sp>
    <dsp:sp modelId="{A94C5A96-649D-4E7E-B9A5-CA0A5890B4B0}">
      <dsp:nvSpPr>
        <dsp:cNvPr id="0" name=""/>
        <dsp:cNvSpPr/>
      </dsp:nvSpPr>
      <dsp:spPr>
        <a:xfrm>
          <a:off x="214035" y="418592"/>
          <a:ext cx="3239007" cy="558122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94000"/>
                <a:satMod val="103000"/>
                <a:lumMod val="102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hade val="100000"/>
                <a:satMod val="110000"/>
                <a:lumMod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78000"/>
                <a:satMod val="120000"/>
                <a:lumMod val="99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2400" kern="1200" dirty="0"/>
            <a:t>Query sui Dati</a:t>
          </a:r>
        </a:p>
      </dsp:txBody>
      <dsp:txXfrm>
        <a:off x="241280" y="445837"/>
        <a:ext cx="3184517" cy="503632"/>
      </dsp:txXfrm>
    </dsp:sp>
    <dsp:sp modelId="{74734C0F-3920-4AFC-B087-EDDECF64D9A4}">
      <dsp:nvSpPr>
        <dsp:cNvPr id="0" name=""/>
        <dsp:cNvSpPr/>
      </dsp:nvSpPr>
      <dsp:spPr>
        <a:xfrm>
          <a:off x="3778841" y="418592"/>
          <a:ext cx="3239007" cy="558122"/>
        </a:xfrm>
        <a:prstGeom prst="roundRect">
          <a:avLst/>
        </a:prstGeom>
        <a:gradFill rotWithShape="0">
          <a:gsLst>
            <a:gs pos="0">
              <a:schemeClr val="accent3">
                <a:hueOff val="337438"/>
                <a:satOff val="17272"/>
                <a:lumOff val="7255"/>
                <a:alphaOff val="0"/>
                <a:tint val="94000"/>
                <a:satMod val="103000"/>
                <a:lumMod val="102000"/>
              </a:schemeClr>
            </a:gs>
            <a:gs pos="50000">
              <a:schemeClr val="accent3">
                <a:hueOff val="337438"/>
                <a:satOff val="17272"/>
                <a:lumOff val="7255"/>
                <a:alphaOff val="0"/>
                <a:shade val="100000"/>
                <a:satMod val="110000"/>
                <a:lumMod val="100000"/>
              </a:schemeClr>
            </a:gs>
            <a:gs pos="100000">
              <a:schemeClr val="accent3">
                <a:hueOff val="337438"/>
                <a:satOff val="17272"/>
                <a:lumOff val="7255"/>
                <a:alphaOff val="0"/>
                <a:shade val="78000"/>
                <a:satMod val="120000"/>
                <a:lumMod val="99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2400" kern="1200" dirty="0"/>
            <a:t>Preparare i dati</a:t>
          </a:r>
        </a:p>
      </dsp:txBody>
      <dsp:txXfrm>
        <a:off x="3806086" y="445837"/>
        <a:ext cx="3184517" cy="503632"/>
      </dsp:txXfrm>
    </dsp:sp>
    <dsp:sp modelId="{EA28BA7E-3EFF-4539-99F9-9E418528CFBD}">
      <dsp:nvSpPr>
        <dsp:cNvPr id="0" name=""/>
        <dsp:cNvSpPr/>
      </dsp:nvSpPr>
      <dsp:spPr>
        <a:xfrm>
          <a:off x="7343647" y="418592"/>
          <a:ext cx="3239007" cy="558122"/>
        </a:xfrm>
        <a:prstGeom prst="roundRect">
          <a:avLst/>
        </a:prstGeom>
        <a:gradFill rotWithShape="0">
          <a:gsLst>
            <a:gs pos="0">
              <a:schemeClr val="accent3">
                <a:hueOff val="674876"/>
                <a:satOff val="34544"/>
                <a:lumOff val="14510"/>
                <a:alphaOff val="0"/>
                <a:tint val="94000"/>
                <a:satMod val="103000"/>
                <a:lumMod val="102000"/>
              </a:schemeClr>
            </a:gs>
            <a:gs pos="50000">
              <a:schemeClr val="accent3">
                <a:hueOff val="674876"/>
                <a:satOff val="34544"/>
                <a:lumOff val="14510"/>
                <a:alphaOff val="0"/>
                <a:shade val="100000"/>
                <a:satMod val="110000"/>
                <a:lumMod val="100000"/>
              </a:schemeClr>
            </a:gs>
            <a:gs pos="100000">
              <a:schemeClr val="accent3">
                <a:hueOff val="674876"/>
                <a:satOff val="34544"/>
                <a:lumOff val="14510"/>
                <a:alphaOff val="0"/>
                <a:shade val="78000"/>
                <a:satMod val="120000"/>
                <a:lumMod val="99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2400" kern="1200" dirty="0"/>
            <a:t>Visualizzare i dati</a:t>
          </a:r>
        </a:p>
      </dsp:txBody>
      <dsp:txXfrm>
        <a:off x="7370892" y="445837"/>
        <a:ext cx="3184517" cy="50363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03961FF-1A49-48E4-B085-8792C2E67D13}" type="datetimeFigureOut">
              <a:rPr lang="it-IT" smtClean="0"/>
              <a:t>23/11/2022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E0807AF-9B40-4382-BBA6-A63F5A19FC6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44417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E6560EB-ABAC-4C0D-B747-911F00D5044C}" type="datetimeFigureOut">
              <a:rPr lang="it-IT" smtClean="0"/>
              <a:t>23/11/2022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ED00BD1-636B-42F9-9D0E-8A8187D29228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066999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 title="scalloped circle"/>
          <p:cNvSpPr/>
          <p:nvPr/>
        </p:nvSpPr>
        <p:spPr bwMode="auto">
          <a:xfrm>
            <a:off x="8314875" y="630937"/>
            <a:ext cx="3093916" cy="3090163"/>
          </a:xfrm>
          <a:prstGeom prst="teardrop">
            <a:avLst/>
          </a:prstGeom>
          <a:solidFill>
            <a:schemeClr val="tx1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8523" y="1098388"/>
            <a:ext cx="7014443" cy="3829212"/>
          </a:xfrm>
        </p:spPr>
        <p:txBody>
          <a:bodyPr anchor="ctr">
            <a:noAutofit/>
          </a:bodyPr>
          <a:lstStyle>
            <a:lvl1pPr algn="l">
              <a:defRPr sz="5400" spc="800" baseline="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78523" y="5163221"/>
            <a:ext cx="10330268" cy="742279"/>
          </a:xfrm>
        </p:spPr>
        <p:txBody>
          <a:bodyPr anchor="t">
            <a:normAutofit/>
          </a:bodyPr>
          <a:lstStyle>
            <a:lvl1pPr marL="0" indent="0" algn="l">
              <a:lnSpc>
                <a:spcPct val="100000"/>
              </a:lnSpc>
              <a:buNone/>
              <a:defRPr sz="2000" b="1" i="0" cap="all" spc="4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80332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it-IT" dirty="0"/>
          </a:p>
        </p:txBody>
      </p:sp>
      <p:sp>
        <p:nvSpPr>
          <p:cNvPr id="13" name="Rectangle 12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4" name="Immagine 13">
            <a:extLst>
              <a:ext uri="{FF2B5EF4-FFF2-40B4-BE49-F238E27FC236}">
                <a16:creationId xmlns:a16="http://schemas.microsoft.com/office/drawing/2014/main" id="{FAB390B6-738E-4F81-B73E-AB063EB5E93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85633" y="789308"/>
            <a:ext cx="2794718" cy="2794718"/>
          </a:xfrm>
          <a:prstGeom prst="rect">
            <a:avLst/>
          </a:prstGeom>
        </p:spPr>
      </p:pic>
      <p:sp>
        <p:nvSpPr>
          <p:cNvPr id="12" name="Slide Number Placeholder 5"/>
          <p:cNvSpPr txBox="1">
            <a:spLocks/>
          </p:cNvSpPr>
          <p:nvPr userDrawn="1"/>
        </p:nvSpPr>
        <p:spPr>
          <a:xfrm>
            <a:off x="2388310" y="5992829"/>
            <a:ext cx="1424934" cy="728645"/>
          </a:xfrm>
          <a:prstGeom prst="rect">
            <a:avLst/>
          </a:prstGeom>
          <a:blipFill dpi="0" rotWithShape="1">
            <a:blip r:embed="rId3"/>
            <a:srcRect/>
            <a:stretch>
              <a:fillRect/>
            </a:stretch>
          </a:blipFill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 baseline="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it-IT" dirty="0"/>
          </a:p>
        </p:txBody>
      </p:sp>
      <p:sp>
        <p:nvSpPr>
          <p:cNvPr id="9" name="Rettangolo 8"/>
          <p:cNvSpPr/>
          <p:nvPr userDrawn="1"/>
        </p:nvSpPr>
        <p:spPr>
          <a:xfrm>
            <a:off x="1078524" y="5992830"/>
            <a:ext cx="1309786" cy="728644"/>
          </a:xfrm>
          <a:prstGeom prst="rect">
            <a:avLst/>
          </a:prstGeom>
          <a:blipFill>
            <a:blip r:embed="rId4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8654829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30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83464" y="0"/>
            <a:ext cx="7355585" cy="6857999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11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3" y="457200"/>
            <a:ext cx="3092117" cy="1196670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3" y="1741336"/>
            <a:ext cx="3092117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950" y="6375679"/>
            <a:ext cx="1232456" cy="348462"/>
          </a:xfrm>
        </p:spPr>
        <p:txBody>
          <a:bodyPr/>
          <a:lstStyle/>
          <a:p>
            <a:fld id="{D5D11192-4A16-4370-85B8-3E31E4760C2D}" type="datetime1">
              <a:rPr lang="it-IT" smtClean="0"/>
              <a:t>23/11/2022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1" y="6375679"/>
            <a:ext cx="3482178" cy="345796"/>
          </a:xfrm>
        </p:spPr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87568" y="6375679"/>
            <a:ext cx="1234440" cy="345796"/>
          </a:xfrm>
        </p:spPr>
        <p:txBody>
          <a:bodyPr/>
          <a:lstStyle/>
          <a:p>
            <a:fld id="{511DFC79-13ED-4458-8213-67FAEC633A38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750908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7B4141-BB3C-4149-BF87-C8BCEBD49E15}" type="datetime1">
              <a:rPr lang="it-IT" smtClean="0"/>
              <a:t>23/11/2022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1DFC79-13ED-4458-8213-67FAEC633A38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949495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066321" y="382386"/>
            <a:ext cx="1492132" cy="5600404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57300" y="382385"/>
            <a:ext cx="8392585" cy="5600405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E578A9-1637-463A-AC1C-E49FABE8D411}" type="datetime1">
              <a:rPr lang="it-IT" smtClean="0"/>
              <a:t>23/11/2022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1DFC79-13ED-4458-8213-67FAEC633A38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58933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315200" y="6375679"/>
            <a:ext cx="3685680" cy="345796"/>
          </a:xfrm>
        </p:spPr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844386" y="6375679"/>
            <a:ext cx="2819399" cy="345796"/>
          </a:xfrm>
        </p:spPr>
        <p:txBody>
          <a:bodyPr/>
          <a:lstStyle/>
          <a:p>
            <a:fld id="{511DFC79-13ED-4458-8213-67FAEC633A38}" type="slidenum">
              <a:rPr lang="it-IT" smtClean="0"/>
              <a:t>‹N›</a:t>
            </a:fld>
            <a:endParaRPr lang="it-IT"/>
          </a:p>
        </p:txBody>
      </p:sp>
      <p:pic>
        <p:nvPicPr>
          <p:cNvPr id="7" name="Immagine 6">
            <a:extLst>
              <a:ext uri="{FF2B5EF4-FFF2-40B4-BE49-F238E27FC236}">
                <a16:creationId xmlns:a16="http://schemas.microsoft.com/office/drawing/2014/main" id="{767CAE0E-060B-468E-BB38-208310D6BA2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00880" y="6374148"/>
            <a:ext cx="397472" cy="397472"/>
          </a:xfrm>
          <a:prstGeom prst="rect">
            <a:avLst/>
          </a:prstGeom>
        </p:spPr>
      </p:pic>
      <p:sp>
        <p:nvSpPr>
          <p:cNvPr id="8" name="Slide Number Placeholder 5"/>
          <p:cNvSpPr txBox="1">
            <a:spLocks/>
          </p:cNvSpPr>
          <p:nvPr userDrawn="1"/>
        </p:nvSpPr>
        <p:spPr>
          <a:xfrm>
            <a:off x="9824936" y="6177063"/>
            <a:ext cx="1236996" cy="561407"/>
          </a:xfrm>
          <a:prstGeom prst="rect">
            <a:avLst/>
          </a:prstGeom>
          <a:blipFill dpi="0" rotWithShape="1">
            <a:blip r:embed="rId3"/>
            <a:srcRect/>
            <a:stretch>
              <a:fillRect/>
            </a:stretch>
          </a:blipFill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 baseline="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it-IT" dirty="0"/>
          </a:p>
        </p:txBody>
      </p:sp>
      <p:sp>
        <p:nvSpPr>
          <p:cNvPr id="9" name="Rettangolo 8"/>
          <p:cNvSpPr/>
          <p:nvPr userDrawn="1"/>
        </p:nvSpPr>
        <p:spPr>
          <a:xfrm>
            <a:off x="8813686" y="6177063"/>
            <a:ext cx="950198" cy="544411"/>
          </a:xfrm>
          <a:prstGeom prst="rect">
            <a:avLst/>
          </a:prstGeom>
          <a:blipFill>
            <a:blip r:embed="rId4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313468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42929" y="1073888"/>
            <a:ext cx="8187071" cy="4064627"/>
          </a:xfrm>
        </p:spPr>
        <p:txBody>
          <a:bodyPr anchor="b">
            <a:normAutofit/>
          </a:bodyPr>
          <a:lstStyle>
            <a:lvl1pPr>
              <a:defRPr sz="8400" spc="800" baseline="0">
                <a:solidFill>
                  <a:schemeClr val="tx2"/>
                </a:solidFill>
              </a:defRPr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42930" y="5159781"/>
            <a:ext cx="7017488" cy="951135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2000" b="1" i="0" cap="all" spc="400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236546" y="6375679"/>
            <a:ext cx="1493947" cy="348462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C2D22732-F356-418A-9B1A-57090A416668}" type="datetime1">
              <a:rPr lang="it-IT" smtClean="0"/>
              <a:t>23/11/2022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279064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942434" y="6375679"/>
            <a:ext cx="1487566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511DFC79-13ED-4458-8213-67FAEC633A38}" type="slidenum">
              <a:rPr lang="it-IT" smtClean="0"/>
              <a:t>‹N›</a:t>
            </a:fld>
            <a:endParaRPr lang="it-IT"/>
          </a:p>
        </p:txBody>
      </p:sp>
      <p:grpSp>
        <p:nvGrpSpPr>
          <p:cNvPr id="7" name="Group 6" title="left scallop shape"/>
          <p:cNvGrpSpPr/>
          <p:nvPr/>
        </p:nvGrpSpPr>
        <p:grpSpPr>
          <a:xfrm>
            <a:off x="0" y="0"/>
            <a:ext cx="2814638" cy="6858000"/>
            <a:chOff x="0" y="0"/>
            <a:chExt cx="2814638" cy="6858000"/>
          </a:xfrm>
        </p:grpSpPr>
        <p:sp>
          <p:nvSpPr>
            <p:cNvPr id="11" name="Freeform 6" title="left scallop shape"/>
            <p:cNvSpPr/>
            <p:nvPr/>
          </p:nvSpPr>
          <p:spPr bwMode="auto">
            <a:xfrm>
              <a:off x="0" y="0"/>
              <a:ext cx="2814638" cy="6858000"/>
            </a:xfrm>
            <a:custGeom>
              <a:avLst/>
              <a:gdLst/>
              <a:ahLst/>
              <a:cxnLst/>
              <a:rect l="0" t="0" r="r" b="b"/>
              <a:pathLst>
                <a:path w="1773" h="4320">
                  <a:moveTo>
                    <a:pt x="0" y="0"/>
                  </a:moveTo>
                  <a:lnTo>
                    <a:pt x="891" y="0"/>
                  </a:lnTo>
                  <a:lnTo>
                    <a:pt x="906" y="56"/>
                  </a:lnTo>
                  <a:lnTo>
                    <a:pt x="921" y="111"/>
                  </a:lnTo>
                  <a:lnTo>
                    <a:pt x="938" y="165"/>
                  </a:lnTo>
                  <a:lnTo>
                    <a:pt x="957" y="217"/>
                  </a:lnTo>
                  <a:lnTo>
                    <a:pt x="980" y="266"/>
                  </a:lnTo>
                  <a:lnTo>
                    <a:pt x="1007" y="312"/>
                  </a:lnTo>
                  <a:lnTo>
                    <a:pt x="1036" y="351"/>
                  </a:lnTo>
                  <a:lnTo>
                    <a:pt x="1069" y="387"/>
                  </a:lnTo>
                  <a:lnTo>
                    <a:pt x="1105" y="422"/>
                  </a:lnTo>
                  <a:lnTo>
                    <a:pt x="1145" y="456"/>
                  </a:lnTo>
                  <a:lnTo>
                    <a:pt x="1185" y="487"/>
                  </a:lnTo>
                  <a:lnTo>
                    <a:pt x="1227" y="520"/>
                  </a:lnTo>
                  <a:lnTo>
                    <a:pt x="1270" y="551"/>
                  </a:lnTo>
                  <a:lnTo>
                    <a:pt x="1311" y="584"/>
                  </a:lnTo>
                  <a:lnTo>
                    <a:pt x="1352" y="617"/>
                  </a:lnTo>
                  <a:lnTo>
                    <a:pt x="1390" y="651"/>
                  </a:lnTo>
                  <a:lnTo>
                    <a:pt x="1425" y="687"/>
                  </a:lnTo>
                  <a:lnTo>
                    <a:pt x="1456" y="725"/>
                  </a:lnTo>
                  <a:lnTo>
                    <a:pt x="1484" y="765"/>
                  </a:lnTo>
                  <a:lnTo>
                    <a:pt x="1505" y="808"/>
                  </a:lnTo>
                  <a:lnTo>
                    <a:pt x="1521" y="856"/>
                  </a:lnTo>
                  <a:lnTo>
                    <a:pt x="1530" y="907"/>
                  </a:lnTo>
                  <a:lnTo>
                    <a:pt x="1534" y="960"/>
                  </a:lnTo>
                  <a:lnTo>
                    <a:pt x="1534" y="1013"/>
                  </a:lnTo>
                  <a:lnTo>
                    <a:pt x="1530" y="1068"/>
                  </a:lnTo>
                  <a:lnTo>
                    <a:pt x="1523" y="1125"/>
                  </a:lnTo>
                  <a:lnTo>
                    <a:pt x="1515" y="1181"/>
                  </a:lnTo>
                  <a:lnTo>
                    <a:pt x="1508" y="1237"/>
                  </a:lnTo>
                  <a:lnTo>
                    <a:pt x="1501" y="1293"/>
                  </a:lnTo>
                  <a:lnTo>
                    <a:pt x="1496" y="1350"/>
                  </a:lnTo>
                  <a:lnTo>
                    <a:pt x="1494" y="1405"/>
                  </a:lnTo>
                  <a:lnTo>
                    <a:pt x="1497" y="1458"/>
                  </a:lnTo>
                  <a:lnTo>
                    <a:pt x="1504" y="1511"/>
                  </a:lnTo>
                  <a:lnTo>
                    <a:pt x="1517" y="1560"/>
                  </a:lnTo>
                  <a:lnTo>
                    <a:pt x="1535" y="1610"/>
                  </a:lnTo>
                  <a:lnTo>
                    <a:pt x="1557" y="1659"/>
                  </a:lnTo>
                  <a:lnTo>
                    <a:pt x="1583" y="1708"/>
                  </a:lnTo>
                  <a:lnTo>
                    <a:pt x="1611" y="1757"/>
                  </a:lnTo>
                  <a:lnTo>
                    <a:pt x="1640" y="1807"/>
                  </a:lnTo>
                  <a:lnTo>
                    <a:pt x="1669" y="1855"/>
                  </a:lnTo>
                  <a:lnTo>
                    <a:pt x="1696" y="1905"/>
                  </a:lnTo>
                  <a:lnTo>
                    <a:pt x="1721" y="1954"/>
                  </a:lnTo>
                  <a:lnTo>
                    <a:pt x="1742" y="2006"/>
                  </a:lnTo>
                  <a:lnTo>
                    <a:pt x="1759" y="2057"/>
                  </a:lnTo>
                  <a:lnTo>
                    <a:pt x="1769" y="2108"/>
                  </a:lnTo>
                  <a:lnTo>
                    <a:pt x="1773" y="2160"/>
                  </a:lnTo>
                  <a:lnTo>
                    <a:pt x="1769" y="2212"/>
                  </a:lnTo>
                  <a:lnTo>
                    <a:pt x="1759" y="2263"/>
                  </a:lnTo>
                  <a:lnTo>
                    <a:pt x="1742" y="2314"/>
                  </a:lnTo>
                  <a:lnTo>
                    <a:pt x="1721" y="2366"/>
                  </a:lnTo>
                  <a:lnTo>
                    <a:pt x="1696" y="2415"/>
                  </a:lnTo>
                  <a:lnTo>
                    <a:pt x="1669" y="2465"/>
                  </a:lnTo>
                  <a:lnTo>
                    <a:pt x="1640" y="2513"/>
                  </a:lnTo>
                  <a:lnTo>
                    <a:pt x="1611" y="2563"/>
                  </a:lnTo>
                  <a:lnTo>
                    <a:pt x="1583" y="2612"/>
                  </a:lnTo>
                  <a:lnTo>
                    <a:pt x="1557" y="2661"/>
                  </a:lnTo>
                  <a:lnTo>
                    <a:pt x="1535" y="2710"/>
                  </a:lnTo>
                  <a:lnTo>
                    <a:pt x="1517" y="2760"/>
                  </a:lnTo>
                  <a:lnTo>
                    <a:pt x="1504" y="2809"/>
                  </a:lnTo>
                  <a:lnTo>
                    <a:pt x="1497" y="2862"/>
                  </a:lnTo>
                  <a:lnTo>
                    <a:pt x="1494" y="2915"/>
                  </a:lnTo>
                  <a:lnTo>
                    <a:pt x="1496" y="2970"/>
                  </a:lnTo>
                  <a:lnTo>
                    <a:pt x="1501" y="3027"/>
                  </a:lnTo>
                  <a:lnTo>
                    <a:pt x="1508" y="3083"/>
                  </a:lnTo>
                  <a:lnTo>
                    <a:pt x="1515" y="3139"/>
                  </a:lnTo>
                  <a:lnTo>
                    <a:pt x="1523" y="3195"/>
                  </a:lnTo>
                  <a:lnTo>
                    <a:pt x="1530" y="3252"/>
                  </a:lnTo>
                  <a:lnTo>
                    <a:pt x="1534" y="3307"/>
                  </a:lnTo>
                  <a:lnTo>
                    <a:pt x="1534" y="3360"/>
                  </a:lnTo>
                  <a:lnTo>
                    <a:pt x="1530" y="3413"/>
                  </a:lnTo>
                  <a:lnTo>
                    <a:pt x="1521" y="3464"/>
                  </a:lnTo>
                  <a:lnTo>
                    <a:pt x="1505" y="3512"/>
                  </a:lnTo>
                  <a:lnTo>
                    <a:pt x="1484" y="3555"/>
                  </a:lnTo>
                  <a:lnTo>
                    <a:pt x="1456" y="3595"/>
                  </a:lnTo>
                  <a:lnTo>
                    <a:pt x="1425" y="3633"/>
                  </a:lnTo>
                  <a:lnTo>
                    <a:pt x="1390" y="3669"/>
                  </a:lnTo>
                  <a:lnTo>
                    <a:pt x="1352" y="3703"/>
                  </a:lnTo>
                  <a:lnTo>
                    <a:pt x="1311" y="3736"/>
                  </a:lnTo>
                  <a:lnTo>
                    <a:pt x="1270" y="3769"/>
                  </a:lnTo>
                  <a:lnTo>
                    <a:pt x="1227" y="3800"/>
                  </a:lnTo>
                  <a:lnTo>
                    <a:pt x="1185" y="3833"/>
                  </a:lnTo>
                  <a:lnTo>
                    <a:pt x="1145" y="3864"/>
                  </a:lnTo>
                  <a:lnTo>
                    <a:pt x="1105" y="3898"/>
                  </a:lnTo>
                  <a:lnTo>
                    <a:pt x="1069" y="3933"/>
                  </a:lnTo>
                  <a:lnTo>
                    <a:pt x="1036" y="3969"/>
                  </a:lnTo>
                  <a:lnTo>
                    <a:pt x="1007" y="4008"/>
                  </a:lnTo>
                  <a:lnTo>
                    <a:pt x="980" y="4054"/>
                  </a:lnTo>
                  <a:lnTo>
                    <a:pt x="957" y="4103"/>
                  </a:lnTo>
                  <a:lnTo>
                    <a:pt x="938" y="4155"/>
                  </a:lnTo>
                  <a:lnTo>
                    <a:pt x="921" y="4209"/>
                  </a:lnTo>
                  <a:lnTo>
                    <a:pt x="906" y="4264"/>
                  </a:lnTo>
                  <a:lnTo>
                    <a:pt x="891" y="4320"/>
                  </a:lnTo>
                  <a:lnTo>
                    <a:pt x="0" y="43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6" name="Freeform 11" title="left scallop inline"/>
            <p:cNvSpPr/>
            <p:nvPr/>
          </p:nvSpPr>
          <p:spPr bwMode="auto">
            <a:xfrm>
              <a:off x="874382" y="0"/>
              <a:ext cx="1646238" cy="6858000"/>
            </a:xfrm>
            <a:custGeom>
              <a:avLst/>
              <a:gdLst/>
              <a:ahLst/>
              <a:cxnLst/>
              <a:rect l="0" t="0" r="r" b="b"/>
              <a:pathLst>
                <a:path w="1037" h="4320">
                  <a:moveTo>
                    <a:pt x="0" y="0"/>
                  </a:moveTo>
                  <a:lnTo>
                    <a:pt x="171" y="0"/>
                  </a:lnTo>
                  <a:lnTo>
                    <a:pt x="188" y="55"/>
                  </a:lnTo>
                  <a:lnTo>
                    <a:pt x="204" y="110"/>
                  </a:lnTo>
                  <a:lnTo>
                    <a:pt x="220" y="166"/>
                  </a:lnTo>
                  <a:lnTo>
                    <a:pt x="234" y="223"/>
                  </a:lnTo>
                  <a:lnTo>
                    <a:pt x="251" y="278"/>
                  </a:lnTo>
                  <a:lnTo>
                    <a:pt x="269" y="331"/>
                  </a:lnTo>
                  <a:lnTo>
                    <a:pt x="292" y="381"/>
                  </a:lnTo>
                  <a:lnTo>
                    <a:pt x="319" y="427"/>
                  </a:lnTo>
                  <a:lnTo>
                    <a:pt x="349" y="466"/>
                  </a:lnTo>
                  <a:lnTo>
                    <a:pt x="382" y="503"/>
                  </a:lnTo>
                  <a:lnTo>
                    <a:pt x="420" y="537"/>
                  </a:lnTo>
                  <a:lnTo>
                    <a:pt x="460" y="571"/>
                  </a:lnTo>
                  <a:lnTo>
                    <a:pt x="502" y="603"/>
                  </a:lnTo>
                  <a:lnTo>
                    <a:pt x="544" y="635"/>
                  </a:lnTo>
                  <a:lnTo>
                    <a:pt x="587" y="668"/>
                  </a:lnTo>
                  <a:lnTo>
                    <a:pt x="628" y="700"/>
                  </a:lnTo>
                  <a:lnTo>
                    <a:pt x="667" y="734"/>
                  </a:lnTo>
                  <a:lnTo>
                    <a:pt x="703" y="771"/>
                  </a:lnTo>
                  <a:lnTo>
                    <a:pt x="736" y="808"/>
                  </a:lnTo>
                  <a:lnTo>
                    <a:pt x="763" y="848"/>
                  </a:lnTo>
                  <a:lnTo>
                    <a:pt x="786" y="893"/>
                  </a:lnTo>
                  <a:lnTo>
                    <a:pt x="800" y="937"/>
                  </a:lnTo>
                  <a:lnTo>
                    <a:pt x="809" y="986"/>
                  </a:lnTo>
                  <a:lnTo>
                    <a:pt x="813" y="1034"/>
                  </a:lnTo>
                  <a:lnTo>
                    <a:pt x="812" y="1085"/>
                  </a:lnTo>
                  <a:lnTo>
                    <a:pt x="808" y="1136"/>
                  </a:lnTo>
                  <a:lnTo>
                    <a:pt x="803" y="1189"/>
                  </a:lnTo>
                  <a:lnTo>
                    <a:pt x="796" y="1242"/>
                  </a:lnTo>
                  <a:lnTo>
                    <a:pt x="788" y="1295"/>
                  </a:lnTo>
                  <a:lnTo>
                    <a:pt x="782" y="1348"/>
                  </a:lnTo>
                  <a:lnTo>
                    <a:pt x="778" y="1401"/>
                  </a:lnTo>
                  <a:lnTo>
                    <a:pt x="775" y="1452"/>
                  </a:lnTo>
                  <a:lnTo>
                    <a:pt x="778" y="1502"/>
                  </a:lnTo>
                  <a:lnTo>
                    <a:pt x="784" y="1551"/>
                  </a:lnTo>
                  <a:lnTo>
                    <a:pt x="797" y="1602"/>
                  </a:lnTo>
                  <a:lnTo>
                    <a:pt x="817" y="1652"/>
                  </a:lnTo>
                  <a:lnTo>
                    <a:pt x="841" y="1702"/>
                  </a:lnTo>
                  <a:lnTo>
                    <a:pt x="868" y="1752"/>
                  </a:lnTo>
                  <a:lnTo>
                    <a:pt x="896" y="1801"/>
                  </a:lnTo>
                  <a:lnTo>
                    <a:pt x="926" y="1851"/>
                  </a:lnTo>
                  <a:lnTo>
                    <a:pt x="953" y="1901"/>
                  </a:lnTo>
                  <a:lnTo>
                    <a:pt x="980" y="1952"/>
                  </a:lnTo>
                  <a:lnTo>
                    <a:pt x="1003" y="2003"/>
                  </a:lnTo>
                  <a:lnTo>
                    <a:pt x="1021" y="2054"/>
                  </a:lnTo>
                  <a:lnTo>
                    <a:pt x="1031" y="2106"/>
                  </a:lnTo>
                  <a:lnTo>
                    <a:pt x="1037" y="2160"/>
                  </a:lnTo>
                  <a:lnTo>
                    <a:pt x="1031" y="2214"/>
                  </a:lnTo>
                  <a:lnTo>
                    <a:pt x="1021" y="2266"/>
                  </a:lnTo>
                  <a:lnTo>
                    <a:pt x="1003" y="2317"/>
                  </a:lnTo>
                  <a:lnTo>
                    <a:pt x="980" y="2368"/>
                  </a:lnTo>
                  <a:lnTo>
                    <a:pt x="953" y="2419"/>
                  </a:lnTo>
                  <a:lnTo>
                    <a:pt x="926" y="2469"/>
                  </a:lnTo>
                  <a:lnTo>
                    <a:pt x="896" y="2519"/>
                  </a:lnTo>
                  <a:lnTo>
                    <a:pt x="868" y="2568"/>
                  </a:lnTo>
                  <a:lnTo>
                    <a:pt x="841" y="2618"/>
                  </a:lnTo>
                  <a:lnTo>
                    <a:pt x="817" y="2668"/>
                  </a:lnTo>
                  <a:lnTo>
                    <a:pt x="797" y="2718"/>
                  </a:lnTo>
                  <a:lnTo>
                    <a:pt x="784" y="2769"/>
                  </a:lnTo>
                  <a:lnTo>
                    <a:pt x="778" y="2818"/>
                  </a:lnTo>
                  <a:lnTo>
                    <a:pt x="775" y="2868"/>
                  </a:lnTo>
                  <a:lnTo>
                    <a:pt x="778" y="2919"/>
                  </a:lnTo>
                  <a:lnTo>
                    <a:pt x="782" y="2972"/>
                  </a:lnTo>
                  <a:lnTo>
                    <a:pt x="788" y="3025"/>
                  </a:lnTo>
                  <a:lnTo>
                    <a:pt x="796" y="3078"/>
                  </a:lnTo>
                  <a:lnTo>
                    <a:pt x="803" y="3131"/>
                  </a:lnTo>
                  <a:lnTo>
                    <a:pt x="808" y="3184"/>
                  </a:lnTo>
                  <a:lnTo>
                    <a:pt x="812" y="3235"/>
                  </a:lnTo>
                  <a:lnTo>
                    <a:pt x="813" y="3286"/>
                  </a:lnTo>
                  <a:lnTo>
                    <a:pt x="809" y="3334"/>
                  </a:lnTo>
                  <a:lnTo>
                    <a:pt x="800" y="3383"/>
                  </a:lnTo>
                  <a:lnTo>
                    <a:pt x="786" y="3427"/>
                  </a:lnTo>
                  <a:lnTo>
                    <a:pt x="763" y="3472"/>
                  </a:lnTo>
                  <a:lnTo>
                    <a:pt x="736" y="3512"/>
                  </a:lnTo>
                  <a:lnTo>
                    <a:pt x="703" y="3549"/>
                  </a:lnTo>
                  <a:lnTo>
                    <a:pt x="667" y="3586"/>
                  </a:lnTo>
                  <a:lnTo>
                    <a:pt x="628" y="3620"/>
                  </a:lnTo>
                  <a:lnTo>
                    <a:pt x="587" y="3652"/>
                  </a:lnTo>
                  <a:lnTo>
                    <a:pt x="544" y="3685"/>
                  </a:lnTo>
                  <a:lnTo>
                    <a:pt x="502" y="3717"/>
                  </a:lnTo>
                  <a:lnTo>
                    <a:pt x="460" y="3749"/>
                  </a:lnTo>
                  <a:lnTo>
                    <a:pt x="420" y="3783"/>
                  </a:lnTo>
                  <a:lnTo>
                    <a:pt x="382" y="3817"/>
                  </a:lnTo>
                  <a:lnTo>
                    <a:pt x="349" y="3854"/>
                  </a:lnTo>
                  <a:lnTo>
                    <a:pt x="319" y="3893"/>
                  </a:lnTo>
                  <a:lnTo>
                    <a:pt x="292" y="3939"/>
                  </a:lnTo>
                  <a:lnTo>
                    <a:pt x="269" y="3989"/>
                  </a:lnTo>
                  <a:lnTo>
                    <a:pt x="251" y="4042"/>
                  </a:lnTo>
                  <a:lnTo>
                    <a:pt x="234" y="4097"/>
                  </a:lnTo>
                  <a:lnTo>
                    <a:pt x="220" y="4154"/>
                  </a:lnTo>
                  <a:lnTo>
                    <a:pt x="204" y="4210"/>
                  </a:lnTo>
                  <a:lnTo>
                    <a:pt x="188" y="4265"/>
                  </a:lnTo>
                  <a:lnTo>
                    <a:pt x="171" y="4320"/>
                  </a:lnTo>
                  <a:lnTo>
                    <a:pt x="0" y="4320"/>
                  </a:lnTo>
                  <a:lnTo>
                    <a:pt x="17" y="4278"/>
                  </a:lnTo>
                  <a:lnTo>
                    <a:pt x="33" y="4232"/>
                  </a:lnTo>
                  <a:lnTo>
                    <a:pt x="46" y="4183"/>
                  </a:lnTo>
                  <a:lnTo>
                    <a:pt x="60" y="4131"/>
                  </a:lnTo>
                  <a:lnTo>
                    <a:pt x="75" y="4075"/>
                  </a:lnTo>
                  <a:lnTo>
                    <a:pt x="90" y="4019"/>
                  </a:lnTo>
                  <a:lnTo>
                    <a:pt x="109" y="3964"/>
                  </a:lnTo>
                  <a:lnTo>
                    <a:pt x="129" y="3909"/>
                  </a:lnTo>
                  <a:lnTo>
                    <a:pt x="156" y="3855"/>
                  </a:lnTo>
                  <a:lnTo>
                    <a:pt x="186" y="3804"/>
                  </a:lnTo>
                  <a:lnTo>
                    <a:pt x="222" y="3756"/>
                  </a:lnTo>
                  <a:lnTo>
                    <a:pt x="261" y="3713"/>
                  </a:lnTo>
                  <a:lnTo>
                    <a:pt x="303" y="3672"/>
                  </a:lnTo>
                  <a:lnTo>
                    <a:pt x="348" y="3634"/>
                  </a:lnTo>
                  <a:lnTo>
                    <a:pt x="392" y="3599"/>
                  </a:lnTo>
                  <a:lnTo>
                    <a:pt x="438" y="3565"/>
                  </a:lnTo>
                  <a:lnTo>
                    <a:pt x="482" y="3531"/>
                  </a:lnTo>
                  <a:lnTo>
                    <a:pt x="523" y="3499"/>
                  </a:lnTo>
                  <a:lnTo>
                    <a:pt x="561" y="3466"/>
                  </a:lnTo>
                  <a:lnTo>
                    <a:pt x="594" y="3434"/>
                  </a:lnTo>
                  <a:lnTo>
                    <a:pt x="620" y="3400"/>
                  </a:lnTo>
                  <a:lnTo>
                    <a:pt x="638" y="3367"/>
                  </a:lnTo>
                  <a:lnTo>
                    <a:pt x="647" y="3336"/>
                  </a:lnTo>
                  <a:lnTo>
                    <a:pt x="652" y="3302"/>
                  </a:lnTo>
                  <a:lnTo>
                    <a:pt x="654" y="3265"/>
                  </a:lnTo>
                  <a:lnTo>
                    <a:pt x="651" y="3224"/>
                  </a:lnTo>
                  <a:lnTo>
                    <a:pt x="647" y="3181"/>
                  </a:lnTo>
                  <a:lnTo>
                    <a:pt x="642" y="3137"/>
                  </a:lnTo>
                  <a:lnTo>
                    <a:pt x="637" y="3091"/>
                  </a:lnTo>
                  <a:lnTo>
                    <a:pt x="626" y="3021"/>
                  </a:lnTo>
                  <a:lnTo>
                    <a:pt x="620" y="2952"/>
                  </a:lnTo>
                  <a:lnTo>
                    <a:pt x="616" y="2881"/>
                  </a:lnTo>
                  <a:lnTo>
                    <a:pt x="618" y="2809"/>
                  </a:lnTo>
                  <a:lnTo>
                    <a:pt x="628" y="2737"/>
                  </a:lnTo>
                  <a:lnTo>
                    <a:pt x="642" y="2681"/>
                  </a:lnTo>
                  <a:lnTo>
                    <a:pt x="661" y="2626"/>
                  </a:lnTo>
                  <a:lnTo>
                    <a:pt x="685" y="2574"/>
                  </a:lnTo>
                  <a:lnTo>
                    <a:pt x="711" y="2521"/>
                  </a:lnTo>
                  <a:lnTo>
                    <a:pt x="739" y="2472"/>
                  </a:lnTo>
                  <a:lnTo>
                    <a:pt x="767" y="2423"/>
                  </a:lnTo>
                  <a:lnTo>
                    <a:pt x="791" y="2381"/>
                  </a:lnTo>
                  <a:lnTo>
                    <a:pt x="813" y="2342"/>
                  </a:lnTo>
                  <a:lnTo>
                    <a:pt x="834" y="2303"/>
                  </a:lnTo>
                  <a:lnTo>
                    <a:pt x="851" y="2265"/>
                  </a:lnTo>
                  <a:lnTo>
                    <a:pt x="864" y="2228"/>
                  </a:lnTo>
                  <a:lnTo>
                    <a:pt x="873" y="2194"/>
                  </a:lnTo>
                  <a:lnTo>
                    <a:pt x="876" y="2160"/>
                  </a:lnTo>
                  <a:lnTo>
                    <a:pt x="873" y="2126"/>
                  </a:lnTo>
                  <a:lnTo>
                    <a:pt x="864" y="2092"/>
                  </a:lnTo>
                  <a:lnTo>
                    <a:pt x="851" y="2055"/>
                  </a:lnTo>
                  <a:lnTo>
                    <a:pt x="834" y="2017"/>
                  </a:lnTo>
                  <a:lnTo>
                    <a:pt x="813" y="1978"/>
                  </a:lnTo>
                  <a:lnTo>
                    <a:pt x="791" y="1939"/>
                  </a:lnTo>
                  <a:lnTo>
                    <a:pt x="767" y="1897"/>
                  </a:lnTo>
                  <a:lnTo>
                    <a:pt x="739" y="1848"/>
                  </a:lnTo>
                  <a:lnTo>
                    <a:pt x="711" y="1799"/>
                  </a:lnTo>
                  <a:lnTo>
                    <a:pt x="685" y="1746"/>
                  </a:lnTo>
                  <a:lnTo>
                    <a:pt x="661" y="1694"/>
                  </a:lnTo>
                  <a:lnTo>
                    <a:pt x="642" y="1639"/>
                  </a:lnTo>
                  <a:lnTo>
                    <a:pt x="628" y="1583"/>
                  </a:lnTo>
                  <a:lnTo>
                    <a:pt x="618" y="1511"/>
                  </a:lnTo>
                  <a:lnTo>
                    <a:pt x="616" y="1439"/>
                  </a:lnTo>
                  <a:lnTo>
                    <a:pt x="620" y="1368"/>
                  </a:lnTo>
                  <a:lnTo>
                    <a:pt x="626" y="1299"/>
                  </a:lnTo>
                  <a:lnTo>
                    <a:pt x="637" y="1229"/>
                  </a:lnTo>
                  <a:lnTo>
                    <a:pt x="642" y="1183"/>
                  </a:lnTo>
                  <a:lnTo>
                    <a:pt x="647" y="1139"/>
                  </a:lnTo>
                  <a:lnTo>
                    <a:pt x="651" y="1096"/>
                  </a:lnTo>
                  <a:lnTo>
                    <a:pt x="654" y="1055"/>
                  </a:lnTo>
                  <a:lnTo>
                    <a:pt x="652" y="1018"/>
                  </a:lnTo>
                  <a:lnTo>
                    <a:pt x="647" y="984"/>
                  </a:lnTo>
                  <a:lnTo>
                    <a:pt x="638" y="953"/>
                  </a:lnTo>
                  <a:lnTo>
                    <a:pt x="620" y="920"/>
                  </a:lnTo>
                  <a:lnTo>
                    <a:pt x="594" y="886"/>
                  </a:lnTo>
                  <a:lnTo>
                    <a:pt x="561" y="854"/>
                  </a:lnTo>
                  <a:lnTo>
                    <a:pt x="523" y="822"/>
                  </a:lnTo>
                  <a:lnTo>
                    <a:pt x="482" y="789"/>
                  </a:lnTo>
                  <a:lnTo>
                    <a:pt x="438" y="755"/>
                  </a:lnTo>
                  <a:lnTo>
                    <a:pt x="392" y="721"/>
                  </a:lnTo>
                  <a:lnTo>
                    <a:pt x="348" y="686"/>
                  </a:lnTo>
                  <a:lnTo>
                    <a:pt x="303" y="648"/>
                  </a:lnTo>
                  <a:lnTo>
                    <a:pt x="261" y="607"/>
                  </a:lnTo>
                  <a:lnTo>
                    <a:pt x="222" y="564"/>
                  </a:lnTo>
                  <a:lnTo>
                    <a:pt x="186" y="516"/>
                  </a:lnTo>
                  <a:lnTo>
                    <a:pt x="156" y="465"/>
                  </a:lnTo>
                  <a:lnTo>
                    <a:pt x="129" y="411"/>
                  </a:lnTo>
                  <a:lnTo>
                    <a:pt x="109" y="356"/>
                  </a:lnTo>
                  <a:lnTo>
                    <a:pt x="90" y="301"/>
                  </a:lnTo>
                  <a:lnTo>
                    <a:pt x="75" y="245"/>
                  </a:lnTo>
                  <a:lnTo>
                    <a:pt x="60" y="189"/>
                  </a:lnTo>
                  <a:lnTo>
                    <a:pt x="46" y="137"/>
                  </a:lnTo>
                  <a:lnTo>
                    <a:pt x="33" y="88"/>
                  </a:lnTo>
                  <a:lnTo>
                    <a:pt x="17" y="4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</p:sp>
      </p:grpSp>
      <p:sp>
        <p:nvSpPr>
          <p:cNvPr id="10" name="Slide Number Placeholder 5"/>
          <p:cNvSpPr txBox="1">
            <a:spLocks/>
          </p:cNvSpPr>
          <p:nvPr userDrawn="1"/>
        </p:nvSpPr>
        <p:spPr>
          <a:xfrm>
            <a:off x="10260418" y="6110916"/>
            <a:ext cx="1169582" cy="610559"/>
          </a:xfrm>
          <a:prstGeom prst="rect">
            <a:avLst/>
          </a:prstGeom>
          <a:blipFill dpi="0" rotWithShape="1">
            <a:blip r:embed="rId2"/>
            <a:srcRect/>
            <a:stretch>
              <a:fillRect/>
            </a:stretch>
          </a:blipFill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 baseline="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it-IT" dirty="0"/>
          </a:p>
        </p:txBody>
      </p:sp>
      <p:sp>
        <p:nvSpPr>
          <p:cNvPr id="12" name="Rettangolo 11"/>
          <p:cNvSpPr/>
          <p:nvPr userDrawn="1"/>
        </p:nvSpPr>
        <p:spPr>
          <a:xfrm>
            <a:off x="9145500" y="6110916"/>
            <a:ext cx="1045298" cy="623096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361024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57300" y="2286000"/>
            <a:ext cx="4800600" cy="3619500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47796" y="2286000"/>
            <a:ext cx="4800600" cy="3619500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29406C-EE1D-4699-B80A-2D0390A8728E}" type="datetime1">
              <a:rPr lang="it-IT" smtClean="0"/>
              <a:t>23/11/2022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1DFC79-13ED-4458-8213-67FAEC633A38}" type="slidenum">
              <a:rPr lang="it-IT" smtClean="0"/>
              <a:t>‹N›</a:t>
            </a:fld>
            <a:endParaRPr lang="it-IT"/>
          </a:p>
        </p:txBody>
      </p:sp>
      <p:sp>
        <p:nvSpPr>
          <p:cNvPr id="8" name="Rettangolo 7"/>
          <p:cNvSpPr/>
          <p:nvPr userDrawn="1"/>
        </p:nvSpPr>
        <p:spPr>
          <a:xfrm>
            <a:off x="1251678" y="6085840"/>
            <a:ext cx="1015925" cy="635635"/>
          </a:xfrm>
          <a:prstGeom prst="rect">
            <a:avLst/>
          </a:prstGeom>
          <a:blipFill>
            <a:blip r:embed="rId2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9" name="Slide Number Placeholder 5"/>
          <p:cNvSpPr txBox="1">
            <a:spLocks/>
          </p:cNvSpPr>
          <p:nvPr userDrawn="1"/>
        </p:nvSpPr>
        <p:spPr>
          <a:xfrm>
            <a:off x="2339710" y="6110916"/>
            <a:ext cx="1169582" cy="610559"/>
          </a:xfrm>
          <a:prstGeom prst="rect">
            <a:avLst/>
          </a:prstGeom>
          <a:blipFill dpi="0" rotWithShape="1">
            <a:blip r:embed="rId3"/>
            <a:srcRect/>
            <a:stretch>
              <a:fillRect/>
            </a:stretch>
          </a:blipFill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 baseline="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9894146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gallery dir="l"/>
      </p:transition>
    </mc:Choice>
    <mc:Fallback xmlns="">
      <p:transition spd="slow">
        <p:fade/>
      </p:transition>
    </mc:Fallback>
  </mc:AlternateContent>
  <p:extLst mod="1"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r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57300" y="2286000"/>
            <a:ext cx="3323291" cy="3619500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38084" y="2286000"/>
            <a:ext cx="3282485" cy="3619500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971118-E39D-464D-AA26-483F597565D4}" type="datetime1">
              <a:rPr lang="it-IT" smtClean="0"/>
              <a:t>23/11/2022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1DFC79-13ED-4458-8213-67FAEC633A38}" type="slidenum">
              <a:rPr lang="it-IT" smtClean="0"/>
              <a:t>‹N›</a:t>
            </a:fld>
            <a:endParaRPr lang="it-IT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35D99EFF-9C9D-1859-7D51-5B23DAA348F8}"/>
              </a:ext>
            </a:extLst>
          </p:cNvPr>
          <p:cNvSpPr>
            <a:spLocks noGrp="1"/>
          </p:cNvSpPr>
          <p:nvPr>
            <p:ph sz="half" idx="13"/>
          </p:nvPr>
        </p:nvSpPr>
        <p:spPr>
          <a:xfrm>
            <a:off x="8151560" y="2300836"/>
            <a:ext cx="3282485" cy="3619500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9" name="Rettangolo 8"/>
          <p:cNvSpPr/>
          <p:nvPr userDrawn="1"/>
        </p:nvSpPr>
        <p:spPr>
          <a:xfrm>
            <a:off x="9072879" y="6085839"/>
            <a:ext cx="1015925" cy="635635"/>
          </a:xfrm>
          <a:prstGeom prst="rect">
            <a:avLst/>
          </a:prstGeom>
          <a:blipFill>
            <a:blip r:embed="rId2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0" name="Slide Number Placeholder 5"/>
          <p:cNvSpPr txBox="1">
            <a:spLocks/>
          </p:cNvSpPr>
          <p:nvPr userDrawn="1"/>
        </p:nvSpPr>
        <p:spPr>
          <a:xfrm>
            <a:off x="10134599" y="6085839"/>
            <a:ext cx="1295401" cy="635635"/>
          </a:xfrm>
          <a:prstGeom prst="rect">
            <a:avLst/>
          </a:prstGeom>
          <a:blipFill dpi="0" rotWithShape="1">
            <a:blip r:embed="rId3"/>
            <a:srcRect/>
            <a:stretch>
              <a:fillRect/>
            </a:stretch>
          </a:blipFill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 baseline="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922428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gallery dir="l"/>
      </p:transition>
    </mc:Choice>
    <mc:Fallback xmlns="">
      <p:transition spd="slow">
        <p:fade/>
      </p:transition>
    </mc:Fallback>
  </mc:AlternateContent>
  <p:extLst mod="1"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2728" y="381000"/>
            <a:ext cx="10172700" cy="1493517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57300" y="2909102"/>
            <a:ext cx="4800600" cy="299639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33864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33864" y="2909102"/>
            <a:ext cx="4800600" cy="299639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85949A-BECD-4641-ACF7-5A7D2F85C914}" type="datetime1">
              <a:rPr lang="it-IT" smtClean="0"/>
              <a:t>23/11/2022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1DFC79-13ED-4458-8213-67FAEC633A38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456685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gallery dir="l"/>
      </p:transition>
    </mc:Choice>
    <mc:Fallback xmlns="">
      <p:transition spd="slow">
        <p:fade/>
      </p:transition>
    </mc:Fallback>
  </mc:AlternateContent>
  <p:extLst mod="1">
    <p:ext uri="{DCECCB84-F9BA-43D5-87BE-67443E8EF086}">
      <p15:sldGuideLst xmlns:p15="http://schemas.microsoft.com/office/powerpoint/2012/main"/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4E3010-8C95-4D0D-A35F-E6C3F4E55E9F}" type="datetime1">
              <a:rPr lang="it-IT" smtClean="0"/>
              <a:t>23/11/2022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1DFC79-13ED-4458-8213-67FAEC633A38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437024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F8F34D-6FAC-4F7E-894C-6D8903A3129F}" type="datetime1">
              <a:rPr lang="it-IT" smtClean="0"/>
              <a:t>23/11/2022</a:t>
            </a:fld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1DFC79-13ED-4458-8213-67FAEC633A38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001102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4" y="457199"/>
            <a:ext cx="3092115" cy="1196671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cap="all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5051" y="920377"/>
            <a:ext cx="6158418" cy="498512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5" y="1741336"/>
            <a:ext cx="3092115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051" y="6375679"/>
            <a:ext cx="1233355" cy="348462"/>
          </a:xfrm>
        </p:spPr>
        <p:txBody>
          <a:bodyPr/>
          <a:lstStyle/>
          <a:p>
            <a:fld id="{97F12530-D633-49E6-BFA8-CA44F0B15B28}" type="datetime1">
              <a:rPr lang="it-IT" smtClean="0"/>
              <a:t>23/11/2022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0" y="6375679"/>
            <a:ext cx="3482179" cy="345796"/>
          </a:xfrm>
        </p:spPr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91014" y="6375679"/>
            <a:ext cx="1232456" cy="345796"/>
          </a:xfrm>
        </p:spPr>
        <p:txBody>
          <a:bodyPr/>
          <a:lstStyle/>
          <a:p>
            <a:fld id="{511DFC79-13ED-4458-8213-67FAEC633A38}" type="slidenum">
              <a:rPr lang="it-IT" smtClean="0"/>
              <a:t>‹N›</a:t>
            </a:fld>
            <a:endParaRPr lang="it-IT"/>
          </a:p>
        </p:txBody>
      </p:sp>
      <p:sp>
        <p:nvSpPr>
          <p:cNvPr id="8" name="Rectangle 7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3091377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gallery dir="l"/>
      </p:transition>
    </mc:Choice>
    <mc:Fallback xmlns="">
      <p:transition spd="slow">
        <p:fade/>
      </p:transition>
    </mc:Fallback>
  </mc:AlternateContent>
  <p:extLst mod="1">
    <p:ext uri="{DCECCB84-F9BA-43D5-87BE-67443E8EF086}">
      <p15:sldGuideLst xmlns:p15="http://schemas.microsoft.com/office/powerpoint/2012/main">
        <p15:guide id="1" orient="horz" pos="696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149213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286001"/>
            <a:ext cx="10178322" cy="35935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51678" y="6375679"/>
            <a:ext cx="2329722" cy="3484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CDC56A75-78C3-4244-AE26-8FBADFED9DD2}" type="datetime1">
              <a:rPr lang="it-IT" smtClean="0"/>
              <a:t>23/11/2022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315200" y="6375679"/>
            <a:ext cx="4114800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86300" y="6375679"/>
            <a:ext cx="2819399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511DFC79-13ED-4458-8213-67FAEC633A38}" type="slidenum">
              <a:rPr lang="it-IT" smtClean="0"/>
              <a:t>‹N›</a:t>
            </a:fld>
            <a:endParaRPr lang="it-IT"/>
          </a:p>
        </p:txBody>
      </p:sp>
      <p:sp>
        <p:nvSpPr>
          <p:cNvPr id="12" name="Rectangle 11" title="right edge border"/>
          <p:cNvSpPr/>
          <p:nvPr/>
        </p:nvSpPr>
        <p:spPr>
          <a:xfrm>
            <a:off x="11908536" y="0"/>
            <a:ext cx="283464" cy="68580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12" title="left edge border">
            <a:extLst>
              <a:ext uri="{FF2B5EF4-FFF2-40B4-BE49-F238E27FC236}">
                <a16:creationId xmlns:a16="http://schemas.microsoft.com/office/drawing/2014/main" id="{80A1867E-C2A3-4EFE-BF51-4345C925E9DE}"/>
              </a:ext>
            </a:extLst>
          </p:cNvPr>
          <p:cNvSpPr/>
          <p:nvPr/>
        </p:nvSpPr>
        <p:spPr>
          <a:xfrm>
            <a:off x="-1" y="0"/>
            <a:ext cx="517585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4721200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72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</p:sldLayoutIdLst>
  <mc:AlternateContent xmlns:mc="http://schemas.openxmlformats.org/markup-compatibility/2006" xmlns:p14="http://schemas.microsoft.com/office/powerpoint/2010/main">
    <mc:Choice Requires="p14">
      <p:transition spd="slow" p14:dur="3000">
        <p14:gallery dir="l"/>
      </p:transition>
    </mc:Choice>
    <mc:Fallback xmlns="">
      <p:transition spd="slow">
        <p:fade/>
      </p:transition>
    </mc:Fallback>
  </mc:AlternateConten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100" kern="1200" cap="all" spc="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792">
          <p15:clr>
            <a:srgbClr val="F26B43"/>
          </p15:clr>
        </p15:guide>
        <p15:guide id="2" pos="7200">
          <p15:clr>
            <a:srgbClr val="F26B43"/>
          </p15:clr>
        </p15:guide>
        <p15:guide id="3" orient="horz" pos="4008">
          <p15:clr>
            <a:srgbClr val="F26B43"/>
          </p15:clr>
        </p15:guide>
        <p15:guide id="4" orient="horz" pos="1440">
          <p15:clr>
            <a:srgbClr val="F26B43"/>
          </p15:clr>
        </p15:guide>
        <p15:guide id="5" orient="horz" pos="3720">
          <p15:clr>
            <a:srgbClr val="F26B43"/>
          </p15:clr>
        </p15:guide>
        <p15:guide id="6" orient="horz" pos="2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mailto:d.cattaneo@carlocortesi.biz" TargetMode="Externa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13" Type="http://schemas.openxmlformats.org/officeDocument/2006/relationships/diagramQuickStyle" Target="../diagrams/quickStyle2.xml"/><Relationship Id="rId3" Type="http://schemas.openxmlformats.org/officeDocument/2006/relationships/diagramLayout" Target="../diagrams/layout1.xml"/><Relationship Id="rId7" Type="http://schemas.openxmlformats.org/officeDocument/2006/relationships/image" Target="../media/image9.jpeg"/><Relationship Id="rId12" Type="http://schemas.openxmlformats.org/officeDocument/2006/relationships/diagramLayout" Target="../diagrams/layout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1.xml"/><Relationship Id="rId11" Type="http://schemas.openxmlformats.org/officeDocument/2006/relationships/diagramData" Target="../diagrams/data2.xml"/><Relationship Id="rId5" Type="http://schemas.openxmlformats.org/officeDocument/2006/relationships/diagramColors" Target="../diagrams/colors1.xml"/><Relationship Id="rId15" Type="http://schemas.microsoft.com/office/2007/relationships/diagramDrawing" Target="../diagrams/drawing2.xml"/><Relationship Id="rId10" Type="http://schemas.openxmlformats.org/officeDocument/2006/relationships/image" Target="../media/image11.jpeg"/><Relationship Id="rId4" Type="http://schemas.openxmlformats.org/officeDocument/2006/relationships/diagramQuickStyle" Target="../diagrams/quickStyle1.xml"/><Relationship Id="rId9" Type="http://schemas.openxmlformats.org/officeDocument/2006/relationships/image" Target="../media/image4.png"/><Relationship Id="rId14" Type="http://schemas.openxmlformats.org/officeDocument/2006/relationships/diagramColors" Target="../diagrams/colors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file:///C:\Users\dcatt\Desktop\Corso%20PowerBI\DataModel.xlsx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mailto:cc@gmail.com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mailto:luca@gmail.com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7F04A62-8B51-2BD5-9E25-19EAB231697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it-IT" dirty="0"/>
              <a:t>analisi </a:t>
            </a:r>
            <a:r>
              <a:rPr lang="it-IT" dirty="0" smtClean="0"/>
              <a:t/>
            </a:r>
            <a:br>
              <a:rPr lang="it-IT" dirty="0" smtClean="0"/>
            </a:br>
            <a:r>
              <a:rPr lang="it-IT" dirty="0" smtClean="0"/>
              <a:t>dei </a:t>
            </a:r>
            <a:r>
              <a:rPr lang="it-IT" dirty="0"/>
              <a:t>dati</a:t>
            </a:r>
            <a:endParaRPr lang="it-IT" dirty="0"/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6C411FC1-445C-BE0A-EF15-2252471D6D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78523" y="4644475"/>
            <a:ext cx="10330268" cy="742279"/>
          </a:xfrm>
        </p:spPr>
        <p:txBody>
          <a:bodyPr/>
          <a:lstStyle/>
          <a:p>
            <a:r>
              <a:rPr lang="it-IT" smtClean="0"/>
              <a:t>Business intelligence BASICS</a:t>
            </a:r>
            <a:endParaRPr lang="it-IT" dirty="0"/>
          </a:p>
        </p:txBody>
      </p:sp>
      <p:pic>
        <p:nvPicPr>
          <p:cNvPr id="4" name="Immagine 3">
            <a:extLst>
              <a:ext uri="{FF2B5EF4-FFF2-40B4-BE49-F238E27FC236}">
                <a16:creationId xmlns:a16="http://schemas.microsoft.com/office/drawing/2014/main" id="{68765148-F40F-A9DA-F01F-1A6C711E95A0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6985" y="2524320"/>
            <a:ext cx="1148957" cy="11489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9306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gallery dir="l"/>
      </p:transition>
    </mc:Choice>
    <mc:Fallback xmlns=""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72B9C67-8294-2108-E5B5-B409AE4523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POWER BI DESKTOP</a:t>
            </a:r>
            <a:br>
              <a:rPr lang="it-IT" dirty="0"/>
            </a:br>
            <a:r>
              <a:rPr lang="it-IT" dirty="0"/>
              <a:t>Creare REPORT </a:t>
            </a:r>
            <a:r>
              <a:rPr lang="it-IT" dirty="0" err="1"/>
              <a:t>vISUALI</a:t>
            </a:r>
            <a:r>
              <a:rPr lang="it-IT" dirty="0"/>
              <a:t> 1/2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C9F691F-476E-952B-BE9B-D0024BAA401B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it-IT" dirty="0"/>
              <a:t>L’ultima fase riguarda la visualizzazione dei dati, ovvero la creazione di vari Report che offrano diverse «viste» sui dati</a:t>
            </a:r>
          </a:p>
          <a:p>
            <a:r>
              <a:rPr lang="it-IT" dirty="0"/>
              <a:t>Elementi visuali di base:</a:t>
            </a:r>
          </a:p>
          <a:p>
            <a:pPr lvl="1"/>
            <a:r>
              <a:rPr lang="it-IT" dirty="0"/>
              <a:t>Gli assi cartesiani (tipici dei grafici)</a:t>
            </a:r>
          </a:p>
          <a:p>
            <a:pPr lvl="1"/>
            <a:r>
              <a:rPr lang="it-IT" dirty="0"/>
              <a:t>Valori</a:t>
            </a:r>
          </a:p>
          <a:p>
            <a:pPr lvl="1"/>
            <a:r>
              <a:rPr lang="it-IT" dirty="0"/>
              <a:t>Legenda</a:t>
            </a:r>
          </a:p>
          <a:p>
            <a:pPr lvl="1"/>
            <a:r>
              <a:rPr lang="it-IT" dirty="0" err="1"/>
              <a:t>Tooltips</a:t>
            </a:r>
            <a:endParaRPr lang="it-IT" dirty="0"/>
          </a:p>
        </p:txBody>
      </p:sp>
      <p:graphicFrame>
        <p:nvGraphicFramePr>
          <p:cNvPr id="7" name="Segnaposto contenuto 6">
            <a:extLst>
              <a:ext uri="{FF2B5EF4-FFF2-40B4-BE49-F238E27FC236}">
                <a16:creationId xmlns:a16="http://schemas.microsoft.com/office/drawing/2014/main" id="{CACF5BD4-C8B1-265F-C37B-689A35FA1477}"/>
              </a:ext>
            </a:extLst>
          </p:cNvPr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2757201507"/>
              </p:ext>
            </p:extLst>
          </p:nvPr>
        </p:nvGraphicFramePr>
        <p:xfrm>
          <a:off x="6648450" y="2286000"/>
          <a:ext cx="4800600" cy="36195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0" name="Freccia a destra 9">
            <a:extLst>
              <a:ext uri="{FF2B5EF4-FFF2-40B4-BE49-F238E27FC236}">
                <a16:creationId xmlns:a16="http://schemas.microsoft.com/office/drawing/2014/main" id="{A2F216AA-D475-959E-5125-077A3EA7C6F4}"/>
              </a:ext>
            </a:extLst>
          </p:cNvPr>
          <p:cNvSpPr/>
          <p:nvPr/>
        </p:nvSpPr>
        <p:spPr>
          <a:xfrm rot="3050939">
            <a:off x="7938654" y="3005047"/>
            <a:ext cx="540327" cy="336668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1" name="Rettangolo 10">
            <a:extLst>
              <a:ext uri="{FF2B5EF4-FFF2-40B4-BE49-F238E27FC236}">
                <a16:creationId xmlns:a16="http://schemas.microsoft.com/office/drawing/2014/main" id="{F0C70FEA-8856-501E-8839-837B82031CC8}"/>
              </a:ext>
            </a:extLst>
          </p:cNvPr>
          <p:cNvSpPr/>
          <p:nvPr/>
        </p:nvSpPr>
        <p:spPr>
          <a:xfrm>
            <a:off x="7488382" y="2500145"/>
            <a:ext cx="1138843" cy="357447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dirty="0"/>
              <a:t>Info aggiuntive</a:t>
            </a:r>
          </a:p>
        </p:txBody>
      </p:sp>
      <p:pic>
        <p:nvPicPr>
          <p:cNvPr id="12" name="Immagine 11">
            <a:extLst>
              <a:ext uri="{FF2B5EF4-FFF2-40B4-BE49-F238E27FC236}">
                <a16:creationId xmlns:a16="http://schemas.microsoft.com/office/drawing/2014/main" id="{6572A6FB-B68A-FDA1-E156-D8DF70BCAD2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5262" y="5945063"/>
            <a:ext cx="2466975" cy="276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35507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7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7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7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7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Graphic spid="7" grpId="0" uiExpand="1">
        <p:bldSub>
          <a:bldChart bld="series"/>
        </p:bldSub>
      </p:bldGraphic>
      <p:bldP spid="10" grpId="0" animBg="1"/>
      <p:bldP spid="11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72B9C67-8294-2108-E5B5-B409AE4523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POWER BI DESKTOP</a:t>
            </a:r>
            <a:br>
              <a:rPr lang="it-IT" dirty="0"/>
            </a:br>
            <a:r>
              <a:rPr lang="it-IT" dirty="0"/>
              <a:t>Creare REPORT </a:t>
            </a:r>
            <a:r>
              <a:rPr lang="it-IT" dirty="0" err="1"/>
              <a:t>vISUALI</a:t>
            </a:r>
            <a:r>
              <a:rPr lang="it-IT" dirty="0"/>
              <a:t> 2/2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C9F691F-476E-952B-BE9B-D0024BAA401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51678" y="2286001"/>
            <a:ext cx="5548265" cy="3593591"/>
          </a:xfrm>
        </p:spPr>
        <p:txBody>
          <a:bodyPr>
            <a:normAutofit/>
          </a:bodyPr>
          <a:lstStyle/>
          <a:p>
            <a:r>
              <a:rPr lang="it-IT" dirty="0"/>
              <a:t>Le «fasi» relative alla creazione di un report sono:</a:t>
            </a:r>
          </a:p>
          <a:p>
            <a:pPr lvl="1"/>
            <a:r>
              <a:rPr lang="it-IT" dirty="0"/>
              <a:t>Creazione del elemento/i visuale</a:t>
            </a:r>
          </a:p>
          <a:p>
            <a:pPr lvl="1"/>
            <a:r>
              <a:rPr lang="it-IT" dirty="0"/>
              <a:t>Selezione dei dati da rappresentare</a:t>
            </a:r>
          </a:p>
          <a:p>
            <a:pPr lvl="1"/>
            <a:r>
              <a:rPr lang="it-IT" dirty="0"/>
              <a:t>Dimensionamento/Posizionamento rispetto agli altri elementi del Report</a:t>
            </a:r>
          </a:p>
          <a:p>
            <a:pPr lvl="1"/>
            <a:r>
              <a:rPr lang="it-IT" dirty="0"/>
              <a:t>Attivazione/utilizzo di filtri</a:t>
            </a:r>
          </a:p>
          <a:p>
            <a:r>
              <a:rPr lang="it-IT" dirty="0"/>
              <a:t>Gli elementi di un Report interagiscono tra loro e possono essere utilizzati come elementi di filtro</a:t>
            </a:r>
          </a:p>
        </p:txBody>
      </p:sp>
      <p:pic>
        <p:nvPicPr>
          <p:cNvPr id="2050" name="Picture 2" descr="Change how visuals interact in a report - Power BI | Microsoft Docs">
            <a:extLst>
              <a:ext uri="{FF2B5EF4-FFF2-40B4-BE49-F238E27FC236}">
                <a16:creationId xmlns:a16="http://schemas.microsoft.com/office/drawing/2014/main" id="{DDE1B095-31F7-FB99-1216-96B8E89EDEE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9345" y="2286001"/>
            <a:ext cx="4627277" cy="30407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253297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21" presetClass="entr" presetSubtype="1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4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0AB4B112-24CD-A09C-2505-02F4FD35B8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POWER BI PRO &amp; MOBILE</a:t>
            </a:r>
          </a:p>
        </p:txBody>
      </p:sp>
      <p:sp>
        <p:nvSpPr>
          <p:cNvPr id="4" name="Rettangolo 3">
            <a:extLst>
              <a:ext uri="{FF2B5EF4-FFF2-40B4-BE49-F238E27FC236}">
                <a16:creationId xmlns:a16="http://schemas.microsoft.com/office/drawing/2014/main" id="{30CB0B23-4617-3E31-03E2-69A28C596B59}"/>
              </a:ext>
            </a:extLst>
          </p:cNvPr>
          <p:cNvSpPr/>
          <p:nvPr/>
        </p:nvSpPr>
        <p:spPr>
          <a:xfrm>
            <a:off x="1600200" y="1828800"/>
            <a:ext cx="4167554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/>
              <a:t>POWER BI DESKTOP</a:t>
            </a:r>
          </a:p>
        </p:txBody>
      </p:sp>
      <p:sp>
        <p:nvSpPr>
          <p:cNvPr id="5" name="Rettangolo 4">
            <a:extLst>
              <a:ext uri="{FF2B5EF4-FFF2-40B4-BE49-F238E27FC236}">
                <a16:creationId xmlns:a16="http://schemas.microsoft.com/office/drawing/2014/main" id="{20E87EA6-4E4C-58EC-B38E-EBB8A3E9DD4B}"/>
              </a:ext>
            </a:extLst>
          </p:cNvPr>
          <p:cNvSpPr/>
          <p:nvPr/>
        </p:nvSpPr>
        <p:spPr>
          <a:xfrm>
            <a:off x="1600200" y="3592488"/>
            <a:ext cx="4167554" cy="91440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>
                <a:solidFill>
                  <a:schemeClr val="accent1">
                    <a:lumMod val="50000"/>
                  </a:schemeClr>
                </a:solidFill>
              </a:rPr>
              <a:t>POWER BI PRO</a:t>
            </a:r>
          </a:p>
        </p:txBody>
      </p:sp>
      <p:sp>
        <p:nvSpPr>
          <p:cNvPr id="6" name="Rettangolo 5">
            <a:extLst>
              <a:ext uri="{FF2B5EF4-FFF2-40B4-BE49-F238E27FC236}">
                <a16:creationId xmlns:a16="http://schemas.microsoft.com/office/drawing/2014/main" id="{36D793B0-915F-1FE1-46F0-78B517C6622D}"/>
              </a:ext>
            </a:extLst>
          </p:cNvPr>
          <p:cNvSpPr/>
          <p:nvPr/>
        </p:nvSpPr>
        <p:spPr>
          <a:xfrm>
            <a:off x="1600200" y="5170516"/>
            <a:ext cx="4167554" cy="581891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>
                <a:solidFill>
                  <a:schemeClr val="accent1">
                    <a:lumMod val="50000"/>
                  </a:schemeClr>
                </a:solidFill>
              </a:rPr>
              <a:t>POWER BI PRO</a:t>
            </a:r>
          </a:p>
        </p:txBody>
      </p:sp>
      <p:sp>
        <p:nvSpPr>
          <p:cNvPr id="7" name="Rettangolo 6">
            <a:extLst>
              <a:ext uri="{FF2B5EF4-FFF2-40B4-BE49-F238E27FC236}">
                <a16:creationId xmlns:a16="http://schemas.microsoft.com/office/drawing/2014/main" id="{C4CEB00C-ECDF-9713-E3C8-890F63281B91}"/>
              </a:ext>
            </a:extLst>
          </p:cNvPr>
          <p:cNvSpPr/>
          <p:nvPr/>
        </p:nvSpPr>
        <p:spPr>
          <a:xfrm>
            <a:off x="1600200" y="5905500"/>
            <a:ext cx="4167554" cy="581891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/>
              <a:t>POWER BI MOBILE</a:t>
            </a:r>
          </a:p>
        </p:txBody>
      </p:sp>
      <p:sp>
        <p:nvSpPr>
          <p:cNvPr id="8" name="Freccia in giù 7">
            <a:extLst>
              <a:ext uri="{FF2B5EF4-FFF2-40B4-BE49-F238E27FC236}">
                <a16:creationId xmlns:a16="http://schemas.microsoft.com/office/drawing/2014/main" id="{92471076-1208-C50B-E479-70A59A069EB7}"/>
              </a:ext>
            </a:extLst>
          </p:cNvPr>
          <p:cNvSpPr/>
          <p:nvPr/>
        </p:nvSpPr>
        <p:spPr>
          <a:xfrm>
            <a:off x="3243402" y="2876898"/>
            <a:ext cx="881149" cy="552102"/>
          </a:xfrm>
          <a:prstGeom prst="down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9" name="Freccia in giù 8">
            <a:extLst>
              <a:ext uri="{FF2B5EF4-FFF2-40B4-BE49-F238E27FC236}">
                <a16:creationId xmlns:a16="http://schemas.microsoft.com/office/drawing/2014/main" id="{23AC7BF4-F0B7-2868-2A32-791E2A694B57}"/>
              </a:ext>
            </a:extLst>
          </p:cNvPr>
          <p:cNvSpPr/>
          <p:nvPr/>
        </p:nvSpPr>
        <p:spPr>
          <a:xfrm>
            <a:off x="3243402" y="4562651"/>
            <a:ext cx="881149" cy="552102"/>
          </a:xfrm>
          <a:prstGeom prst="down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F98D94E3-7D89-B159-D337-126DD3A08E6C}"/>
              </a:ext>
            </a:extLst>
          </p:cNvPr>
          <p:cNvSpPr txBox="1"/>
          <p:nvPr/>
        </p:nvSpPr>
        <p:spPr>
          <a:xfrm>
            <a:off x="4271463" y="2872401"/>
            <a:ext cx="241069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800" dirty="0"/>
              <a:t>PUBBLICA</a:t>
            </a:r>
          </a:p>
        </p:txBody>
      </p:sp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A85889D1-E4E4-453D-E602-86F0E89D9E22}"/>
              </a:ext>
            </a:extLst>
          </p:cNvPr>
          <p:cNvSpPr txBox="1"/>
          <p:nvPr/>
        </p:nvSpPr>
        <p:spPr>
          <a:xfrm>
            <a:off x="4271463" y="4562651"/>
            <a:ext cx="241069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800" dirty="0"/>
              <a:t>CONDIVIDI</a:t>
            </a:r>
          </a:p>
        </p:txBody>
      </p:sp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C1B77037-8EC6-8842-705F-23E9C13898EC}"/>
              </a:ext>
            </a:extLst>
          </p:cNvPr>
          <p:cNvSpPr txBox="1"/>
          <p:nvPr/>
        </p:nvSpPr>
        <p:spPr>
          <a:xfrm>
            <a:off x="6340839" y="1871410"/>
            <a:ext cx="18597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Report Locali</a:t>
            </a:r>
          </a:p>
        </p:txBody>
      </p:sp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65B542B1-672E-DD72-DF8A-E8A278F015C6}"/>
              </a:ext>
            </a:extLst>
          </p:cNvPr>
          <p:cNvSpPr txBox="1"/>
          <p:nvPr/>
        </p:nvSpPr>
        <p:spPr>
          <a:xfrm>
            <a:off x="6340839" y="3620769"/>
            <a:ext cx="208377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Report Condivisi</a:t>
            </a:r>
            <a:br>
              <a:rPr lang="it-IT" dirty="0"/>
            </a:br>
            <a:r>
              <a:rPr lang="it-IT" dirty="0"/>
              <a:t>in lettura/scrittura</a:t>
            </a:r>
          </a:p>
        </p:txBody>
      </p:sp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8593AB8E-5E9A-A8AF-EA10-71F2F42DD2E6}"/>
              </a:ext>
            </a:extLst>
          </p:cNvPr>
          <p:cNvSpPr txBox="1"/>
          <p:nvPr/>
        </p:nvSpPr>
        <p:spPr>
          <a:xfrm>
            <a:off x="6340839" y="5276795"/>
            <a:ext cx="18597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Report Condivisi</a:t>
            </a:r>
            <a:br>
              <a:rPr lang="it-IT" dirty="0"/>
            </a:br>
            <a:r>
              <a:rPr lang="it-IT" dirty="0"/>
              <a:t>in sola lettura</a:t>
            </a:r>
          </a:p>
        </p:txBody>
      </p:sp>
    </p:spTree>
    <p:extLst>
      <p:ext uri="{BB962C8B-B14F-4D97-AF65-F5344CB8AC3E}">
        <p14:creationId xmlns:p14="http://schemas.microsoft.com/office/powerpoint/2010/main" val="11382255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2" presetClass="entr" presetSubtype="1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2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"/>
                            </p:stCondLst>
                            <p:childTnLst>
                              <p:par>
                                <p:cTn id="3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000"/>
                            </p:stCondLst>
                            <p:childTnLst>
                              <p:par>
                                <p:cTn id="43" presetID="2" presetClass="entr" presetSubtype="1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/>
      <p:bldP spid="11" grpId="0"/>
      <p:bldP spid="12" grpId="0"/>
      <p:bldP spid="13" grpId="0"/>
      <p:bldP spid="1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84A58962-EAD5-0A0E-F674-9C5022850E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42929" y="1073889"/>
            <a:ext cx="8187071" cy="1329070"/>
          </a:xfrm>
        </p:spPr>
        <p:txBody>
          <a:bodyPr/>
          <a:lstStyle/>
          <a:p>
            <a:r>
              <a:rPr lang="it-IT" dirty="0"/>
              <a:t>GRAZIE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6B550043-76D8-FEED-6F88-647FA2D2DB2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242930" y="2402959"/>
            <a:ext cx="7017488" cy="3707957"/>
          </a:xfrm>
        </p:spPr>
        <p:txBody>
          <a:bodyPr/>
          <a:lstStyle/>
          <a:p>
            <a:r>
              <a:rPr lang="it-IT" dirty="0"/>
              <a:t>Questo è tutto</a:t>
            </a:r>
            <a:r>
              <a:rPr lang="it-IT"/>
              <a:t>… </a:t>
            </a:r>
          </a:p>
          <a:p>
            <a:r>
              <a:rPr lang="it-IT"/>
              <a:t>adesso cominciamo!</a:t>
            </a:r>
            <a:endParaRPr lang="it-IT" dirty="0"/>
          </a:p>
          <a:p>
            <a:endParaRPr lang="it-IT" dirty="0"/>
          </a:p>
          <a:p>
            <a:r>
              <a:rPr lang="it-IT" dirty="0"/>
              <a:t>Contatti:</a:t>
            </a:r>
          </a:p>
          <a:p>
            <a:r>
              <a:rPr lang="it-IT" dirty="0">
                <a:hlinkClick r:id="rId2"/>
              </a:rPr>
              <a:t>d.cattaneo@carlocortesi.biz</a:t>
            </a:r>
            <a:endParaRPr lang="it-IT" dirty="0"/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3429721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gallery dir="l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A338D4F-198A-9FFB-9FFD-AD4CFB2A3B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829344"/>
          </a:xfrm>
        </p:spPr>
        <p:txBody>
          <a:bodyPr/>
          <a:lstStyle/>
          <a:p>
            <a:r>
              <a:rPr lang="it-IT" dirty="0"/>
              <a:t>Cos’è POWER BI?</a:t>
            </a:r>
          </a:p>
        </p:txBody>
      </p:sp>
      <p:pic>
        <p:nvPicPr>
          <p:cNvPr id="8" name="Segnaposto contenuto 7">
            <a:extLst>
              <a:ext uri="{FF2B5EF4-FFF2-40B4-BE49-F238E27FC236}">
                <a16:creationId xmlns:a16="http://schemas.microsoft.com/office/drawing/2014/main" id="{FBA441B0-1A67-F42B-0DA1-A392D922DF0D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1456" y="3104939"/>
            <a:ext cx="2591389" cy="2901733"/>
          </a:xfrm>
        </p:spPr>
      </p:pic>
      <p:pic>
        <p:nvPicPr>
          <p:cNvPr id="10" name="Segnaposto contenuto 9">
            <a:extLst>
              <a:ext uri="{FF2B5EF4-FFF2-40B4-BE49-F238E27FC236}">
                <a16:creationId xmlns:a16="http://schemas.microsoft.com/office/drawing/2014/main" id="{C66AAAE7-B421-564D-79B3-C1F1F71F7B32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1119" y="3429000"/>
            <a:ext cx="2476500" cy="2476500"/>
          </a:xfrm>
        </p:spPr>
      </p:pic>
      <p:pic>
        <p:nvPicPr>
          <p:cNvPr id="12" name="Segnaposto contenuto 11">
            <a:extLst>
              <a:ext uri="{FF2B5EF4-FFF2-40B4-BE49-F238E27FC236}">
                <a16:creationId xmlns:a16="http://schemas.microsoft.com/office/drawing/2014/main" id="{EA1BB097-9747-A9BA-5433-378380AE6F46}"/>
              </a:ext>
            </a:extLst>
          </p:cNvPr>
          <p:cNvPicPr>
            <a:picLocks noGrp="1" noChangeAspect="1"/>
          </p:cNvPicPr>
          <p:nvPr>
            <p:ph sz="half" idx="13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21725" y="3414939"/>
            <a:ext cx="2490561" cy="2490561"/>
          </a:xfrm>
        </p:spPr>
      </p:pic>
      <p:grpSp>
        <p:nvGrpSpPr>
          <p:cNvPr id="15" name="Gruppo 14">
            <a:extLst>
              <a:ext uri="{FF2B5EF4-FFF2-40B4-BE49-F238E27FC236}">
                <a16:creationId xmlns:a16="http://schemas.microsoft.com/office/drawing/2014/main" id="{AE2167F4-FFB9-9362-3980-99E2E0718C8B}"/>
              </a:ext>
            </a:extLst>
          </p:cNvPr>
          <p:cNvGrpSpPr/>
          <p:nvPr/>
        </p:nvGrpSpPr>
        <p:grpSpPr>
          <a:xfrm>
            <a:off x="7005956" y="2984862"/>
            <a:ext cx="1049473" cy="1049473"/>
            <a:chOff x="7005956" y="2984862"/>
            <a:chExt cx="1049473" cy="1049473"/>
          </a:xfrm>
        </p:grpSpPr>
        <p:sp>
          <p:nvSpPr>
            <p:cNvPr id="13" name="Ovale 12">
              <a:extLst>
                <a:ext uri="{FF2B5EF4-FFF2-40B4-BE49-F238E27FC236}">
                  <a16:creationId xmlns:a16="http://schemas.microsoft.com/office/drawing/2014/main" id="{E480CAD1-CF06-9490-3407-DC86E269ACA3}"/>
                </a:ext>
              </a:extLst>
            </p:cNvPr>
            <p:cNvSpPr/>
            <p:nvPr/>
          </p:nvSpPr>
          <p:spPr>
            <a:xfrm>
              <a:off x="7144247" y="3123152"/>
              <a:ext cx="772889" cy="772889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pic>
          <p:nvPicPr>
            <p:cNvPr id="1026" name="Picture 2" descr="Close Icon Png #2274 - Free Icons Library">
              <a:extLst>
                <a:ext uri="{FF2B5EF4-FFF2-40B4-BE49-F238E27FC236}">
                  <a16:creationId xmlns:a16="http://schemas.microsoft.com/office/drawing/2014/main" id="{691D8115-05A8-9C1A-3E31-3FF5BF073E3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005956" y="2984862"/>
              <a:ext cx="1049473" cy="104947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7" name="Gruppo 16">
            <a:extLst>
              <a:ext uri="{FF2B5EF4-FFF2-40B4-BE49-F238E27FC236}">
                <a16:creationId xmlns:a16="http://schemas.microsoft.com/office/drawing/2014/main" id="{E253797C-966C-5BC8-B846-1D7D41E24615}"/>
              </a:ext>
            </a:extLst>
          </p:cNvPr>
          <p:cNvGrpSpPr/>
          <p:nvPr/>
        </p:nvGrpSpPr>
        <p:grpSpPr>
          <a:xfrm>
            <a:off x="10598242" y="2984861"/>
            <a:ext cx="1049473" cy="1049473"/>
            <a:chOff x="10598242" y="2984861"/>
            <a:chExt cx="1049473" cy="1049473"/>
          </a:xfrm>
        </p:grpSpPr>
        <p:sp>
          <p:nvSpPr>
            <p:cNvPr id="16" name="Ovale 15">
              <a:extLst>
                <a:ext uri="{FF2B5EF4-FFF2-40B4-BE49-F238E27FC236}">
                  <a16:creationId xmlns:a16="http://schemas.microsoft.com/office/drawing/2014/main" id="{6F20CB4B-2FAD-43F2-87D5-08752BEA728F}"/>
                </a:ext>
              </a:extLst>
            </p:cNvPr>
            <p:cNvSpPr/>
            <p:nvPr/>
          </p:nvSpPr>
          <p:spPr>
            <a:xfrm>
              <a:off x="10743839" y="3121804"/>
              <a:ext cx="772889" cy="772889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pic>
          <p:nvPicPr>
            <p:cNvPr id="14" name="Picture 2" descr="Close Icon Png #2274 - Free Icons Library">
              <a:extLst>
                <a:ext uri="{FF2B5EF4-FFF2-40B4-BE49-F238E27FC236}">
                  <a16:creationId xmlns:a16="http://schemas.microsoft.com/office/drawing/2014/main" id="{F3199E74-F4F1-3684-E7FF-25CFC9F7373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598242" y="2984861"/>
              <a:ext cx="1049473" cy="104947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8" name="CasellaDiTesto 17">
            <a:extLst>
              <a:ext uri="{FF2B5EF4-FFF2-40B4-BE49-F238E27FC236}">
                <a16:creationId xmlns:a16="http://schemas.microsoft.com/office/drawing/2014/main" id="{AB0924C5-77DA-7FA3-9766-265745F934F3}"/>
              </a:ext>
            </a:extLst>
          </p:cNvPr>
          <p:cNvSpPr txBox="1"/>
          <p:nvPr/>
        </p:nvSpPr>
        <p:spPr>
          <a:xfrm>
            <a:off x="1206720" y="2536852"/>
            <a:ext cx="259138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DESKTOP</a:t>
            </a:r>
            <a:endParaRPr lang="it-IT" b="1" dirty="0"/>
          </a:p>
        </p:txBody>
      </p:sp>
      <p:sp>
        <p:nvSpPr>
          <p:cNvPr id="20" name="CasellaDiTesto 19">
            <a:extLst>
              <a:ext uri="{FF2B5EF4-FFF2-40B4-BE49-F238E27FC236}">
                <a16:creationId xmlns:a16="http://schemas.microsoft.com/office/drawing/2014/main" id="{95D4ADEC-97C4-03AE-BC43-14BB82D68468}"/>
              </a:ext>
            </a:extLst>
          </p:cNvPr>
          <p:cNvSpPr txBox="1"/>
          <p:nvPr/>
        </p:nvSpPr>
        <p:spPr>
          <a:xfrm>
            <a:off x="5113808" y="2551688"/>
            <a:ext cx="259138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PRO</a:t>
            </a:r>
            <a:endParaRPr lang="it-IT" b="1" dirty="0"/>
          </a:p>
        </p:txBody>
      </p:sp>
      <p:sp>
        <p:nvSpPr>
          <p:cNvPr id="21" name="CasellaDiTesto 20">
            <a:extLst>
              <a:ext uri="{FF2B5EF4-FFF2-40B4-BE49-F238E27FC236}">
                <a16:creationId xmlns:a16="http://schemas.microsoft.com/office/drawing/2014/main" id="{A48464C9-C079-DF32-59C3-802DF5A0D1B2}"/>
              </a:ext>
            </a:extLst>
          </p:cNvPr>
          <p:cNvSpPr txBox="1"/>
          <p:nvPr/>
        </p:nvSpPr>
        <p:spPr>
          <a:xfrm>
            <a:off x="8730932" y="2551688"/>
            <a:ext cx="259138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MOBILE</a:t>
            </a:r>
            <a:endParaRPr lang="it-IT" b="1" dirty="0"/>
          </a:p>
        </p:txBody>
      </p:sp>
      <p:sp>
        <p:nvSpPr>
          <p:cNvPr id="19" name="CasellaDiTesto 18">
            <a:extLst>
              <a:ext uri="{FF2B5EF4-FFF2-40B4-BE49-F238E27FC236}">
                <a16:creationId xmlns:a16="http://schemas.microsoft.com/office/drawing/2014/main" id="{ABB72B49-49D7-8AEF-3058-57D901D6B0F8}"/>
              </a:ext>
            </a:extLst>
          </p:cNvPr>
          <p:cNvSpPr txBox="1"/>
          <p:nvPr/>
        </p:nvSpPr>
        <p:spPr>
          <a:xfrm>
            <a:off x="1257300" y="1351370"/>
            <a:ext cx="101727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Power BI è un insieme di servizi (applicazioni) di </a:t>
            </a:r>
            <a:r>
              <a:rPr lang="it-IT" dirty="0" err="1"/>
              <a:t>Miscrosoft</a:t>
            </a:r>
            <a:r>
              <a:rPr lang="it-IT" dirty="0"/>
              <a:t> per la Business Intelligence, ovvero per la trasformazione e la rappresentazione dinamica dei dati.</a:t>
            </a:r>
          </a:p>
          <a:p>
            <a:r>
              <a:rPr lang="it-IT" dirty="0"/>
              <a:t>Il «pacchetto» Power BI si compone di tre strumenti:</a:t>
            </a:r>
          </a:p>
        </p:txBody>
      </p:sp>
    </p:spTree>
    <p:extLst>
      <p:ext uri="{BB962C8B-B14F-4D97-AF65-F5344CB8AC3E}">
        <p14:creationId xmlns:p14="http://schemas.microsoft.com/office/powerpoint/2010/main" val="30897980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20" grpId="0"/>
      <p:bldP spid="2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>
            <a:extLst>
              <a:ext uri="{FF2B5EF4-FFF2-40B4-BE49-F238E27FC236}">
                <a16:creationId xmlns:a16="http://schemas.microsoft.com/office/drawing/2014/main" id="{5098EFE5-B93E-1EEC-E629-C54A21E8E5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POWER BI DESKTOP </a:t>
            </a:r>
            <a:br>
              <a:rPr lang="it-IT" dirty="0"/>
            </a:br>
            <a:r>
              <a:rPr lang="it-IT" sz="3600" dirty="0"/>
              <a:t>le fasi del processo</a:t>
            </a:r>
            <a:endParaRPr lang="it-IT" dirty="0"/>
          </a:p>
        </p:txBody>
      </p:sp>
      <p:graphicFrame>
        <p:nvGraphicFramePr>
          <p:cNvPr id="12" name="Segnaposto contenuto 11">
            <a:extLst>
              <a:ext uri="{FF2B5EF4-FFF2-40B4-BE49-F238E27FC236}">
                <a16:creationId xmlns:a16="http://schemas.microsoft.com/office/drawing/2014/main" id="{FA936540-59E5-60F4-2DF9-D675C2258CB2}"/>
              </a:ext>
            </a:extLst>
          </p:cNvPr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701804874"/>
              </p:ext>
            </p:extLst>
          </p:nvPr>
        </p:nvGraphicFramePr>
        <p:xfrm>
          <a:off x="4544768" y="3178624"/>
          <a:ext cx="3161142" cy="319960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Segnaposto contenuto 5">
            <a:extLst>
              <a:ext uri="{FF2B5EF4-FFF2-40B4-BE49-F238E27FC236}">
                <a16:creationId xmlns:a16="http://schemas.microsoft.com/office/drawing/2014/main" id="{1789F950-3D61-41C5-9DE3-684AAF0044D1}"/>
              </a:ext>
            </a:extLst>
          </p:cNvPr>
          <p:cNvSpPr txBox="1">
            <a:spLocks/>
          </p:cNvSpPr>
          <p:nvPr/>
        </p:nvSpPr>
        <p:spPr>
          <a:xfrm>
            <a:off x="7878511" y="2286000"/>
            <a:ext cx="3015807" cy="36195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it-IT" dirty="0"/>
          </a:p>
        </p:txBody>
      </p:sp>
      <p:pic>
        <p:nvPicPr>
          <p:cNvPr id="1026" name="Picture 2" descr="Cloud Solution for Power BI &amp; CardioLog Analytics">
            <a:extLst>
              <a:ext uri="{FF2B5EF4-FFF2-40B4-BE49-F238E27FC236}">
                <a16:creationId xmlns:a16="http://schemas.microsoft.com/office/drawing/2014/main" id="{0BA015E8-60AC-5C73-15BA-39816C22D9AC}"/>
              </a:ext>
            </a:extLst>
          </p:cNvPr>
          <p:cNvPicPr>
            <a:picLocks noGrp="1" noChangeAspect="1" noChangeArrowheads="1"/>
          </p:cNvPicPr>
          <p:nvPr>
            <p:ph sz="half" idx="2"/>
          </p:nvPr>
        </p:nvPicPr>
        <p:blipFill rotWithShape="1">
          <a:blip r:embed="rId7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158" t="6293"/>
          <a:stretch/>
        </p:blipFill>
        <p:spPr bwMode="auto">
          <a:xfrm>
            <a:off x="8596875" y="3214914"/>
            <a:ext cx="2649538" cy="118833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32" name="Picture 8" descr="View presentation mode on Surface Hub and Windows - Power BI | Microsoft  Docs">
            <a:extLst>
              <a:ext uri="{FF2B5EF4-FFF2-40B4-BE49-F238E27FC236}">
                <a16:creationId xmlns:a16="http://schemas.microsoft.com/office/drawing/2014/main" id="{92AC895C-3DD0-0BF0-AC2C-A042F4B8982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96875" y="4746171"/>
            <a:ext cx="2680380" cy="150869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5" name="Immagine 14">
            <a:extLst>
              <a:ext uri="{FF2B5EF4-FFF2-40B4-BE49-F238E27FC236}">
                <a16:creationId xmlns:a16="http://schemas.microsoft.com/office/drawing/2014/main" id="{F600C977-7051-D7ED-C1E8-FF72EDEB33B2}"/>
              </a:ext>
            </a:extLst>
          </p:cNvPr>
          <p:cNvPicPr>
            <a:picLocks noChangeAspect="1"/>
          </p:cNvPicPr>
          <p:nvPr/>
        </p:nvPicPr>
        <p:blipFill>
          <a:blip r:embed="rId9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57508" y="3958972"/>
            <a:ext cx="1148957" cy="1148957"/>
          </a:xfrm>
          <a:prstGeom prst="rect">
            <a:avLst/>
          </a:prstGeom>
        </p:spPr>
      </p:pic>
      <p:grpSp>
        <p:nvGrpSpPr>
          <p:cNvPr id="5" name="Gruppo 4">
            <a:extLst>
              <a:ext uri="{FF2B5EF4-FFF2-40B4-BE49-F238E27FC236}">
                <a16:creationId xmlns:a16="http://schemas.microsoft.com/office/drawing/2014/main" id="{B62AA463-B19C-24B3-450B-17A6887BE4A4}"/>
              </a:ext>
            </a:extLst>
          </p:cNvPr>
          <p:cNvGrpSpPr/>
          <p:nvPr/>
        </p:nvGrpSpPr>
        <p:grpSpPr>
          <a:xfrm>
            <a:off x="902867" y="2781101"/>
            <a:ext cx="1031465" cy="3246165"/>
            <a:chOff x="910251" y="3200905"/>
            <a:chExt cx="1031465" cy="3246165"/>
          </a:xfrm>
        </p:grpSpPr>
        <p:pic>
          <p:nvPicPr>
            <p:cNvPr id="1036" name="Picture 12" descr="Download Database - Database Icon Png - Full Size PNG Image - PNGkit">
              <a:extLst>
                <a:ext uri="{FF2B5EF4-FFF2-40B4-BE49-F238E27FC236}">
                  <a16:creationId xmlns:a16="http://schemas.microsoft.com/office/drawing/2014/main" id="{D387EBA7-DEC5-33CC-A45A-C74F4328E7C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0" cstate="hqprint">
              <a:clrChange>
                <a:clrFrom>
                  <a:srgbClr val="F6F6F6"/>
                </a:clrFrom>
                <a:clrTo>
                  <a:srgbClr val="F6F6F6">
                    <a:alpha val="0"/>
                  </a:srgbClr>
                </a:clrTo>
              </a:clrChange>
              <a:duotone>
                <a:prstClr val="black"/>
                <a:schemeClr val="accent1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10251" y="3200905"/>
              <a:ext cx="1031465" cy="96469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2" name="Picture 12" descr="Download Database - Database Icon Png - Full Size PNG Image - PNGkit">
              <a:extLst>
                <a:ext uri="{FF2B5EF4-FFF2-40B4-BE49-F238E27FC236}">
                  <a16:creationId xmlns:a16="http://schemas.microsoft.com/office/drawing/2014/main" id="{5A37E1EC-EC20-BF22-8320-4249AF0E592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0" cstate="hqprint">
              <a:clrChange>
                <a:clrFrom>
                  <a:srgbClr val="F6F6F6"/>
                </a:clrFrom>
                <a:clrTo>
                  <a:srgbClr val="F6F6F6">
                    <a:alpha val="0"/>
                  </a:srgbClr>
                </a:clrTo>
              </a:clrChange>
              <a:duotone>
                <a:prstClr val="black"/>
                <a:schemeClr val="accent1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10251" y="4378776"/>
              <a:ext cx="1031465" cy="96469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3" name="Picture 12" descr="Download Database - Database Icon Png - Full Size PNG Image - PNGkit">
              <a:extLst>
                <a:ext uri="{FF2B5EF4-FFF2-40B4-BE49-F238E27FC236}">
                  <a16:creationId xmlns:a16="http://schemas.microsoft.com/office/drawing/2014/main" id="{AB019901-5E33-92BE-4BAA-40D0996A319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0" cstate="hqprint">
              <a:clrChange>
                <a:clrFrom>
                  <a:srgbClr val="F6F6F6"/>
                </a:clrFrom>
                <a:clrTo>
                  <a:srgbClr val="F6F6F6">
                    <a:alpha val="0"/>
                  </a:srgbClr>
                </a:clrTo>
              </a:clrChange>
              <a:duotone>
                <a:prstClr val="black"/>
                <a:schemeClr val="accent1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10251" y="5482374"/>
              <a:ext cx="1031465" cy="96469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aphicFrame>
        <p:nvGraphicFramePr>
          <p:cNvPr id="2" name="Diagramma 1">
            <a:extLst>
              <a:ext uri="{FF2B5EF4-FFF2-40B4-BE49-F238E27FC236}">
                <a16:creationId xmlns:a16="http://schemas.microsoft.com/office/drawing/2014/main" id="{CB19A226-E825-68E6-BA28-36183204C57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948678016"/>
              </p:ext>
            </p:extLst>
          </p:nvPr>
        </p:nvGraphicFramePr>
        <p:xfrm>
          <a:off x="785710" y="1673013"/>
          <a:ext cx="10796690" cy="139530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1" r:lo="rId12" r:qs="rId13" r:cs="rId14"/>
          </a:graphicData>
        </a:graphic>
      </p:graphicFrame>
      <p:sp>
        <p:nvSpPr>
          <p:cNvPr id="3" name="Freccia a destra 2">
            <a:extLst>
              <a:ext uri="{FF2B5EF4-FFF2-40B4-BE49-F238E27FC236}">
                <a16:creationId xmlns:a16="http://schemas.microsoft.com/office/drawing/2014/main" id="{3567C083-B67F-7831-490B-AC9A425D35C8}"/>
              </a:ext>
            </a:extLst>
          </p:cNvPr>
          <p:cNvSpPr/>
          <p:nvPr/>
        </p:nvSpPr>
        <p:spPr>
          <a:xfrm rot="1218791">
            <a:off x="2025992" y="3448047"/>
            <a:ext cx="677333" cy="43349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3" name="Freccia a destra 12">
            <a:extLst>
              <a:ext uri="{FF2B5EF4-FFF2-40B4-BE49-F238E27FC236}">
                <a16:creationId xmlns:a16="http://schemas.microsoft.com/office/drawing/2014/main" id="{1B4A9A7D-F241-D4D8-7FCE-5E37D3594FB9}"/>
              </a:ext>
            </a:extLst>
          </p:cNvPr>
          <p:cNvSpPr/>
          <p:nvPr/>
        </p:nvSpPr>
        <p:spPr>
          <a:xfrm rot="20327157">
            <a:off x="1989813" y="5170429"/>
            <a:ext cx="677333" cy="43349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4" name="Freccia a destra 13">
            <a:extLst>
              <a:ext uri="{FF2B5EF4-FFF2-40B4-BE49-F238E27FC236}">
                <a16:creationId xmlns:a16="http://schemas.microsoft.com/office/drawing/2014/main" id="{C98BF9CF-2FEA-0E20-6BA8-A3A28A8A96F5}"/>
              </a:ext>
            </a:extLst>
          </p:cNvPr>
          <p:cNvSpPr/>
          <p:nvPr/>
        </p:nvSpPr>
        <p:spPr>
          <a:xfrm>
            <a:off x="2025991" y="4344933"/>
            <a:ext cx="677333" cy="43349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023628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C342B1ED-ACFD-4D93-B91A-92B1E140C63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graphicEl>
                                              <a:dgm id="{C342B1ED-ACFD-4D93-B91A-92B1E140C63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graphicEl>
                                              <a:dgm id="{C342B1ED-ACFD-4D93-B91A-92B1E140C63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A94C5A96-649D-4E7E-B9A5-CA0A5890B4B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graphicEl>
                                              <a:dgm id="{A94C5A96-649D-4E7E-B9A5-CA0A5890B4B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graphicEl>
                                              <a:dgm id="{A94C5A96-649D-4E7E-B9A5-CA0A5890B4B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"/>
                            </p:stCondLst>
                            <p:childTnLst>
                              <p:par>
                                <p:cTn id="3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74734C0F-3920-4AFC-B087-EDDECF64D9A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">
                                            <p:graphicEl>
                                              <a:dgm id="{74734C0F-3920-4AFC-B087-EDDECF64D9A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">
                                            <p:graphicEl>
                                              <a:dgm id="{74734C0F-3920-4AFC-B087-EDDECF64D9A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graphicEl>
                                              <a:dgm id="{42665C27-7D98-43A4-BBF9-0E4742744C5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2">
                                            <p:graphicEl>
                                              <a:dgm id="{42665C27-7D98-43A4-BBF9-0E4742744C5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2">
                                            <p:graphicEl>
                                              <a:dgm id="{42665C27-7D98-43A4-BBF9-0E4742744C5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graphicEl>
                                              <a:dgm id="{0CA67F60-2433-45D9-B2DE-83314AF761D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2">
                                            <p:graphicEl>
                                              <a:dgm id="{0CA67F60-2433-45D9-B2DE-83314AF761D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2">
                                            <p:graphicEl>
                                              <a:dgm id="{0CA67F60-2433-45D9-B2DE-83314AF761D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graphicEl>
                                              <a:dgm id="{003D4CD7-C29E-47D7-AEC8-ABBF80B6876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2">
                                            <p:graphicEl>
                                              <a:dgm id="{003D4CD7-C29E-47D7-AEC8-ABBF80B6876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2">
                                            <p:graphicEl>
                                              <a:dgm id="{003D4CD7-C29E-47D7-AEC8-ABBF80B6876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graphicEl>
                                              <a:dgm id="{69C32E68-B56D-4A04-8C6A-D743B5E066B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2">
                                            <p:graphicEl>
                                              <a:dgm id="{69C32E68-B56D-4A04-8C6A-D743B5E066B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2">
                                            <p:graphicEl>
                                              <a:dgm id="{69C32E68-B56D-4A04-8C6A-D743B5E066B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EA28BA7E-3EFF-4539-99F9-9E418528CFB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2">
                                            <p:graphicEl>
                                              <a:dgm id="{EA28BA7E-3EFF-4539-99F9-9E418528CFB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2">
                                            <p:graphicEl>
                                              <a:dgm id="{EA28BA7E-3EFF-4539-99F9-9E418528CFB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10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2" grpId="0">
        <p:bldSub>
          <a:bldDgm bld="one"/>
        </p:bldSub>
      </p:bldGraphic>
      <p:bldGraphic spid="2" grpId="0" uiExpand="1">
        <p:bldSub>
          <a:bldDgm bld="one"/>
        </p:bldSub>
      </p:bldGraphic>
      <p:bldP spid="3" grpId="0" animBg="1"/>
      <p:bldP spid="13" grpId="0" animBg="1"/>
      <p:bldP spid="1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DBDD331-EB05-FF3A-8F85-7C40613FD7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POWER BI DESKTOP: LE BASI DATI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2ECD6E7E-4EA6-C97B-125F-8C4D8A5BE20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/>
              <a:t>Power BI Desktop è in grado di connettersi a diverse basi dati, ecco le più comuni:</a:t>
            </a:r>
          </a:p>
          <a:p>
            <a:pPr lvl="1"/>
            <a:r>
              <a:rPr lang="it-IT" dirty="0"/>
              <a:t>File Excel</a:t>
            </a:r>
          </a:p>
          <a:p>
            <a:pPr lvl="1"/>
            <a:r>
              <a:rPr lang="it-IT" dirty="0"/>
              <a:t>Database relazionali</a:t>
            </a:r>
          </a:p>
          <a:p>
            <a:pPr lvl="1"/>
            <a:r>
              <a:rPr lang="it-IT" dirty="0"/>
              <a:t>File XML</a:t>
            </a:r>
          </a:p>
          <a:p>
            <a:pPr lvl="1"/>
            <a:r>
              <a:rPr lang="it-IT" dirty="0"/>
              <a:t>File </a:t>
            </a:r>
            <a:r>
              <a:rPr lang="it-IT" dirty="0" err="1"/>
              <a:t>Json</a:t>
            </a:r>
            <a:endParaRPr lang="it-IT" dirty="0"/>
          </a:p>
          <a:p>
            <a:pPr lvl="1"/>
            <a:r>
              <a:rPr lang="it-IT" dirty="0"/>
              <a:t>- Web</a:t>
            </a:r>
          </a:p>
          <a:p>
            <a:pPr lvl="1"/>
            <a:r>
              <a:rPr lang="it-IT" dirty="0"/>
              <a:t>API (Web Services)</a:t>
            </a:r>
          </a:p>
          <a:p>
            <a:pPr lvl="1"/>
            <a:endParaRPr lang="it-IT" dirty="0"/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id="{AD16061E-76E1-00C2-243B-17C3BC45556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39522" y="3429000"/>
            <a:ext cx="6400800" cy="2000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17300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DBDD331-EB05-FF3A-8F85-7C40613FD7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POWER BI DESKTOP: POWERQUERY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2ECD6E7E-4EA6-C97B-125F-8C4D8A5BE20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/>
              <a:t>Power Query è lo strumento avanzato di Office per la trasformazione dei dati.</a:t>
            </a:r>
          </a:p>
          <a:p>
            <a:r>
              <a:rPr lang="it-IT" dirty="0"/>
              <a:t>Permette tutte le attività di preparazione e pulizia dei dati che possono essere necessarie, quali ad esempio:</a:t>
            </a:r>
          </a:p>
          <a:p>
            <a:pPr lvl="1"/>
            <a:r>
              <a:rPr lang="it-IT" dirty="0"/>
              <a:t>Filtraggio dei dati</a:t>
            </a:r>
          </a:p>
          <a:p>
            <a:pPr lvl="1"/>
            <a:r>
              <a:rPr lang="it-IT" dirty="0"/>
              <a:t>Accodamento dati</a:t>
            </a:r>
          </a:p>
          <a:p>
            <a:pPr lvl="1"/>
            <a:r>
              <a:rPr lang="it-IT" dirty="0"/>
              <a:t>Duplicazione colonne</a:t>
            </a:r>
          </a:p>
          <a:p>
            <a:pPr lvl="1"/>
            <a:r>
              <a:rPr lang="it-IT" dirty="0"/>
              <a:t>Pivot e </a:t>
            </a:r>
            <a:r>
              <a:rPr lang="it-IT" dirty="0" err="1"/>
              <a:t>Unpivot</a:t>
            </a:r>
            <a:r>
              <a:rPr lang="it-IT" dirty="0"/>
              <a:t> dei dati</a:t>
            </a:r>
          </a:p>
          <a:p>
            <a:pPr lvl="1"/>
            <a:r>
              <a:rPr lang="it-IT" dirty="0"/>
              <a:t>Separazione delle informazioni</a:t>
            </a:r>
          </a:p>
          <a:p>
            <a:pPr lvl="1"/>
            <a:r>
              <a:rPr lang="it-IT" dirty="0"/>
              <a:t>Molto altro…</a:t>
            </a:r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id="{5813441E-58BF-3659-D187-4BED4007BBD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25000" y="4258199"/>
            <a:ext cx="1428750" cy="1428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93511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DBDD331-EB05-FF3A-8F85-7C40613FD7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POWER BI DESKTOP: IL DATAMODEL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2ECD6E7E-4EA6-C97B-125F-8C4D8A5BE20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51678" y="2286001"/>
            <a:ext cx="10178322" cy="1142999"/>
          </a:xfrm>
        </p:spPr>
        <p:txBody>
          <a:bodyPr/>
          <a:lstStyle/>
          <a:p>
            <a:r>
              <a:rPr lang="it-IT" dirty="0"/>
              <a:t>Il </a:t>
            </a:r>
            <a:r>
              <a:rPr lang="it-IT" b="1" dirty="0"/>
              <a:t>Data Model</a:t>
            </a:r>
            <a:r>
              <a:rPr lang="it-IT" dirty="0"/>
              <a:t> è una struttura logica di organizzazione dell’immagazzinamento dati (</a:t>
            </a:r>
            <a:r>
              <a:rPr lang="it-IT" b="1" dirty="0"/>
              <a:t>Data </a:t>
            </a:r>
            <a:r>
              <a:rPr lang="it-IT" b="1" dirty="0" err="1"/>
              <a:t>Warehouse</a:t>
            </a:r>
            <a:r>
              <a:rPr lang="it-IT" dirty="0"/>
              <a:t>) che si basa, nel caso più comune di </a:t>
            </a:r>
            <a:r>
              <a:rPr lang="it-IT" b="1" dirty="0"/>
              <a:t>database relazionale,</a:t>
            </a:r>
            <a:r>
              <a:rPr lang="it-IT" dirty="0"/>
              <a:t> nell’archiviare i dati in </a:t>
            </a:r>
            <a:r>
              <a:rPr lang="it-IT" b="1" dirty="0"/>
              <a:t>tabelle</a:t>
            </a:r>
            <a:r>
              <a:rPr lang="it-IT" dirty="0"/>
              <a:t> che contengano dati omogenei e di metterle poi in </a:t>
            </a:r>
            <a:r>
              <a:rPr lang="it-IT" b="1" dirty="0"/>
              <a:t>relazione</a:t>
            </a:r>
            <a:r>
              <a:rPr lang="it-IT" dirty="0"/>
              <a:t> tra loro.</a:t>
            </a:r>
          </a:p>
        </p:txBody>
      </p:sp>
      <p:graphicFrame>
        <p:nvGraphicFramePr>
          <p:cNvPr id="4" name="Tabella 4">
            <a:extLst>
              <a:ext uri="{FF2B5EF4-FFF2-40B4-BE49-F238E27FC236}">
                <a16:creationId xmlns:a16="http://schemas.microsoft.com/office/drawing/2014/main" id="{678FDB44-BE64-DD3C-2AB8-FC766F32FF3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38385421"/>
              </p:ext>
            </p:extLst>
          </p:nvPr>
        </p:nvGraphicFramePr>
        <p:xfrm>
          <a:off x="1547917" y="3849026"/>
          <a:ext cx="3236728" cy="117422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09182">
                  <a:extLst>
                    <a:ext uri="{9D8B030D-6E8A-4147-A177-3AD203B41FA5}">
                      <a16:colId xmlns:a16="http://schemas.microsoft.com/office/drawing/2014/main" val="3785220849"/>
                    </a:ext>
                  </a:extLst>
                </a:gridCol>
                <a:gridCol w="809182">
                  <a:extLst>
                    <a:ext uri="{9D8B030D-6E8A-4147-A177-3AD203B41FA5}">
                      <a16:colId xmlns:a16="http://schemas.microsoft.com/office/drawing/2014/main" val="937219185"/>
                    </a:ext>
                  </a:extLst>
                </a:gridCol>
                <a:gridCol w="809182">
                  <a:extLst>
                    <a:ext uri="{9D8B030D-6E8A-4147-A177-3AD203B41FA5}">
                      <a16:colId xmlns:a16="http://schemas.microsoft.com/office/drawing/2014/main" val="1642946569"/>
                    </a:ext>
                  </a:extLst>
                </a:gridCol>
                <a:gridCol w="809182">
                  <a:extLst>
                    <a:ext uri="{9D8B030D-6E8A-4147-A177-3AD203B41FA5}">
                      <a16:colId xmlns:a16="http://schemas.microsoft.com/office/drawing/2014/main" val="4283856061"/>
                    </a:ext>
                  </a:extLst>
                </a:gridCol>
              </a:tblGrid>
              <a:tr h="167746">
                <a:tc>
                  <a:txBody>
                    <a:bodyPr/>
                    <a:lstStyle/>
                    <a:p>
                      <a:endParaRPr lang="it-IT" sz="800"/>
                    </a:p>
                  </a:txBody>
                  <a:tcPr marL="41362" marR="41362" marT="20681" marB="20681"/>
                </a:tc>
                <a:tc>
                  <a:txBody>
                    <a:bodyPr/>
                    <a:lstStyle/>
                    <a:p>
                      <a:endParaRPr lang="it-IT" sz="800"/>
                    </a:p>
                  </a:txBody>
                  <a:tcPr marL="41362" marR="41362" marT="20681" marB="20681"/>
                </a:tc>
                <a:tc>
                  <a:txBody>
                    <a:bodyPr/>
                    <a:lstStyle/>
                    <a:p>
                      <a:endParaRPr lang="it-IT" sz="800"/>
                    </a:p>
                  </a:txBody>
                  <a:tcPr marL="41362" marR="41362" marT="20681" marB="20681"/>
                </a:tc>
                <a:tc>
                  <a:txBody>
                    <a:bodyPr/>
                    <a:lstStyle/>
                    <a:p>
                      <a:endParaRPr lang="it-IT" sz="800"/>
                    </a:p>
                  </a:txBody>
                  <a:tcPr marL="41362" marR="41362" marT="20681" marB="20681"/>
                </a:tc>
                <a:extLst>
                  <a:ext uri="{0D108BD9-81ED-4DB2-BD59-A6C34878D82A}">
                    <a16:rowId xmlns:a16="http://schemas.microsoft.com/office/drawing/2014/main" val="2427366657"/>
                  </a:ext>
                </a:extLst>
              </a:tr>
              <a:tr h="167746">
                <a:tc>
                  <a:txBody>
                    <a:bodyPr/>
                    <a:lstStyle/>
                    <a:p>
                      <a:endParaRPr lang="it-IT" sz="800" dirty="0"/>
                    </a:p>
                  </a:txBody>
                  <a:tcPr marL="41362" marR="41362" marT="20681" marB="20681"/>
                </a:tc>
                <a:tc>
                  <a:txBody>
                    <a:bodyPr/>
                    <a:lstStyle/>
                    <a:p>
                      <a:endParaRPr lang="it-IT" sz="800" dirty="0"/>
                    </a:p>
                  </a:txBody>
                  <a:tcPr marL="41362" marR="41362" marT="20681" marB="20681"/>
                </a:tc>
                <a:tc>
                  <a:txBody>
                    <a:bodyPr/>
                    <a:lstStyle/>
                    <a:p>
                      <a:endParaRPr lang="it-IT" sz="800" dirty="0"/>
                    </a:p>
                  </a:txBody>
                  <a:tcPr marL="41362" marR="41362" marT="20681" marB="20681"/>
                </a:tc>
                <a:tc>
                  <a:txBody>
                    <a:bodyPr/>
                    <a:lstStyle/>
                    <a:p>
                      <a:endParaRPr lang="it-IT" sz="800" dirty="0"/>
                    </a:p>
                  </a:txBody>
                  <a:tcPr marL="41362" marR="41362" marT="20681" marB="20681"/>
                </a:tc>
                <a:extLst>
                  <a:ext uri="{0D108BD9-81ED-4DB2-BD59-A6C34878D82A}">
                    <a16:rowId xmlns:a16="http://schemas.microsoft.com/office/drawing/2014/main" val="208971177"/>
                  </a:ext>
                </a:extLst>
              </a:tr>
              <a:tr h="167746">
                <a:tc>
                  <a:txBody>
                    <a:bodyPr/>
                    <a:lstStyle/>
                    <a:p>
                      <a:endParaRPr lang="it-IT" sz="800" dirty="0"/>
                    </a:p>
                  </a:txBody>
                  <a:tcPr marL="41362" marR="41362" marT="20681" marB="20681"/>
                </a:tc>
                <a:tc>
                  <a:txBody>
                    <a:bodyPr/>
                    <a:lstStyle/>
                    <a:p>
                      <a:endParaRPr lang="it-IT" sz="800" dirty="0"/>
                    </a:p>
                  </a:txBody>
                  <a:tcPr marL="41362" marR="41362" marT="20681" marB="20681"/>
                </a:tc>
                <a:tc>
                  <a:txBody>
                    <a:bodyPr/>
                    <a:lstStyle/>
                    <a:p>
                      <a:endParaRPr lang="it-IT" sz="800" dirty="0"/>
                    </a:p>
                  </a:txBody>
                  <a:tcPr marL="41362" marR="41362" marT="20681" marB="20681"/>
                </a:tc>
                <a:tc>
                  <a:txBody>
                    <a:bodyPr/>
                    <a:lstStyle/>
                    <a:p>
                      <a:endParaRPr lang="it-IT" sz="800" dirty="0"/>
                    </a:p>
                  </a:txBody>
                  <a:tcPr marL="41362" marR="41362" marT="20681" marB="20681"/>
                </a:tc>
                <a:extLst>
                  <a:ext uri="{0D108BD9-81ED-4DB2-BD59-A6C34878D82A}">
                    <a16:rowId xmlns:a16="http://schemas.microsoft.com/office/drawing/2014/main" val="4072359259"/>
                  </a:ext>
                </a:extLst>
              </a:tr>
              <a:tr h="167746">
                <a:tc>
                  <a:txBody>
                    <a:bodyPr/>
                    <a:lstStyle/>
                    <a:p>
                      <a:endParaRPr lang="it-IT" sz="800" dirty="0"/>
                    </a:p>
                  </a:txBody>
                  <a:tcPr marL="41362" marR="41362" marT="20681" marB="20681"/>
                </a:tc>
                <a:tc>
                  <a:txBody>
                    <a:bodyPr/>
                    <a:lstStyle/>
                    <a:p>
                      <a:endParaRPr lang="it-IT" sz="800" dirty="0"/>
                    </a:p>
                  </a:txBody>
                  <a:tcPr marL="41362" marR="41362" marT="20681" marB="20681"/>
                </a:tc>
                <a:tc>
                  <a:txBody>
                    <a:bodyPr/>
                    <a:lstStyle/>
                    <a:p>
                      <a:endParaRPr lang="it-IT" sz="800" dirty="0"/>
                    </a:p>
                  </a:txBody>
                  <a:tcPr marL="41362" marR="41362" marT="20681" marB="20681"/>
                </a:tc>
                <a:tc>
                  <a:txBody>
                    <a:bodyPr/>
                    <a:lstStyle/>
                    <a:p>
                      <a:endParaRPr lang="it-IT" sz="800" dirty="0"/>
                    </a:p>
                  </a:txBody>
                  <a:tcPr marL="41362" marR="41362" marT="20681" marB="20681"/>
                </a:tc>
                <a:extLst>
                  <a:ext uri="{0D108BD9-81ED-4DB2-BD59-A6C34878D82A}">
                    <a16:rowId xmlns:a16="http://schemas.microsoft.com/office/drawing/2014/main" val="4033890586"/>
                  </a:ext>
                </a:extLst>
              </a:tr>
              <a:tr h="167746">
                <a:tc>
                  <a:txBody>
                    <a:bodyPr/>
                    <a:lstStyle/>
                    <a:p>
                      <a:endParaRPr lang="it-IT" sz="800" dirty="0"/>
                    </a:p>
                  </a:txBody>
                  <a:tcPr marL="41362" marR="41362" marT="20681" marB="20681"/>
                </a:tc>
                <a:tc>
                  <a:txBody>
                    <a:bodyPr/>
                    <a:lstStyle/>
                    <a:p>
                      <a:endParaRPr lang="it-IT" sz="800" dirty="0"/>
                    </a:p>
                  </a:txBody>
                  <a:tcPr marL="41362" marR="41362" marT="20681" marB="20681"/>
                </a:tc>
                <a:tc>
                  <a:txBody>
                    <a:bodyPr/>
                    <a:lstStyle/>
                    <a:p>
                      <a:endParaRPr lang="it-IT" sz="800" dirty="0"/>
                    </a:p>
                  </a:txBody>
                  <a:tcPr marL="41362" marR="41362" marT="20681" marB="20681"/>
                </a:tc>
                <a:tc>
                  <a:txBody>
                    <a:bodyPr/>
                    <a:lstStyle/>
                    <a:p>
                      <a:endParaRPr lang="it-IT" sz="800" dirty="0"/>
                    </a:p>
                  </a:txBody>
                  <a:tcPr marL="41362" marR="41362" marT="20681" marB="20681"/>
                </a:tc>
                <a:extLst>
                  <a:ext uri="{0D108BD9-81ED-4DB2-BD59-A6C34878D82A}">
                    <a16:rowId xmlns:a16="http://schemas.microsoft.com/office/drawing/2014/main" val="3392013476"/>
                  </a:ext>
                </a:extLst>
              </a:tr>
              <a:tr h="167746">
                <a:tc>
                  <a:txBody>
                    <a:bodyPr/>
                    <a:lstStyle/>
                    <a:p>
                      <a:endParaRPr lang="it-IT" sz="800" dirty="0"/>
                    </a:p>
                  </a:txBody>
                  <a:tcPr marL="41362" marR="41362" marT="20681" marB="20681"/>
                </a:tc>
                <a:tc>
                  <a:txBody>
                    <a:bodyPr/>
                    <a:lstStyle/>
                    <a:p>
                      <a:endParaRPr lang="it-IT" sz="800" dirty="0"/>
                    </a:p>
                  </a:txBody>
                  <a:tcPr marL="41362" marR="41362" marT="20681" marB="20681"/>
                </a:tc>
                <a:tc>
                  <a:txBody>
                    <a:bodyPr/>
                    <a:lstStyle/>
                    <a:p>
                      <a:endParaRPr lang="it-IT" sz="800" dirty="0"/>
                    </a:p>
                  </a:txBody>
                  <a:tcPr marL="41362" marR="41362" marT="20681" marB="20681"/>
                </a:tc>
                <a:tc>
                  <a:txBody>
                    <a:bodyPr/>
                    <a:lstStyle/>
                    <a:p>
                      <a:endParaRPr lang="it-IT" sz="800" dirty="0"/>
                    </a:p>
                  </a:txBody>
                  <a:tcPr marL="41362" marR="41362" marT="20681" marB="20681"/>
                </a:tc>
                <a:extLst>
                  <a:ext uri="{0D108BD9-81ED-4DB2-BD59-A6C34878D82A}">
                    <a16:rowId xmlns:a16="http://schemas.microsoft.com/office/drawing/2014/main" val="3415807024"/>
                  </a:ext>
                </a:extLst>
              </a:tr>
              <a:tr h="167746">
                <a:tc>
                  <a:txBody>
                    <a:bodyPr/>
                    <a:lstStyle/>
                    <a:p>
                      <a:endParaRPr lang="it-IT" sz="800" dirty="0"/>
                    </a:p>
                  </a:txBody>
                  <a:tcPr marL="41362" marR="41362" marT="20681" marB="20681"/>
                </a:tc>
                <a:tc>
                  <a:txBody>
                    <a:bodyPr/>
                    <a:lstStyle/>
                    <a:p>
                      <a:endParaRPr lang="it-IT" sz="800" dirty="0"/>
                    </a:p>
                  </a:txBody>
                  <a:tcPr marL="41362" marR="41362" marT="20681" marB="20681"/>
                </a:tc>
                <a:tc>
                  <a:txBody>
                    <a:bodyPr/>
                    <a:lstStyle/>
                    <a:p>
                      <a:endParaRPr lang="it-IT" sz="800" dirty="0"/>
                    </a:p>
                  </a:txBody>
                  <a:tcPr marL="41362" marR="41362" marT="20681" marB="20681"/>
                </a:tc>
                <a:tc>
                  <a:txBody>
                    <a:bodyPr/>
                    <a:lstStyle/>
                    <a:p>
                      <a:endParaRPr lang="it-IT" sz="800" dirty="0"/>
                    </a:p>
                  </a:txBody>
                  <a:tcPr marL="41362" marR="41362" marT="20681" marB="20681"/>
                </a:tc>
                <a:extLst>
                  <a:ext uri="{0D108BD9-81ED-4DB2-BD59-A6C34878D82A}">
                    <a16:rowId xmlns:a16="http://schemas.microsoft.com/office/drawing/2014/main" val="283541564"/>
                  </a:ext>
                </a:extLst>
              </a:tr>
            </a:tbl>
          </a:graphicData>
        </a:graphic>
      </p:graphicFrame>
      <p:graphicFrame>
        <p:nvGraphicFramePr>
          <p:cNvPr id="5" name="Tabella 4">
            <a:extLst>
              <a:ext uri="{FF2B5EF4-FFF2-40B4-BE49-F238E27FC236}">
                <a16:creationId xmlns:a16="http://schemas.microsoft.com/office/drawing/2014/main" id="{7895FC79-D2DB-0714-3674-CAB972EFFA1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24237645"/>
              </p:ext>
            </p:extLst>
          </p:nvPr>
        </p:nvGraphicFramePr>
        <p:xfrm>
          <a:off x="6893730" y="3788791"/>
          <a:ext cx="2427546" cy="503238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809182">
                  <a:extLst>
                    <a:ext uri="{9D8B030D-6E8A-4147-A177-3AD203B41FA5}">
                      <a16:colId xmlns:a16="http://schemas.microsoft.com/office/drawing/2014/main" val="3785220849"/>
                    </a:ext>
                  </a:extLst>
                </a:gridCol>
                <a:gridCol w="809182">
                  <a:extLst>
                    <a:ext uri="{9D8B030D-6E8A-4147-A177-3AD203B41FA5}">
                      <a16:colId xmlns:a16="http://schemas.microsoft.com/office/drawing/2014/main" val="937219185"/>
                    </a:ext>
                  </a:extLst>
                </a:gridCol>
                <a:gridCol w="809182">
                  <a:extLst>
                    <a:ext uri="{9D8B030D-6E8A-4147-A177-3AD203B41FA5}">
                      <a16:colId xmlns:a16="http://schemas.microsoft.com/office/drawing/2014/main" val="1642946569"/>
                    </a:ext>
                  </a:extLst>
                </a:gridCol>
              </a:tblGrid>
              <a:tr h="167746">
                <a:tc>
                  <a:txBody>
                    <a:bodyPr/>
                    <a:lstStyle/>
                    <a:p>
                      <a:endParaRPr lang="it-IT" sz="800"/>
                    </a:p>
                  </a:txBody>
                  <a:tcPr marL="41362" marR="41362" marT="20681" marB="20681"/>
                </a:tc>
                <a:tc>
                  <a:txBody>
                    <a:bodyPr/>
                    <a:lstStyle/>
                    <a:p>
                      <a:endParaRPr lang="it-IT" sz="800"/>
                    </a:p>
                  </a:txBody>
                  <a:tcPr marL="41362" marR="41362" marT="20681" marB="20681"/>
                </a:tc>
                <a:tc>
                  <a:txBody>
                    <a:bodyPr/>
                    <a:lstStyle/>
                    <a:p>
                      <a:endParaRPr lang="it-IT" sz="800"/>
                    </a:p>
                  </a:txBody>
                  <a:tcPr marL="41362" marR="41362" marT="20681" marB="20681"/>
                </a:tc>
                <a:extLst>
                  <a:ext uri="{0D108BD9-81ED-4DB2-BD59-A6C34878D82A}">
                    <a16:rowId xmlns:a16="http://schemas.microsoft.com/office/drawing/2014/main" val="2427366657"/>
                  </a:ext>
                </a:extLst>
              </a:tr>
              <a:tr h="167746">
                <a:tc>
                  <a:txBody>
                    <a:bodyPr/>
                    <a:lstStyle/>
                    <a:p>
                      <a:endParaRPr lang="it-IT" sz="800"/>
                    </a:p>
                  </a:txBody>
                  <a:tcPr marL="41362" marR="41362" marT="20681" marB="20681"/>
                </a:tc>
                <a:tc>
                  <a:txBody>
                    <a:bodyPr/>
                    <a:lstStyle/>
                    <a:p>
                      <a:endParaRPr lang="it-IT" sz="800"/>
                    </a:p>
                  </a:txBody>
                  <a:tcPr marL="41362" marR="41362" marT="20681" marB="20681"/>
                </a:tc>
                <a:tc>
                  <a:txBody>
                    <a:bodyPr/>
                    <a:lstStyle/>
                    <a:p>
                      <a:endParaRPr lang="it-IT" sz="800"/>
                    </a:p>
                  </a:txBody>
                  <a:tcPr marL="41362" marR="41362" marT="20681" marB="20681"/>
                </a:tc>
                <a:extLst>
                  <a:ext uri="{0D108BD9-81ED-4DB2-BD59-A6C34878D82A}">
                    <a16:rowId xmlns:a16="http://schemas.microsoft.com/office/drawing/2014/main" val="208971177"/>
                  </a:ext>
                </a:extLst>
              </a:tr>
              <a:tr h="167746">
                <a:tc>
                  <a:txBody>
                    <a:bodyPr/>
                    <a:lstStyle/>
                    <a:p>
                      <a:endParaRPr lang="it-IT" sz="800"/>
                    </a:p>
                  </a:txBody>
                  <a:tcPr marL="41362" marR="41362" marT="20681" marB="20681"/>
                </a:tc>
                <a:tc>
                  <a:txBody>
                    <a:bodyPr/>
                    <a:lstStyle/>
                    <a:p>
                      <a:endParaRPr lang="it-IT" sz="800"/>
                    </a:p>
                  </a:txBody>
                  <a:tcPr marL="41362" marR="41362" marT="20681" marB="20681"/>
                </a:tc>
                <a:tc>
                  <a:txBody>
                    <a:bodyPr/>
                    <a:lstStyle/>
                    <a:p>
                      <a:endParaRPr lang="it-IT" sz="800" dirty="0"/>
                    </a:p>
                  </a:txBody>
                  <a:tcPr marL="41362" marR="41362" marT="20681" marB="20681"/>
                </a:tc>
                <a:extLst>
                  <a:ext uri="{0D108BD9-81ED-4DB2-BD59-A6C34878D82A}">
                    <a16:rowId xmlns:a16="http://schemas.microsoft.com/office/drawing/2014/main" val="4072359259"/>
                  </a:ext>
                </a:extLst>
              </a:tr>
            </a:tbl>
          </a:graphicData>
        </a:graphic>
      </p:graphicFrame>
      <p:graphicFrame>
        <p:nvGraphicFramePr>
          <p:cNvPr id="6" name="Tabella 5">
            <a:extLst>
              <a:ext uri="{FF2B5EF4-FFF2-40B4-BE49-F238E27FC236}">
                <a16:creationId xmlns:a16="http://schemas.microsoft.com/office/drawing/2014/main" id="{7004A594-7007-BDEF-E226-CC016ABFFAE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02964986"/>
              </p:ext>
            </p:extLst>
          </p:nvPr>
        </p:nvGraphicFramePr>
        <p:xfrm>
          <a:off x="6893730" y="4564968"/>
          <a:ext cx="2427546" cy="503238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809182">
                  <a:extLst>
                    <a:ext uri="{9D8B030D-6E8A-4147-A177-3AD203B41FA5}">
                      <a16:colId xmlns:a16="http://schemas.microsoft.com/office/drawing/2014/main" val="3785220849"/>
                    </a:ext>
                  </a:extLst>
                </a:gridCol>
                <a:gridCol w="809182">
                  <a:extLst>
                    <a:ext uri="{9D8B030D-6E8A-4147-A177-3AD203B41FA5}">
                      <a16:colId xmlns:a16="http://schemas.microsoft.com/office/drawing/2014/main" val="937219185"/>
                    </a:ext>
                  </a:extLst>
                </a:gridCol>
                <a:gridCol w="809182">
                  <a:extLst>
                    <a:ext uri="{9D8B030D-6E8A-4147-A177-3AD203B41FA5}">
                      <a16:colId xmlns:a16="http://schemas.microsoft.com/office/drawing/2014/main" val="1642946569"/>
                    </a:ext>
                  </a:extLst>
                </a:gridCol>
              </a:tblGrid>
              <a:tr h="167746">
                <a:tc>
                  <a:txBody>
                    <a:bodyPr/>
                    <a:lstStyle/>
                    <a:p>
                      <a:endParaRPr lang="it-IT" sz="800"/>
                    </a:p>
                  </a:txBody>
                  <a:tcPr marL="41362" marR="41362" marT="20681" marB="20681"/>
                </a:tc>
                <a:tc>
                  <a:txBody>
                    <a:bodyPr/>
                    <a:lstStyle/>
                    <a:p>
                      <a:endParaRPr lang="it-IT" sz="800"/>
                    </a:p>
                  </a:txBody>
                  <a:tcPr marL="41362" marR="41362" marT="20681" marB="20681"/>
                </a:tc>
                <a:tc>
                  <a:txBody>
                    <a:bodyPr/>
                    <a:lstStyle/>
                    <a:p>
                      <a:endParaRPr lang="it-IT" sz="800"/>
                    </a:p>
                  </a:txBody>
                  <a:tcPr marL="41362" marR="41362" marT="20681" marB="20681"/>
                </a:tc>
                <a:extLst>
                  <a:ext uri="{0D108BD9-81ED-4DB2-BD59-A6C34878D82A}">
                    <a16:rowId xmlns:a16="http://schemas.microsoft.com/office/drawing/2014/main" val="2427366657"/>
                  </a:ext>
                </a:extLst>
              </a:tr>
              <a:tr h="167746">
                <a:tc>
                  <a:txBody>
                    <a:bodyPr/>
                    <a:lstStyle/>
                    <a:p>
                      <a:endParaRPr lang="it-IT" sz="800"/>
                    </a:p>
                  </a:txBody>
                  <a:tcPr marL="41362" marR="41362" marT="20681" marB="20681"/>
                </a:tc>
                <a:tc>
                  <a:txBody>
                    <a:bodyPr/>
                    <a:lstStyle/>
                    <a:p>
                      <a:endParaRPr lang="it-IT" sz="800"/>
                    </a:p>
                  </a:txBody>
                  <a:tcPr marL="41362" marR="41362" marT="20681" marB="20681"/>
                </a:tc>
                <a:tc>
                  <a:txBody>
                    <a:bodyPr/>
                    <a:lstStyle/>
                    <a:p>
                      <a:endParaRPr lang="it-IT" sz="800"/>
                    </a:p>
                  </a:txBody>
                  <a:tcPr marL="41362" marR="41362" marT="20681" marB="20681"/>
                </a:tc>
                <a:extLst>
                  <a:ext uri="{0D108BD9-81ED-4DB2-BD59-A6C34878D82A}">
                    <a16:rowId xmlns:a16="http://schemas.microsoft.com/office/drawing/2014/main" val="208971177"/>
                  </a:ext>
                </a:extLst>
              </a:tr>
              <a:tr h="167746">
                <a:tc>
                  <a:txBody>
                    <a:bodyPr/>
                    <a:lstStyle/>
                    <a:p>
                      <a:endParaRPr lang="it-IT" sz="800"/>
                    </a:p>
                  </a:txBody>
                  <a:tcPr marL="41362" marR="41362" marT="20681" marB="20681"/>
                </a:tc>
                <a:tc>
                  <a:txBody>
                    <a:bodyPr/>
                    <a:lstStyle/>
                    <a:p>
                      <a:endParaRPr lang="it-IT" sz="800"/>
                    </a:p>
                  </a:txBody>
                  <a:tcPr marL="41362" marR="41362" marT="20681" marB="20681"/>
                </a:tc>
                <a:tc>
                  <a:txBody>
                    <a:bodyPr/>
                    <a:lstStyle/>
                    <a:p>
                      <a:endParaRPr lang="it-IT" sz="800" dirty="0"/>
                    </a:p>
                  </a:txBody>
                  <a:tcPr marL="41362" marR="41362" marT="20681" marB="20681"/>
                </a:tc>
                <a:extLst>
                  <a:ext uri="{0D108BD9-81ED-4DB2-BD59-A6C34878D82A}">
                    <a16:rowId xmlns:a16="http://schemas.microsoft.com/office/drawing/2014/main" val="4072359259"/>
                  </a:ext>
                </a:extLst>
              </a:tr>
            </a:tbl>
          </a:graphicData>
        </a:graphic>
      </p:graphicFrame>
      <p:graphicFrame>
        <p:nvGraphicFramePr>
          <p:cNvPr id="7" name="Tabella 6">
            <a:extLst>
              <a:ext uri="{FF2B5EF4-FFF2-40B4-BE49-F238E27FC236}">
                <a16:creationId xmlns:a16="http://schemas.microsoft.com/office/drawing/2014/main" id="{69E18376-1D76-8EEF-0CD3-BB90BD8B6B4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36608936"/>
              </p:ext>
            </p:extLst>
          </p:nvPr>
        </p:nvGraphicFramePr>
        <p:xfrm>
          <a:off x="6893730" y="5365955"/>
          <a:ext cx="2427546" cy="503238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809182">
                  <a:extLst>
                    <a:ext uri="{9D8B030D-6E8A-4147-A177-3AD203B41FA5}">
                      <a16:colId xmlns:a16="http://schemas.microsoft.com/office/drawing/2014/main" val="3785220849"/>
                    </a:ext>
                  </a:extLst>
                </a:gridCol>
                <a:gridCol w="809182">
                  <a:extLst>
                    <a:ext uri="{9D8B030D-6E8A-4147-A177-3AD203B41FA5}">
                      <a16:colId xmlns:a16="http://schemas.microsoft.com/office/drawing/2014/main" val="937219185"/>
                    </a:ext>
                  </a:extLst>
                </a:gridCol>
                <a:gridCol w="809182">
                  <a:extLst>
                    <a:ext uri="{9D8B030D-6E8A-4147-A177-3AD203B41FA5}">
                      <a16:colId xmlns:a16="http://schemas.microsoft.com/office/drawing/2014/main" val="1642946569"/>
                    </a:ext>
                  </a:extLst>
                </a:gridCol>
              </a:tblGrid>
              <a:tr h="167746">
                <a:tc>
                  <a:txBody>
                    <a:bodyPr/>
                    <a:lstStyle/>
                    <a:p>
                      <a:endParaRPr lang="it-IT" sz="800"/>
                    </a:p>
                  </a:txBody>
                  <a:tcPr marL="41362" marR="41362" marT="20681" marB="20681"/>
                </a:tc>
                <a:tc>
                  <a:txBody>
                    <a:bodyPr/>
                    <a:lstStyle/>
                    <a:p>
                      <a:endParaRPr lang="it-IT" sz="800"/>
                    </a:p>
                  </a:txBody>
                  <a:tcPr marL="41362" marR="41362" marT="20681" marB="20681"/>
                </a:tc>
                <a:tc>
                  <a:txBody>
                    <a:bodyPr/>
                    <a:lstStyle/>
                    <a:p>
                      <a:endParaRPr lang="it-IT" sz="800"/>
                    </a:p>
                  </a:txBody>
                  <a:tcPr marL="41362" marR="41362" marT="20681" marB="20681"/>
                </a:tc>
                <a:extLst>
                  <a:ext uri="{0D108BD9-81ED-4DB2-BD59-A6C34878D82A}">
                    <a16:rowId xmlns:a16="http://schemas.microsoft.com/office/drawing/2014/main" val="2427366657"/>
                  </a:ext>
                </a:extLst>
              </a:tr>
              <a:tr h="167746">
                <a:tc>
                  <a:txBody>
                    <a:bodyPr/>
                    <a:lstStyle/>
                    <a:p>
                      <a:endParaRPr lang="it-IT" sz="800"/>
                    </a:p>
                  </a:txBody>
                  <a:tcPr marL="41362" marR="41362" marT="20681" marB="20681"/>
                </a:tc>
                <a:tc>
                  <a:txBody>
                    <a:bodyPr/>
                    <a:lstStyle/>
                    <a:p>
                      <a:endParaRPr lang="it-IT" sz="800"/>
                    </a:p>
                  </a:txBody>
                  <a:tcPr marL="41362" marR="41362" marT="20681" marB="20681"/>
                </a:tc>
                <a:tc>
                  <a:txBody>
                    <a:bodyPr/>
                    <a:lstStyle/>
                    <a:p>
                      <a:endParaRPr lang="it-IT" sz="800"/>
                    </a:p>
                  </a:txBody>
                  <a:tcPr marL="41362" marR="41362" marT="20681" marB="20681"/>
                </a:tc>
                <a:extLst>
                  <a:ext uri="{0D108BD9-81ED-4DB2-BD59-A6C34878D82A}">
                    <a16:rowId xmlns:a16="http://schemas.microsoft.com/office/drawing/2014/main" val="208971177"/>
                  </a:ext>
                </a:extLst>
              </a:tr>
              <a:tr h="167746">
                <a:tc>
                  <a:txBody>
                    <a:bodyPr/>
                    <a:lstStyle/>
                    <a:p>
                      <a:endParaRPr lang="it-IT" sz="800"/>
                    </a:p>
                  </a:txBody>
                  <a:tcPr marL="41362" marR="41362" marT="20681" marB="20681"/>
                </a:tc>
                <a:tc>
                  <a:txBody>
                    <a:bodyPr/>
                    <a:lstStyle/>
                    <a:p>
                      <a:endParaRPr lang="it-IT" sz="800"/>
                    </a:p>
                  </a:txBody>
                  <a:tcPr marL="41362" marR="41362" marT="20681" marB="20681"/>
                </a:tc>
                <a:tc>
                  <a:txBody>
                    <a:bodyPr/>
                    <a:lstStyle/>
                    <a:p>
                      <a:endParaRPr lang="it-IT" sz="800" dirty="0"/>
                    </a:p>
                  </a:txBody>
                  <a:tcPr marL="41362" marR="41362" marT="20681" marB="20681"/>
                </a:tc>
                <a:extLst>
                  <a:ext uri="{0D108BD9-81ED-4DB2-BD59-A6C34878D82A}">
                    <a16:rowId xmlns:a16="http://schemas.microsoft.com/office/drawing/2014/main" val="4072359259"/>
                  </a:ext>
                </a:extLst>
              </a:tr>
            </a:tbl>
          </a:graphicData>
        </a:graphic>
      </p:graphicFrame>
      <p:sp>
        <p:nvSpPr>
          <p:cNvPr id="8" name="CasellaDiTesto 7">
            <a:extLst>
              <a:ext uri="{FF2B5EF4-FFF2-40B4-BE49-F238E27FC236}">
                <a16:creationId xmlns:a16="http://schemas.microsoft.com/office/drawing/2014/main" id="{6BA5A01B-1D26-8040-E01B-E2780A3C3C62}"/>
              </a:ext>
            </a:extLst>
          </p:cNvPr>
          <p:cNvSpPr txBox="1"/>
          <p:nvPr/>
        </p:nvSpPr>
        <p:spPr>
          <a:xfrm>
            <a:off x="1601976" y="5188748"/>
            <a:ext cx="1970564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dirty="0"/>
              <a:t>Tabella vendite con:</a:t>
            </a:r>
            <a:br>
              <a:rPr lang="it-IT" sz="1400" dirty="0"/>
            </a:br>
            <a:r>
              <a:rPr lang="it-IT" sz="1400" dirty="0"/>
              <a:t>Dati prodotto</a:t>
            </a:r>
          </a:p>
          <a:p>
            <a:r>
              <a:rPr lang="it-IT" sz="1400" dirty="0"/>
              <a:t>Dati venditore</a:t>
            </a:r>
          </a:p>
          <a:p>
            <a:r>
              <a:rPr lang="it-IT" sz="1400" dirty="0"/>
              <a:t>Dati cliente</a:t>
            </a:r>
          </a:p>
          <a:p>
            <a:r>
              <a:rPr lang="it-IT" sz="1400" dirty="0"/>
              <a:t>Dati vendita</a:t>
            </a:r>
          </a:p>
        </p:txBody>
      </p:sp>
      <p:sp>
        <p:nvSpPr>
          <p:cNvPr id="9" name="Freccia a destra 8">
            <a:extLst>
              <a:ext uri="{FF2B5EF4-FFF2-40B4-BE49-F238E27FC236}">
                <a16:creationId xmlns:a16="http://schemas.microsoft.com/office/drawing/2014/main" id="{1BD626F1-BF22-8AF0-9E54-9C0539A9A83F}"/>
              </a:ext>
            </a:extLst>
          </p:cNvPr>
          <p:cNvSpPr/>
          <p:nvPr/>
        </p:nvSpPr>
        <p:spPr>
          <a:xfrm>
            <a:off x="5146158" y="4352260"/>
            <a:ext cx="1375144" cy="101369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959581DA-898E-D983-2C3D-2B819D57F3B6}"/>
              </a:ext>
            </a:extLst>
          </p:cNvPr>
          <p:cNvSpPr txBox="1"/>
          <p:nvPr/>
        </p:nvSpPr>
        <p:spPr>
          <a:xfrm>
            <a:off x="9445260" y="3824291"/>
            <a:ext cx="19705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dirty="0"/>
              <a:t>Tabella Prodotti</a:t>
            </a:r>
          </a:p>
        </p:txBody>
      </p:sp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14F07ECA-9809-C3F2-AD37-2AC3C0911B33}"/>
              </a:ext>
            </a:extLst>
          </p:cNvPr>
          <p:cNvSpPr txBox="1"/>
          <p:nvPr/>
        </p:nvSpPr>
        <p:spPr>
          <a:xfrm>
            <a:off x="9445260" y="4657175"/>
            <a:ext cx="19705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dirty="0"/>
              <a:t>Tabella Clienti</a:t>
            </a:r>
          </a:p>
        </p:txBody>
      </p:sp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0DA3E8C0-6CC9-787F-11C4-66E69C13CA84}"/>
              </a:ext>
            </a:extLst>
          </p:cNvPr>
          <p:cNvSpPr txBox="1"/>
          <p:nvPr/>
        </p:nvSpPr>
        <p:spPr>
          <a:xfrm>
            <a:off x="9445260" y="5426258"/>
            <a:ext cx="19705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dirty="0"/>
              <a:t>Tabella Venditori</a:t>
            </a:r>
          </a:p>
        </p:txBody>
      </p:sp>
      <p:sp>
        <p:nvSpPr>
          <p:cNvPr id="13" name="Disco magnetico 12">
            <a:hlinkClick r:id="rId2" action="ppaction://hlinkfile"/>
            <a:extLst>
              <a:ext uri="{FF2B5EF4-FFF2-40B4-BE49-F238E27FC236}">
                <a16:creationId xmlns:a16="http://schemas.microsoft.com/office/drawing/2014/main" id="{62E5248D-93AD-E427-4E86-35B3B01F6566}"/>
              </a:ext>
            </a:extLst>
          </p:cNvPr>
          <p:cNvSpPr/>
          <p:nvPr/>
        </p:nvSpPr>
        <p:spPr>
          <a:xfrm>
            <a:off x="6893730" y="6045339"/>
            <a:ext cx="1451296" cy="503238"/>
          </a:xfrm>
          <a:prstGeom prst="flowChartMagneticDisk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/>
              <a:t>ESEMPIO</a:t>
            </a:r>
          </a:p>
        </p:txBody>
      </p:sp>
    </p:spTree>
    <p:extLst>
      <p:ext uri="{BB962C8B-B14F-4D97-AF65-F5344CB8AC3E}">
        <p14:creationId xmlns:p14="http://schemas.microsoft.com/office/powerpoint/2010/main" val="36489822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000"/>
                            </p:stCondLst>
                            <p:childTnLst>
                              <p:par>
                                <p:cTn id="55" presetID="42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 animBg="1"/>
      <p:bldP spid="10" grpId="0"/>
      <p:bldP spid="11" grpId="0"/>
      <p:bldP spid="12" grpId="0"/>
      <p:bldP spid="1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8ECC3CC-E6EC-52EB-B44B-4CA56D9C0E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POWER BI DESKTOP: </a:t>
            </a:r>
            <a:br>
              <a:rPr lang="it-IT" dirty="0"/>
            </a:br>
            <a:r>
              <a:rPr lang="it-IT" dirty="0"/>
              <a:t>TABELLE E RELAZIONI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3E92A68F-BE2A-C228-5F83-B21F7E928A9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51678" y="2286002"/>
            <a:ext cx="10178322" cy="1282764"/>
          </a:xfrm>
        </p:spPr>
        <p:txBody>
          <a:bodyPr>
            <a:normAutofit fontScale="77500" lnSpcReduction="20000"/>
          </a:bodyPr>
          <a:lstStyle/>
          <a:p>
            <a:r>
              <a:rPr lang="it-IT" dirty="0"/>
              <a:t>Le </a:t>
            </a:r>
            <a:r>
              <a:rPr lang="it-IT" b="1" dirty="0"/>
              <a:t>tabelle</a:t>
            </a:r>
            <a:r>
              <a:rPr lang="it-IT" dirty="0"/>
              <a:t> sono i contenitori delle informazioni. Ogni tabella ha un certo numero di colonne (o </a:t>
            </a:r>
            <a:r>
              <a:rPr lang="it-IT" b="1" dirty="0"/>
              <a:t>campi</a:t>
            </a:r>
            <a:r>
              <a:rPr lang="it-IT" dirty="0"/>
              <a:t>) che sono l’unità minima di archiviazione. Ogni campo/colonna può contenere solo dati omogenei, quindi dello stesso </a:t>
            </a:r>
            <a:r>
              <a:rPr lang="it-IT" b="1" dirty="0"/>
              <a:t>tipo</a:t>
            </a:r>
            <a:r>
              <a:rPr lang="it-IT" dirty="0"/>
              <a:t>.</a:t>
            </a:r>
          </a:p>
          <a:p>
            <a:r>
              <a:rPr lang="it-IT" dirty="0"/>
              <a:t>Per mettere in comunicazione le varie tabelle, è necessario definire delle </a:t>
            </a:r>
            <a:r>
              <a:rPr lang="it-IT" b="1" dirty="0"/>
              <a:t>relazioni</a:t>
            </a:r>
            <a:r>
              <a:rPr lang="it-IT" dirty="0"/>
              <a:t> tra loro. Le relazioni si possono costruire se i dati contenuti tra i campi che costituiranno la relazione sono popolati da dati dello stesso tipo</a:t>
            </a:r>
          </a:p>
        </p:txBody>
      </p:sp>
      <p:graphicFrame>
        <p:nvGraphicFramePr>
          <p:cNvPr id="4" name="Tabella 3">
            <a:extLst>
              <a:ext uri="{FF2B5EF4-FFF2-40B4-BE49-F238E27FC236}">
                <a16:creationId xmlns:a16="http://schemas.microsoft.com/office/drawing/2014/main" id="{EE104D30-9186-E1E4-C553-5A6E303E0FA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96407642"/>
              </p:ext>
            </p:extLst>
          </p:nvPr>
        </p:nvGraphicFramePr>
        <p:xfrm>
          <a:off x="4960155" y="5829141"/>
          <a:ext cx="2427546" cy="503238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809182">
                  <a:extLst>
                    <a:ext uri="{9D8B030D-6E8A-4147-A177-3AD203B41FA5}">
                      <a16:colId xmlns:a16="http://schemas.microsoft.com/office/drawing/2014/main" val="3785220849"/>
                    </a:ext>
                  </a:extLst>
                </a:gridCol>
                <a:gridCol w="945788">
                  <a:extLst>
                    <a:ext uri="{9D8B030D-6E8A-4147-A177-3AD203B41FA5}">
                      <a16:colId xmlns:a16="http://schemas.microsoft.com/office/drawing/2014/main" val="937219185"/>
                    </a:ext>
                  </a:extLst>
                </a:gridCol>
                <a:gridCol w="672576">
                  <a:extLst>
                    <a:ext uri="{9D8B030D-6E8A-4147-A177-3AD203B41FA5}">
                      <a16:colId xmlns:a16="http://schemas.microsoft.com/office/drawing/2014/main" val="1642946569"/>
                    </a:ext>
                  </a:extLst>
                </a:gridCol>
              </a:tblGrid>
              <a:tr h="167746">
                <a:tc>
                  <a:txBody>
                    <a:bodyPr/>
                    <a:lstStyle/>
                    <a:p>
                      <a:r>
                        <a:rPr lang="it-IT" sz="800" dirty="0"/>
                        <a:t>ID Venditore</a:t>
                      </a:r>
                    </a:p>
                  </a:txBody>
                  <a:tcPr marL="41362" marR="41362" marT="20681" marB="20681"/>
                </a:tc>
                <a:tc>
                  <a:txBody>
                    <a:bodyPr/>
                    <a:lstStyle/>
                    <a:p>
                      <a:r>
                        <a:rPr lang="it-IT" sz="800" dirty="0"/>
                        <a:t>Cognome Nome</a:t>
                      </a:r>
                    </a:p>
                  </a:txBody>
                  <a:tcPr marL="41362" marR="41362" marT="20681" marB="20681"/>
                </a:tc>
                <a:tc>
                  <a:txBody>
                    <a:bodyPr/>
                    <a:lstStyle/>
                    <a:p>
                      <a:r>
                        <a:rPr lang="it-IT" sz="800" dirty="0"/>
                        <a:t>Provvigione</a:t>
                      </a:r>
                    </a:p>
                  </a:txBody>
                  <a:tcPr marL="41362" marR="41362" marT="20681" marB="20681"/>
                </a:tc>
                <a:extLst>
                  <a:ext uri="{0D108BD9-81ED-4DB2-BD59-A6C34878D82A}">
                    <a16:rowId xmlns:a16="http://schemas.microsoft.com/office/drawing/2014/main" val="2427366657"/>
                  </a:ext>
                </a:extLst>
              </a:tr>
              <a:tr h="167746">
                <a:tc>
                  <a:txBody>
                    <a:bodyPr/>
                    <a:lstStyle/>
                    <a:p>
                      <a:r>
                        <a:rPr lang="it-IT" sz="800" dirty="0"/>
                        <a:t>CD</a:t>
                      </a:r>
                    </a:p>
                  </a:txBody>
                  <a:tcPr marL="41362" marR="41362" marT="20681" marB="20681"/>
                </a:tc>
                <a:tc>
                  <a:txBody>
                    <a:bodyPr/>
                    <a:lstStyle/>
                    <a:p>
                      <a:r>
                        <a:rPr lang="it-IT" sz="800" dirty="0"/>
                        <a:t>Cattaneo Danilo</a:t>
                      </a:r>
                    </a:p>
                  </a:txBody>
                  <a:tcPr marL="41362" marR="41362" marT="20681" marB="20681"/>
                </a:tc>
                <a:tc>
                  <a:txBody>
                    <a:bodyPr/>
                    <a:lstStyle/>
                    <a:p>
                      <a:r>
                        <a:rPr lang="it-IT" sz="800" dirty="0"/>
                        <a:t>7%</a:t>
                      </a:r>
                    </a:p>
                  </a:txBody>
                  <a:tcPr marL="41362" marR="41362" marT="20681" marB="20681"/>
                </a:tc>
                <a:extLst>
                  <a:ext uri="{0D108BD9-81ED-4DB2-BD59-A6C34878D82A}">
                    <a16:rowId xmlns:a16="http://schemas.microsoft.com/office/drawing/2014/main" val="208971177"/>
                  </a:ext>
                </a:extLst>
              </a:tr>
              <a:tr h="167746">
                <a:tc>
                  <a:txBody>
                    <a:bodyPr/>
                    <a:lstStyle/>
                    <a:p>
                      <a:r>
                        <a:rPr lang="it-IT" sz="800" dirty="0"/>
                        <a:t>BL</a:t>
                      </a:r>
                    </a:p>
                  </a:txBody>
                  <a:tcPr marL="41362" marR="41362" marT="20681" marB="20681"/>
                </a:tc>
                <a:tc>
                  <a:txBody>
                    <a:bodyPr/>
                    <a:lstStyle/>
                    <a:p>
                      <a:r>
                        <a:rPr lang="it-IT" sz="800" dirty="0"/>
                        <a:t>Bianchi Luca</a:t>
                      </a:r>
                    </a:p>
                  </a:txBody>
                  <a:tcPr marL="41362" marR="41362" marT="20681" marB="20681"/>
                </a:tc>
                <a:tc>
                  <a:txBody>
                    <a:bodyPr/>
                    <a:lstStyle/>
                    <a:p>
                      <a:r>
                        <a:rPr lang="it-IT" sz="800" dirty="0"/>
                        <a:t>12%</a:t>
                      </a:r>
                    </a:p>
                  </a:txBody>
                  <a:tcPr marL="41362" marR="41362" marT="20681" marB="20681"/>
                </a:tc>
                <a:extLst>
                  <a:ext uri="{0D108BD9-81ED-4DB2-BD59-A6C34878D82A}">
                    <a16:rowId xmlns:a16="http://schemas.microsoft.com/office/drawing/2014/main" val="4072359259"/>
                  </a:ext>
                </a:extLst>
              </a:tr>
            </a:tbl>
          </a:graphicData>
        </a:graphic>
      </p:graphicFrame>
      <p:graphicFrame>
        <p:nvGraphicFramePr>
          <p:cNvPr id="5" name="Tabella 4">
            <a:extLst>
              <a:ext uri="{FF2B5EF4-FFF2-40B4-BE49-F238E27FC236}">
                <a16:creationId xmlns:a16="http://schemas.microsoft.com/office/drawing/2014/main" id="{DCA01A5B-22B9-329F-12C4-8E07E32DF76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65142187"/>
              </p:ext>
            </p:extLst>
          </p:nvPr>
        </p:nvGraphicFramePr>
        <p:xfrm>
          <a:off x="896502" y="4682720"/>
          <a:ext cx="2427546" cy="670984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809182">
                  <a:extLst>
                    <a:ext uri="{9D8B030D-6E8A-4147-A177-3AD203B41FA5}">
                      <a16:colId xmlns:a16="http://schemas.microsoft.com/office/drawing/2014/main" val="3785220849"/>
                    </a:ext>
                  </a:extLst>
                </a:gridCol>
                <a:gridCol w="809182">
                  <a:extLst>
                    <a:ext uri="{9D8B030D-6E8A-4147-A177-3AD203B41FA5}">
                      <a16:colId xmlns:a16="http://schemas.microsoft.com/office/drawing/2014/main" val="937219185"/>
                    </a:ext>
                  </a:extLst>
                </a:gridCol>
                <a:gridCol w="809182">
                  <a:extLst>
                    <a:ext uri="{9D8B030D-6E8A-4147-A177-3AD203B41FA5}">
                      <a16:colId xmlns:a16="http://schemas.microsoft.com/office/drawing/2014/main" val="1642946569"/>
                    </a:ext>
                  </a:extLst>
                </a:gridCol>
              </a:tblGrid>
              <a:tr h="167746">
                <a:tc>
                  <a:txBody>
                    <a:bodyPr/>
                    <a:lstStyle/>
                    <a:p>
                      <a:r>
                        <a:rPr lang="it-IT" sz="800" dirty="0"/>
                        <a:t>ID Prodotto</a:t>
                      </a:r>
                    </a:p>
                  </a:txBody>
                  <a:tcPr marL="41362" marR="41362" marT="20681" marB="20681"/>
                </a:tc>
                <a:tc>
                  <a:txBody>
                    <a:bodyPr/>
                    <a:lstStyle/>
                    <a:p>
                      <a:r>
                        <a:rPr lang="it-IT" sz="800" dirty="0"/>
                        <a:t>Nome</a:t>
                      </a:r>
                    </a:p>
                  </a:txBody>
                  <a:tcPr marL="41362" marR="41362" marT="20681" marB="20681"/>
                </a:tc>
                <a:tc>
                  <a:txBody>
                    <a:bodyPr/>
                    <a:lstStyle/>
                    <a:p>
                      <a:r>
                        <a:rPr lang="it-IT" sz="800" dirty="0"/>
                        <a:t>Prezzo</a:t>
                      </a:r>
                    </a:p>
                  </a:txBody>
                  <a:tcPr marL="41362" marR="41362" marT="20681" marB="20681"/>
                </a:tc>
                <a:extLst>
                  <a:ext uri="{0D108BD9-81ED-4DB2-BD59-A6C34878D82A}">
                    <a16:rowId xmlns:a16="http://schemas.microsoft.com/office/drawing/2014/main" val="2427366657"/>
                  </a:ext>
                </a:extLst>
              </a:tr>
              <a:tr h="167746">
                <a:tc>
                  <a:txBody>
                    <a:bodyPr/>
                    <a:lstStyle/>
                    <a:p>
                      <a:r>
                        <a:rPr lang="it-IT" sz="800" dirty="0"/>
                        <a:t>P001</a:t>
                      </a:r>
                    </a:p>
                  </a:txBody>
                  <a:tcPr marL="41362" marR="41362" marT="20681" marB="20681"/>
                </a:tc>
                <a:tc>
                  <a:txBody>
                    <a:bodyPr/>
                    <a:lstStyle/>
                    <a:p>
                      <a:r>
                        <a:rPr lang="it-IT" sz="800" dirty="0"/>
                        <a:t>T-Shirt</a:t>
                      </a:r>
                    </a:p>
                  </a:txBody>
                  <a:tcPr marL="41362" marR="41362" marT="20681" marB="20681"/>
                </a:tc>
                <a:tc>
                  <a:txBody>
                    <a:bodyPr/>
                    <a:lstStyle/>
                    <a:p>
                      <a:r>
                        <a:rPr lang="it-IT" sz="800" dirty="0"/>
                        <a:t>15</a:t>
                      </a:r>
                    </a:p>
                  </a:txBody>
                  <a:tcPr marL="41362" marR="41362" marT="20681" marB="20681"/>
                </a:tc>
                <a:extLst>
                  <a:ext uri="{0D108BD9-81ED-4DB2-BD59-A6C34878D82A}">
                    <a16:rowId xmlns:a16="http://schemas.microsoft.com/office/drawing/2014/main" val="208971177"/>
                  </a:ext>
                </a:extLst>
              </a:tr>
              <a:tr h="167746">
                <a:tc>
                  <a:txBody>
                    <a:bodyPr/>
                    <a:lstStyle/>
                    <a:p>
                      <a:r>
                        <a:rPr lang="it-IT" sz="800" dirty="0"/>
                        <a:t>P002</a:t>
                      </a:r>
                    </a:p>
                  </a:txBody>
                  <a:tcPr marL="41362" marR="41362" marT="20681" marB="20681"/>
                </a:tc>
                <a:tc>
                  <a:txBody>
                    <a:bodyPr/>
                    <a:lstStyle/>
                    <a:p>
                      <a:r>
                        <a:rPr lang="it-IT" sz="800" dirty="0"/>
                        <a:t>Shorts</a:t>
                      </a:r>
                    </a:p>
                  </a:txBody>
                  <a:tcPr marL="41362" marR="41362" marT="20681" marB="20681"/>
                </a:tc>
                <a:tc>
                  <a:txBody>
                    <a:bodyPr/>
                    <a:lstStyle/>
                    <a:p>
                      <a:r>
                        <a:rPr lang="it-IT" sz="800" dirty="0"/>
                        <a:t>22</a:t>
                      </a:r>
                    </a:p>
                  </a:txBody>
                  <a:tcPr marL="41362" marR="41362" marT="20681" marB="20681"/>
                </a:tc>
                <a:extLst>
                  <a:ext uri="{0D108BD9-81ED-4DB2-BD59-A6C34878D82A}">
                    <a16:rowId xmlns:a16="http://schemas.microsoft.com/office/drawing/2014/main" val="4072359259"/>
                  </a:ext>
                </a:extLst>
              </a:tr>
              <a:tr h="167746">
                <a:tc>
                  <a:txBody>
                    <a:bodyPr/>
                    <a:lstStyle/>
                    <a:p>
                      <a:r>
                        <a:rPr lang="it-IT" sz="800" dirty="0"/>
                        <a:t>P003</a:t>
                      </a:r>
                    </a:p>
                  </a:txBody>
                  <a:tcPr marL="41362" marR="41362" marT="20681" marB="20681"/>
                </a:tc>
                <a:tc>
                  <a:txBody>
                    <a:bodyPr/>
                    <a:lstStyle/>
                    <a:p>
                      <a:r>
                        <a:rPr lang="it-IT" sz="800" dirty="0"/>
                        <a:t>Felpe</a:t>
                      </a:r>
                    </a:p>
                  </a:txBody>
                  <a:tcPr marL="41362" marR="41362" marT="20681" marB="20681"/>
                </a:tc>
                <a:tc>
                  <a:txBody>
                    <a:bodyPr/>
                    <a:lstStyle/>
                    <a:p>
                      <a:r>
                        <a:rPr lang="it-IT" sz="800" dirty="0"/>
                        <a:t>45</a:t>
                      </a:r>
                    </a:p>
                  </a:txBody>
                  <a:tcPr marL="41362" marR="41362" marT="20681" marB="20681"/>
                </a:tc>
                <a:extLst>
                  <a:ext uri="{0D108BD9-81ED-4DB2-BD59-A6C34878D82A}">
                    <a16:rowId xmlns:a16="http://schemas.microsoft.com/office/drawing/2014/main" val="3925609373"/>
                  </a:ext>
                </a:extLst>
              </a:tr>
            </a:tbl>
          </a:graphicData>
        </a:graphic>
      </p:graphicFrame>
      <p:graphicFrame>
        <p:nvGraphicFramePr>
          <p:cNvPr id="6" name="Tabella 5">
            <a:extLst>
              <a:ext uri="{FF2B5EF4-FFF2-40B4-BE49-F238E27FC236}">
                <a16:creationId xmlns:a16="http://schemas.microsoft.com/office/drawing/2014/main" id="{DB923702-DD80-E34B-2BC0-0B82ED4BA9C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79152662"/>
              </p:ext>
            </p:extLst>
          </p:nvPr>
        </p:nvGraphicFramePr>
        <p:xfrm>
          <a:off x="8953035" y="4730486"/>
          <a:ext cx="2427546" cy="670984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809182">
                  <a:extLst>
                    <a:ext uri="{9D8B030D-6E8A-4147-A177-3AD203B41FA5}">
                      <a16:colId xmlns:a16="http://schemas.microsoft.com/office/drawing/2014/main" val="3785220849"/>
                    </a:ext>
                  </a:extLst>
                </a:gridCol>
                <a:gridCol w="898163">
                  <a:extLst>
                    <a:ext uri="{9D8B030D-6E8A-4147-A177-3AD203B41FA5}">
                      <a16:colId xmlns:a16="http://schemas.microsoft.com/office/drawing/2014/main" val="937219185"/>
                    </a:ext>
                  </a:extLst>
                </a:gridCol>
                <a:gridCol w="720201">
                  <a:extLst>
                    <a:ext uri="{9D8B030D-6E8A-4147-A177-3AD203B41FA5}">
                      <a16:colId xmlns:a16="http://schemas.microsoft.com/office/drawing/2014/main" val="1642946569"/>
                    </a:ext>
                  </a:extLst>
                </a:gridCol>
              </a:tblGrid>
              <a:tr h="167746">
                <a:tc>
                  <a:txBody>
                    <a:bodyPr/>
                    <a:lstStyle/>
                    <a:p>
                      <a:r>
                        <a:rPr lang="it-IT" sz="800" dirty="0"/>
                        <a:t>ID Cliente</a:t>
                      </a:r>
                    </a:p>
                  </a:txBody>
                  <a:tcPr marL="41362" marR="41362" marT="20681" marB="20681"/>
                </a:tc>
                <a:tc>
                  <a:txBody>
                    <a:bodyPr/>
                    <a:lstStyle/>
                    <a:p>
                      <a:r>
                        <a:rPr lang="it-IT" sz="800" dirty="0"/>
                        <a:t>Ragione Sociale</a:t>
                      </a:r>
                    </a:p>
                  </a:txBody>
                  <a:tcPr marL="41362" marR="41362" marT="20681" marB="20681"/>
                </a:tc>
                <a:tc>
                  <a:txBody>
                    <a:bodyPr/>
                    <a:lstStyle/>
                    <a:p>
                      <a:r>
                        <a:rPr lang="it-IT" sz="800" dirty="0"/>
                        <a:t>E-Mail</a:t>
                      </a:r>
                    </a:p>
                  </a:txBody>
                  <a:tcPr marL="41362" marR="41362" marT="20681" marB="20681"/>
                </a:tc>
                <a:extLst>
                  <a:ext uri="{0D108BD9-81ED-4DB2-BD59-A6C34878D82A}">
                    <a16:rowId xmlns:a16="http://schemas.microsoft.com/office/drawing/2014/main" val="2427366657"/>
                  </a:ext>
                </a:extLst>
              </a:tr>
              <a:tr h="167746">
                <a:tc>
                  <a:txBody>
                    <a:bodyPr/>
                    <a:lstStyle/>
                    <a:p>
                      <a:r>
                        <a:rPr lang="it-IT" sz="800" dirty="0"/>
                        <a:t>C1</a:t>
                      </a:r>
                    </a:p>
                  </a:txBody>
                  <a:tcPr marL="41362" marR="41362" marT="20681" marB="20681"/>
                </a:tc>
                <a:tc>
                  <a:txBody>
                    <a:bodyPr/>
                    <a:lstStyle/>
                    <a:p>
                      <a:r>
                        <a:rPr lang="it-IT" sz="800" dirty="0"/>
                        <a:t>Coca Cola</a:t>
                      </a:r>
                    </a:p>
                  </a:txBody>
                  <a:tcPr marL="41362" marR="41362" marT="20681" marB="20681"/>
                </a:tc>
                <a:tc>
                  <a:txBody>
                    <a:bodyPr/>
                    <a:lstStyle/>
                    <a:p>
                      <a:r>
                        <a:rPr lang="it-IT" sz="800" dirty="0">
                          <a:hlinkClick r:id="rId2"/>
                        </a:rPr>
                        <a:t>cc@gmail.com</a:t>
                      </a:r>
                      <a:endParaRPr lang="it-IT" sz="800" dirty="0"/>
                    </a:p>
                  </a:txBody>
                  <a:tcPr marL="41362" marR="41362" marT="20681" marB="20681"/>
                </a:tc>
                <a:extLst>
                  <a:ext uri="{0D108BD9-81ED-4DB2-BD59-A6C34878D82A}">
                    <a16:rowId xmlns:a16="http://schemas.microsoft.com/office/drawing/2014/main" val="208971177"/>
                  </a:ext>
                </a:extLst>
              </a:tr>
              <a:tr h="167746">
                <a:tc>
                  <a:txBody>
                    <a:bodyPr/>
                    <a:lstStyle/>
                    <a:p>
                      <a:r>
                        <a:rPr lang="it-IT" sz="800" dirty="0"/>
                        <a:t>C2</a:t>
                      </a:r>
                    </a:p>
                  </a:txBody>
                  <a:tcPr marL="41362" marR="41362" marT="20681" marB="20681"/>
                </a:tc>
                <a:tc>
                  <a:txBody>
                    <a:bodyPr/>
                    <a:lstStyle/>
                    <a:p>
                      <a:r>
                        <a:rPr lang="it-IT" sz="800" dirty="0"/>
                        <a:t>Facebook</a:t>
                      </a:r>
                    </a:p>
                  </a:txBody>
                  <a:tcPr marL="41362" marR="41362" marT="20681" marB="20681"/>
                </a:tc>
                <a:tc>
                  <a:txBody>
                    <a:bodyPr/>
                    <a:lstStyle/>
                    <a:p>
                      <a:endParaRPr lang="it-IT" sz="800" dirty="0"/>
                    </a:p>
                  </a:txBody>
                  <a:tcPr marL="41362" marR="41362" marT="20681" marB="20681"/>
                </a:tc>
                <a:extLst>
                  <a:ext uri="{0D108BD9-81ED-4DB2-BD59-A6C34878D82A}">
                    <a16:rowId xmlns:a16="http://schemas.microsoft.com/office/drawing/2014/main" val="4072359259"/>
                  </a:ext>
                </a:extLst>
              </a:tr>
              <a:tr h="167746">
                <a:tc>
                  <a:txBody>
                    <a:bodyPr/>
                    <a:lstStyle/>
                    <a:p>
                      <a:r>
                        <a:rPr lang="it-IT" sz="800" dirty="0"/>
                        <a:t>C3</a:t>
                      </a:r>
                    </a:p>
                  </a:txBody>
                  <a:tcPr marL="41362" marR="41362" marT="20681" marB="20681"/>
                </a:tc>
                <a:tc>
                  <a:txBody>
                    <a:bodyPr/>
                    <a:lstStyle/>
                    <a:p>
                      <a:r>
                        <a:rPr lang="it-IT" sz="800" dirty="0"/>
                        <a:t>Nike</a:t>
                      </a:r>
                    </a:p>
                  </a:txBody>
                  <a:tcPr marL="41362" marR="41362" marT="20681" marB="20681"/>
                </a:tc>
                <a:tc>
                  <a:txBody>
                    <a:bodyPr/>
                    <a:lstStyle/>
                    <a:p>
                      <a:endParaRPr lang="it-IT" sz="800" dirty="0"/>
                    </a:p>
                  </a:txBody>
                  <a:tcPr marL="41362" marR="41362" marT="20681" marB="20681"/>
                </a:tc>
                <a:extLst>
                  <a:ext uri="{0D108BD9-81ED-4DB2-BD59-A6C34878D82A}">
                    <a16:rowId xmlns:a16="http://schemas.microsoft.com/office/drawing/2014/main" val="4132719592"/>
                  </a:ext>
                </a:extLst>
              </a:tr>
            </a:tbl>
          </a:graphicData>
        </a:graphic>
      </p:graphicFrame>
      <p:sp>
        <p:nvSpPr>
          <p:cNvPr id="7" name="CasellaDiTesto 6">
            <a:extLst>
              <a:ext uri="{FF2B5EF4-FFF2-40B4-BE49-F238E27FC236}">
                <a16:creationId xmlns:a16="http://schemas.microsoft.com/office/drawing/2014/main" id="{4B1243F8-81DD-AB27-DC12-1646C398AED0}"/>
              </a:ext>
            </a:extLst>
          </p:cNvPr>
          <p:cNvSpPr txBox="1"/>
          <p:nvPr/>
        </p:nvSpPr>
        <p:spPr>
          <a:xfrm>
            <a:off x="1423305" y="4338836"/>
            <a:ext cx="19705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dirty="0"/>
              <a:t>Tabella Prodotti</a:t>
            </a:r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2F71E1CA-AC4C-07EC-BD70-723648950D17}"/>
              </a:ext>
            </a:extLst>
          </p:cNvPr>
          <p:cNvSpPr txBox="1"/>
          <p:nvPr/>
        </p:nvSpPr>
        <p:spPr>
          <a:xfrm>
            <a:off x="9599565" y="4422709"/>
            <a:ext cx="19705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dirty="0"/>
              <a:t>Tabella Clienti</a:t>
            </a:r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9F00567D-632A-1BB6-31A9-5C21A11EE0E5}"/>
              </a:ext>
            </a:extLst>
          </p:cNvPr>
          <p:cNvSpPr txBox="1"/>
          <p:nvPr/>
        </p:nvSpPr>
        <p:spPr>
          <a:xfrm>
            <a:off x="5511435" y="5533866"/>
            <a:ext cx="19705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dirty="0"/>
              <a:t>Tabella Venditori</a:t>
            </a:r>
          </a:p>
        </p:txBody>
      </p:sp>
      <p:graphicFrame>
        <p:nvGraphicFramePr>
          <p:cNvPr id="10" name="Tabella 4">
            <a:extLst>
              <a:ext uri="{FF2B5EF4-FFF2-40B4-BE49-F238E27FC236}">
                <a16:creationId xmlns:a16="http://schemas.microsoft.com/office/drawing/2014/main" id="{D57E4651-7314-FC1F-91F0-ABD370D2316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23539287"/>
              </p:ext>
            </p:extLst>
          </p:nvPr>
        </p:nvGraphicFramePr>
        <p:xfrm>
          <a:off x="3955246" y="4059502"/>
          <a:ext cx="4251492" cy="117422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08582">
                  <a:extLst>
                    <a:ext uri="{9D8B030D-6E8A-4147-A177-3AD203B41FA5}">
                      <a16:colId xmlns:a16="http://schemas.microsoft.com/office/drawing/2014/main" val="3785220849"/>
                    </a:ext>
                  </a:extLst>
                </a:gridCol>
                <a:gridCol w="708582">
                  <a:extLst>
                    <a:ext uri="{9D8B030D-6E8A-4147-A177-3AD203B41FA5}">
                      <a16:colId xmlns:a16="http://schemas.microsoft.com/office/drawing/2014/main" val="937219185"/>
                    </a:ext>
                  </a:extLst>
                </a:gridCol>
                <a:gridCol w="708582">
                  <a:extLst>
                    <a:ext uri="{9D8B030D-6E8A-4147-A177-3AD203B41FA5}">
                      <a16:colId xmlns:a16="http://schemas.microsoft.com/office/drawing/2014/main" val="1642946569"/>
                    </a:ext>
                  </a:extLst>
                </a:gridCol>
                <a:gridCol w="708582">
                  <a:extLst>
                    <a:ext uri="{9D8B030D-6E8A-4147-A177-3AD203B41FA5}">
                      <a16:colId xmlns:a16="http://schemas.microsoft.com/office/drawing/2014/main" val="4283856061"/>
                    </a:ext>
                  </a:extLst>
                </a:gridCol>
                <a:gridCol w="708582">
                  <a:extLst>
                    <a:ext uri="{9D8B030D-6E8A-4147-A177-3AD203B41FA5}">
                      <a16:colId xmlns:a16="http://schemas.microsoft.com/office/drawing/2014/main" val="2044620424"/>
                    </a:ext>
                  </a:extLst>
                </a:gridCol>
                <a:gridCol w="708582">
                  <a:extLst>
                    <a:ext uri="{9D8B030D-6E8A-4147-A177-3AD203B41FA5}">
                      <a16:colId xmlns:a16="http://schemas.microsoft.com/office/drawing/2014/main" val="2286971890"/>
                    </a:ext>
                  </a:extLst>
                </a:gridCol>
              </a:tblGrid>
              <a:tr h="167746">
                <a:tc>
                  <a:txBody>
                    <a:bodyPr/>
                    <a:lstStyle/>
                    <a:p>
                      <a:r>
                        <a:rPr lang="it-IT" sz="800" dirty="0"/>
                        <a:t>ID Prodotto</a:t>
                      </a:r>
                    </a:p>
                  </a:txBody>
                  <a:tcPr marL="41362" marR="41362" marT="20681" marB="20681"/>
                </a:tc>
                <a:tc>
                  <a:txBody>
                    <a:bodyPr/>
                    <a:lstStyle/>
                    <a:p>
                      <a:r>
                        <a:rPr lang="it-IT" sz="800" dirty="0"/>
                        <a:t>ID Cliente</a:t>
                      </a:r>
                    </a:p>
                  </a:txBody>
                  <a:tcPr marL="41362" marR="41362" marT="20681" marB="20681"/>
                </a:tc>
                <a:tc>
                  <a:txBody>
                    <a:bodyPr/>
                    <a:lstStyle/>
                    <a:p>
                      <a:r>
                        <a:rPr lang="it-IT" sz="800" dirty="0"/>
                        <a:t>ID Venditore</a:t>
                      </a:r>
                    </a:p>
                  </a:txBody>
                  <a:tcPr marL="41362" marR="41362" marT="20681" marB="20681"/>
                </a:tc>
                <a:tc>
                  <a:txBody>
                    <a:bodyPr/>
                    <a:lstStyle/>
                    <a:p>
                      <a:r>
                        <a:rPr lang="it-IT" sz="800" dirty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Data</a:t>
                      </a:r>
                    </a:p>
                  </a:txBody>
                  <a:tcPr marL="41362" marR="41362" marT="20681" marB="20681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sz="800" dirty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QTA</a:t>
                      </a:r>
                    </a:p>
                  </a:txBody>
                  <a:tcPr marL="41362" marR="41362" marT="20681" marB="20681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sz="800" dirty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Sconto</a:t>
                      </a:r>
                    </a:p>
                  </a:txBody>
                  <a:tcPr marL="41362" marR="41362" marT="20681" marB="20681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27366657"/>
                  </a:ext>
                </a:extLst>
              </a:tr>
              <a:tr h="167746">
                <a:tc>
                  <a:txBody>
                    <a:bodyPr/>
                    <a:lstStyle/>
                    <a:p>
                      <a:r>
                        <a:rPr lang="it-IT" sz="800" dirty="0"/>
                        <a:t>P001</a:t>
                      </a:r>
                    </a:p>
                  </a:txBody>
                  <a:tcPr marL="41362" marR="41362" marT="20681" marB="20681"/>
                </a:tc>
                <a:tc>
                  <a:txBody>
                    <a:bodyPr/>
                    <a:lstStyle/>
                    <a:p>
                      <a:r>
                        <a:rPr lang="it-IT" sz="800" dirty="0"/>
                        <a:t>C1</a:t>
                      </a:r>
                    </a:p>
                  </a:txBody>
                  <a:tcPr marL="41362" marR="41362" marT="20681" marB="20681"/>
                </a:tc>
                <a:tc>
                  <a:txBody>
                    <a:bodyPr/>
                    <a:lstStyle/>
                    <a:p>
                      <a:r>
                        <a:rPr lang="it-IT" sz="800" dirty="0"/>
                        <a:t>CD</a:t>
                      </a:r>
                    </a:p>
                  </a:txBody>
                  <a:tcPr marL="41362" marR="41362" marT="20681" marB="20681"/>
                </a:tc>
                <a:tc>
                  <a:txBody>
                    <a:bodyPr/>
                    <a:lstStyle/>
                    <a:p>
                      <a:r>
                        <a:rPr lang="it-IT" sz="800" dirty="0"/>
                        <a:t>24/6/21</a:t>
                      </a:r>
                    </a:p>
                  </a:txBody>
                  <a:tcPr marL="41362" marR="41362" marT="20681" marB="20681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sz="800" dirty="0"/>
                        <a:t>10</a:t>
                      </a:r>
                    </a:p>
                  </a:txBody>
                  <a:tcPr marL="41362" marR="41362" marT="20681" marB="20681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sz="800" dirty="0"/>
                        <a:t>5%</a:t>
                      </a:r>
                    </a:p>
                  </a:txBody>
                  <a:tcPr marL="41362" marR="41362" marT="20681" marB="20681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8971177"/>
                  </a:ext>
                </a:extLst>
              </a:tr>
              <a:tr h="167746">
                <a:tc>
                  <a:txBody>
                    <a:bodyPr/>
                    <a:lstStyle/>
                    <a:p>
                      <a:r>
                        <a:rPr lang="it-IT" sz="800" dirty="0"/>
                        <a:t>P002</a:t>
                      </a:r>
                    </a:p>
                  </a:txBody>
                  <a:tcPr marL="41362" marR="41362" marT="20681" marB="20681"/>
                </a:tc>
                <a:tc>
                  <a:txBody>
                    <a:bodyPr/>
                    <a:lstStyle/>
                    <a:p>
                      <a:r>
                        <a:rPr lang="it-IT" sz="800" dirty="0"/>
                        <a:t>C3</a:t>
                      </a:r>
                    </a:p>
                  </a:txBody>
                  <a:tcPr marL="41362" marR="41362" marT="20681" marB="20681"/>
                </a:tc>
                <a:tc>
                  <a:txBody>
                    <a:bodyPr/>
                    <a:lstStyle/>
                    <a:p>
                      <a:r>
                        <a:rPr lang="it-IT" sz="800" dirty="0"/>
                        <a:t>CD</a:t>
                      </a:r>
                    </a:p>
                  </a:txBody>
                  <a:tcPr marL="41362" marR="41362" marT="20681" marB="20681"/>
                </a:tc>
                <a:tc>
                  <a:txBody>
                    <a:bodyPr/>
                    <a:lstStyle/>
                    <a:p>
                      <a:r>
                        <a:rPr lang="it-IT" sz="800" dirty="0"/>
                        <a:t>15/7/21</a:t>
                      </a:r>
                    </a:p>
                  </a:txBody>
                  <a:tcPr marL="41362" marR="41362" marT="20681" marB="20681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sz="800" dirty="0"/>
                        <a:t>2</a:t>
                      </a:r>
                    </a:p>
                  </a:txBody>
                  <a:tcPr marL="41362" marR="41362" marT="20681" marB="20681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it-IT" sz="800" dirty="0"/>
                    </a:p>
                  </a:txBody>
                  <a:tcPr marL="41362" marR="41362" marT="20681" marB="20681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72359259"/>
                  </a:ext>
                </a:extLst>
              </a:tr>
              <a:tr h="167746">
                <a:tc>
                  <a:txBody>
                    <a:bodyPr/>
                    <a:lstStyle/>
                    <a:p>
                      <a:r>
                        <a:rPr lang="it-IT" sz="800" dirty="0"/>
                        <a:t>P001</a:t>
                      </a:r>
                    </a:p>
                  </a:txBody>
                  <a:tcPr marL="41362" marR="41362" marT="20681" marB="20681"/>
                </a:tc>
                <a:tc>
                  <a:txBody>
                    <a:bodyPr/>
                    <a:lstStyle/>
                    <a:p>
                      <a:r>
                        <a:rPr lang="it-IT" sz="800" dirty="0"/>
                        <a:t>C3</a:t>
                      </a:r>
                    </a:p>
                  </a:txBody>
                  <a:tcPr marL="41362" marR="41362" marT="20681" marB="20681"/>
                </a:tc>
                <a:tc>
                  <a:txBody>
                    <a:bodyPr/>
                    <a:lstStyle/>
                    <a:p>
                      <a:r>
                        <a:rPr lang="it-IT" sz="800" dirty="0"/>
                        <a:t>CD</a:t>
                      </a:r>
                    </a:p>
                  </a:txBody>
                  <a:tcPr marL="41362" marR="41362" marT="20681" marB="20681"/>
                </a:tc>
                <a:tc>
                  <a:txBody>
                    <a:bodyPr/>
                    <a:lstStyle/>
                    <a:p>
                      <a:r>
                        <a:rPr lang="it-IT" sz="800" dirty="0"/>
                        <a:t>6/9/21</a:t>
                      </a:r>
                    </a:p>
                  </a:txBody>
                  <a:tcPr marL="41362" marR="41362" marT="20681" marB="20681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sz="800" dirty="0"/>
                        <a:t>7</a:t>
                      </a:r>
                    </a:p>
                  </a:txBody>
                  <a:tcPr marL="41362" marR="41362" marT="20681" marB="20681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sz="800" dirty="0"/>
                        <a:t>10%</a:t>
                      </a:r>
                    </a:p>
                  </a:txBody>
                  <a:tcPr marL="41362" marR="41362" marT="20681" marB="20681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33890586"/>
                  </a:ext>
                </a:extLst>
              </a:tr>
              <a:tr h="167746">
                <a:tc>
                  <a:txBody>
                    <a:bodyPr/>
                    <a:lstStyle/>
                    <a:p>
                      <a:r>
                        <a:rPr lang="it-IT" sz="800" dirty="0"/>
                        <a:t>P003</a:t>
                      </a:r>
                    </a:p>
                  </a:txBody>
                  <a:tcPr marL="41362" marR="41362" marT="20681" marB="20681"/>
                </a:tc>
                <a:tc>
                  <a:txBody>
                    <a:bodyPr/>
                    <a:lstStyle/>
                    <a:p>
                      <a:r>
                        <a:rPr lang="it-IT" sz="800" dirty="0"/>
                        <a:t>C2</a:t>
                      </a:r>
                    </a:p>
                  </a:txBody>
                  <a:tcPr marL="41362" marR="41362" marT="20681" marB="20681"/>
                </a:tc>
                <a:tc>
                  <a:txBody>
                    <a:bodyPr/>
                    <a:lstStyle/>
                    <a:p>
                      <a:r>
                        <a:rPr lang="it-IT" sz="800" dirty="0"/>
                        <a:t>BL</a:t>
                      </a:r>
                    </a:p>
                  </a:txBody>
                  <a:tcPr marL="41362" marR="41362" marT="20681" marB="20681"/>
                </a:tc>
                <a:tc>
                  <a:txBody>
                    <a:bodyPr/>
                    <a:lstStyle/>
                    <a:p>
                      <a:r>
                        <a:rPr lang="it-IT" sz="800" dirty="0"/>
                        <a:t>12/9/21</a:t>
                      </a:r>
                    </a:p>
                  </a:txBody>
                  <a:tcPr marL="41362" marR="41362" marT="20681" marB="20681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sz="800" dirty="0"/>
                        <a:t>3</a:t>
                      </a:r>
                    </a:p>
                  </a:txBody>
                  <a:tcPr marL="41362" marR="41362" marT="20681" marB="20681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it-IT" sz="800" dirty="0"/>
                    </a:p>
                  </a:txBody>
                  <a:tcPr marL="41362" marR="41362" marT="20681" marB="20681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2013476"/>
                  </a:ext>
                </a:extLst>
              </a:tr>
              <a:tr h="167746">
                <a:tc>
                  <a:txBody>
                    <a:bodyPr/>
                    <a:lstStyle/>
                    <a:p>
                      <a:r>
                        <a:rPr lang="it-IT" sz="800" dirty="0"/>
                        <a:t>P002</a:t>
                      </a:r>
                    </a:p>
                  </a:txBody>
                  <a:tcPr marL="41362" marR="41362" marT="20681" marB="20681"/>
                </a:tc>
                <a:tc>
                  <a:txBody>
                    <a:bodyPr/>
                    <a:lstStyle/>
                    <a:p>
                      <a:r>
                        <a:rPr lang="it-IT" sz="800" dirty="0"/>
                        <a:t>C2</a:t>
                      </a:r>
                    </a:p>
                  </a:txBody>
                  <a:tcPr marL="41362" marR="41362" marT="20681" marB="20681"/>
                </a:tc>
                <a:tc>
                  <a:txBody>
                    <a:bodyPr/>
                    <a:lstStyle/>
                    <a:p>
                      <a:r>
                        <a:rPr lang="it-IT" sz="800" dirty="0"/>
                        <a:t>BL</a:t>
                      </a:r>
                    </a:p>
                  </a:txBody>
                  <a:tcPr marL="41362" marR="41362" marT="20681" marB="20681"/>
                </a:tc>
                <a:tc>
                  <a:txBody>
                    <a:bodyPr/>
                    <a:lstStyle/>
                    <a:p>
                      <a:r>
                        <a:rPr lang="it-IT" sz="800" dirty="0"/>
                        <a:t>13/9/21</a:t>
                      </a:r>
                    </a:p>
                  </a:txBody>
                  <a:tcPr marL="41362" marR="41362" marT="20681" marB="20681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sz="800" dirty="0"/>
                        <a:t>4</a:t>
                      </a:r>
                    </a:p>
                  </a:txBody>
                  <a:tcPr marL="41362" marR="41362" marT="20681" marB="20681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it-IT" sz="800" dirty="0"/>
                    </a:p>
                  </a:txBody>
                  <a:tcPr marL="41362" marR="41362" marT="20681" marB="20681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15807024"/>
                  </a:ext>
                </a:extLst>
              </a:tr>
              <a:tr h="167746">
                <a:tc>
                  <a:txBody>
                    <a:bodyPr/>
                    <a:lstStyle/>
                    <a:p>
                      <a:r>
                        <a:rPr lang="it-IT" sz="800" dirty="0"/>
                        <a:t>P001</a:t>
                      </a:r>
                    </a:p>
                  </a:txBody>
                  <a:tcPr marL="41362" marR="41362" marT="20681" marB="20681"/>
                </a:tc>
                <a:tc>
                  <a:txBody>
                    <a:bodyPr/>
                    <a:lstStyle/>
                    <a:p>
                      <a:r>
                        <a:rPr lang="it-IT" sz="800" dirty="0"/>
                        <a:t>C2</a:t>
                      </a:r>
                    </a:p>
                  </a:txBody>
                  <a:tcPr marL="41362" marR="41362" marT="20681" marB="20681"/>
                </a:tc>
                <a:tc>
                  <a:txBody>
                    <a:bodyPr/>
                    <a:lstStyle/>
                    <a:p>
                      <a:r>
                        <a:rPr lang="it-IT" sz="800" dirty="0"/>
                        <a:t>BL</a:t>
                      </a:r>
                    </a:p>
                  </a:txBody>
                  <a:tcPr marL="41362" marR="41362" marT="20681" marB="20681"/>
                </a:tc>
                <a:tc>
                  <a:txBody>
                    <a:bodyPr/>
                    <a:lstStyle/>
                    <a:p>
                      <a:r>
                        <a:rPr lang="it-IT" sz="800" dirty="0"/>
                        <a:t>13/9/21</a:t>
                      </a:r>
                    </a:p>
                  </a:txBody>
                  <a:tcPr marL="41362" marR="41362" marT="20681" marB="20681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sz="800" dirty="0"/>
                        <a:t>12</a:t>
                      </a:r>
                    </a:p>
                  </a:txBody>
                  <a:tcPr marL="41362" marR="41362" marT="20681" marB="20681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sz="800" dirty="0"/>
                        <a:t>5%</a:t>
                      </a:r>
                    </a:p>
                  </a:txBody>
                  <a:tcPr marL="41362" marR="41362" marT="20681" marB="20681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3541564"/>
                  </a:ext>
                </a:extLst>
              </a:tr>
            </a:tbl>
          </a:graphicData>
        </a:graphic>
      </p:graphicFrame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C0D6A0A1-822E-3572-D9BB-70C8358ABAE3}"/>
              </a:ext>
            </a:extLst>
          </p:cNvPr>
          <p:cNvSpPr txBox="1"/>
          <p:nvPr/>
        </p:nvSpPr>
        <p:spPr>
          <a:xfrm>
            <a:off x="5417137" y="3694211"/>
            <a:ext cx="19705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dirty="0"/>
              <a:t>Tabella Vendite</a:t>
            </a:r>
          </a:p>
        </p:txBody>
      </p:sp>
      <p:cxnSp>
        <p:nvCxnSpPr>
          <p:cNvPr id="13" name="Connettore 2 12">
            <a:extLst>
              <a:ext uri="{FF2B5EF4-FFF2-40B4-BE49-F238E27FC236}">
                <a16:creationId xmlns:a16="http://schemas.microsoft.com/office/drawing/2014/main" id="{F7EC7547-DF6F-6D5C-067F-7E1437FF3623}"/>
              </a:ext>
            </a:extLst>
          </p:cNvPr>
          <p:cNvCxnSpPr/>
          <p:nvPr/>
        </p:nvCxnSpPr>
        <p:spPr>
          <a:xfrm flipV="1">
            <a:off x="1348740" y="4338836"/>
            <a:ext cx="2545080" cy="59130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Connettore 2 14">
            <a:extLst>
              <a:ext uri="{FF2B5EF4-FFF2-40B4-BE49-F238E27FC236}">
                <a16:creationId xmlns:a16="http://schemas.microsoft.com/office/drawing/2014/main" id="{BFF9FEA7-1455-E990-47A9-65E07FE8CDBE}"/>
              </a:ext>
            </a:extLst>
          </p:cNvPr>
          <p:cNvCxnSpPr/>
          <p:nvPr/>
        </p:nvCxnSpPr>
        <p:spPr>
          <a:xfrm flipV="1">
            <a:off x="5417137" y="4549140"/>
            <a:ext cx="297863" cy="153162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" name="Connettore 2 16">
            <a:extLst>
              <a:ext uri="{FF2B5EF4-FFF2-40B4-BE49-F238E27FC236}">
                <a16:creationId xmlns:a16="http://schemas.microsoft.com/office/drawing/2014/main" id="{7ACEB6E3-A87A-F8DD-CF6A-0C430941DE58}"/>
              </a:ext>
            </a:extLst>
          </p:cNvPr>
          <p:cNvCxnSpPr/>
          <p:nvPr/>
        </p:nvCxnSpPr>
        <p:spPr>
          <a:xfrm flipH="1" flipV="1">
            <a:off x="4989355" y="4297263"/>
            <a:ext cx="4299425" cy="93646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588967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7" grpId="0"/>
      <p:bldP spid="8" grpId="0"/>
      <p:bldP spid="9" grpId="0"/>
      <p:bldP spid="1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883DC03B-7B2F-057B-6F20-A32C4D46CC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POWER BI DESKTOP: </a:t>
            </a:r>
            <a:br>
              <a:rPr lang="it-IT" dirty="0"/>
            </a:br>
            <a:r>
              <a:rPr lang="it-IT" dirty="0"/>
              <a:t>TIPI DI RELAZIONI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539AE3E1-5766-5059-2767-43064F1E1EB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51679" y="2286001"/>
            <a:ext cx="2958372" cy="3593591"/>
          </a:xfrm>
        </p:spPr>
        <p:txBody>
          <a:bodyPr/>
          <a:lstStyle/>
          <a:p>
            <a:r>
              <a:rPr lang="it-IT" dirty="0"/>
              <a:t>Relazioni «uno a molti»</a:t>
            </a:r>
          </a:p>
          <a:p>
            <a:endParaRPr lang="it-IT" dirty="0"/>
          </a:p>
          <a:p>
            <a:pPr marL="0" indent="0">
              <a:buNone/>
            </a:pPr>
            <a:endParaRPr lang="it-IT" dirty="0"/>
          </a:p>
          <a:p>
            <a:r>
              <a:rPr lang="it-IT" dirty="0"/>
              <a:t>Relazioni «uno a uno»</a:t>
            </a:r>
          </a:p>
          <a:p>
            <a:endParaRPr lang="it-IT" dirty="0"/>
          </a:p>
          <a:p>
            <a:endParaRPr lang="it-IT" dirty="0"/>
          </a:p>
          <a:p>
            <a:r>
              <a:rPr lang="it-IT" dirty="0"/>
              <a:t>Relazioni «molti a molti»</a:t>
            </a:r>
          </a:p>
        </p:txBody>
      </p:sp>
      <p:graphicFrame>
        <p:nvGraphicFramePr>
          <p:cNvPr id="4" name="Tabella 3">
            <a:extLst>
              <a:ext uri="{FF2B5EF4-FFF2-40B4-BE49-F238E27FC236}">
                <a16:creationId xmlns:a16="http://schemas.microsoft.com/office/drawing/2014/main" id="{5F4FBA80-6755-147D-5448-4FA2486600B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86775598"/>
              </p:ext>
            </p:extLst>
          </p:nvPr>
        </p:nvGraphicFramePr>
        <p:xfrm>
          <a:off x="5392611" y="2208371"/>
          <a:ext cx="1979562" cy="561632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659854">
                  <a:extLst>
                    <a:ext uri="{9D8B030D-6E8A-4147-A177-3AD203B41FA5}">
                      <a16:colId xmlns:a16="http://schemas.microsoft.com/office/drawing/2014/main" val="3785220849"/>
                    </a:ext>
                  </a:extLst>
                </a:gridCol>
                <a:gridCol w="659854">
                  <a:extLst>
                    <a:ext uri="{9D8B030D-6E8A-4147-A177-3AD203B41FA5}">
                      <a16:colId xmlns:a16="http://schemas.microsoft.com/office/drawing/2014/main" val="937219185"/>
                    </a:ext>
                  </a:extLst>
                </a:gridCol>
                <a:gridCol w="659854">
                  <a:extLst>
                    <a:ext uri="{9D8B030D-6E8A-4147-A177-3AD203B41FA5}">
                      <a16:colId xmlns:a16="http://schemas.microsoft.com/office/drawing/2014/main" val="1642946569"/>
                    </a:ext>
                  </a:extLst>
                </a:gridCol>
              </a:tblGrid>
              <a:tr h="136790">
                <a:tc>
                  <a:txBody>
                    <a:bodyPr/>
                    <a:lstStyle/>
                    <a:p>
                      <a:r>
                        <a:rPr lang="it-IT" sz="700" dirty="0"/>
                        <a:t>ID Prodotto</a:t>
                      </a:r>
                    </a:p>
                  </a:txBody>
                  <a:tcPr marL="33729" marR="33729" marT="16864" marB="16864"/>
                </a:tc>
                <a:tc>
                  <a:txBody>
                    <a:bodyPr/>
                    <a:lstStyle/>
                    <a:p>
                      <a:r>
                        <a:rPr lang="it-IT" sz="700" dirty="0"/>
                        <a:t>Nome</a:t>
                      </a:r>
                    </a:p>
                  </a:txBody>
                  <a:tcPr marL="33729" marR="33729" marT="16864" marB="16864"/>
                </a:tc>
                <a:tc>
                  <a:txBody>
                    <a:bodyPr/>
                    <a:lstStyle/>
                    <a:p>
                      <a:r>
                        <a:rPr lang="it-IT" sz="700" dirty="0"/>
                        <a:t>Prezzo</a:t>
                      </a:r>
                    </a:p>
                  </a:txBody>
                  <a:tcPr marL="33729" marR="33729" marT="16864" marB="16864"/>
                </a:tc>
                <a:extLst>
                  <a:ext uri="{0D108BD9-81ED-4DB2-BD59-A6C34878D82A}">
                    <a16:rowId xmlns:a16="http://schemas.microsoft.com/office/drawing/2014/main" val="2427366657"/>
                  </a:ext>
                </a:extLst>
              </a:tr>
              <a:tr h="136790">
                <a:tc>
                  <a:txBody>
                    <a:bodyPr/>
                    <a:lstStyle/>
                    <a:p>
                      <a:r>
                        <a:rPr lang="it-IT" sz="700" dirty="0"/>
                        <a:t>P001</a:t>
                      </a:r>
                    </a:p>
                  </a:txBody>
                  <a:tcPr marL="33729" marR="33729" marT="16864" marB="16864"/>
                </a:tc>
                <a:tc>
                  <a:txBody>
                    <a:bodyPr/>
                    <a:lstStyle/>
                    <a:p>
                      <a:r>
                        <a:rPr lang="it-IT" sz="700" dirty="0"/>
                        <a:t>T-Shirt</a:t>
                      </a:r>
                    </a:p>
                  </a:txBody>
                  <a:tcPr marL="33729" marR="33729" marT="16864" marB="16864"/>
                </a:tc>
                <a:tc>
                  <a:txBody>
                    <a:bodyPr/>
                    <a:lstStyle/>
                    <a:p>
                      <a:r>
                        <a:rPr lang="it-IT" sz="700" dirty="0"/>
                        <a:t>15</a:t>
                      </a:r>
                    </a:p>
                  </a:txBody>
                  <a:tcPr marL="33729" marR="33729" marT="16864" marB="16864"/>
                </a:tc>
                <a:extLst>
                  <a:ext uri="{0D108BD9-81ED-4DB2-BD59-A6C34878D82A}">
                    <a16:rowId xmlns:a16="http://schemas.microsoft.com/office/drawing/2014/main" val="208971177"/>
                  </a:ext>
                </a:extLst>
              </a:tr>
              <a:tr h="136790">
                <a:tc>
                  <a:txBody>
                    <a:bodyPr/>
                    <a:lstStyle/>
                    <a:p>
                      <a:r>
                        <a:rPr lang="it-IT" sz="700" dirty="0"/>
                        <a:t>P002</a:t>
                      </a:r>
                    </a:p>
                  </a:txBody>
                  <a:tcPr marL="33729" marR="33729" marT="16864" marB="16864"/>
                </a:tc>
                <a:tc>
                  <a:txBody>
                    <a:bodyPr/>
                    <a:lstStyle/>
                    <a:p>
                      <a:r>
                        <a:rPr lang="it-IT" sz="700" dirty="0"/>
                        <a:t>Shorts</a:t>
                      </a:r>
                    </a:p>
                  </a:txBody>
                  <a:tcPr marL="33729" marR="33729" marT="16864" marB="16864"/>
                </a:tc>
                <a:tc>
                  <a:txBody>
                    <a:bodyPr/>
                    <a:lstStyle/>
                    <a:p>
                      <a:r>
                        <a:rPr lang="it-IT" sz="700" dirty="0"/>
                        <a:t>22</a:t>
                      </a:r>
                    </a:p>
                  </a:txBody>
                  <a:tcPr marL="33729" marR="33729" marT="16864" marB="16864"/>
                </a:tc>
                <a:extLst>
                  <a:ext uri="{0D108BD9-81ED-4DB2-BD59-A6C34878D82A}">
                    <a16:rowId xmlns:a16="http://schemas.microsoft.com/office/drawing/2014/main" val="4072359259"/>
                  </a:ext>
                </a:extLst>
              </a:tr>
              <a:tr h="136790">
                <a:tc>
                  <a:txBody>
                    <a:bodyPr/>
                    <a:lstStyle/>
                    <a:p>
                      <a:r>
                        <a:rPr lang="it-IT" sz="700" dirty="0"/>
                        <a:t>P003</a:t>
                      </a:r>
                    </a:p>
                  </a:txBody>
                  <a:tcPr marL="33729" marR="33729" marT="16864" marB="16864"/>
                </a:tc>
                <a:tc>
                  <a:txBody>
                    <a:bodyPr/>
                    <a:lstStyle/>
                    <a:p>
                      <a:r>
                        <a:rPr lang="it-IT" sz="700" dirty="0"/>
                        <a:t>Felpe</a:t>
                      </a:r>
                    </a:p>
                  </a:txBody>
                  <a:tcPr marL="33729" marR="33729" marT="16864" marB="16864"/>
                </a:tc>
                <a:tc>
                  <a:txBody>
                    <a:bodyPr/>
                    <a:lstStyle/>
                    <a:p>
                      <a:r>
                        <a:rPr lang="it-IT" sz="700" dirty="0"/>
                        <a:t>45</a:t>
                      </a:r>
                    </a:p>
                  </a:txBody>
                  <a:tcPr marL="33729" marR="33729" marT="16864" marB="16864"/>
                </a:tc>
                <a:extLst>
                  <a:ext uri="{0D108BD9-81ED-4DB2-BD59-A6C34878D82A}">
                    <a16:rowId xmlns:a16="http://schemas.microsoft.com/office/drawing/2014/main" val="3925609373"/>
                  </a:ext>
                </a:extLst>
              </a:tr>
            </a:tbl>
          </a:graphicData>
        </a:graphic>
      </p:graphicFrame>
      <p:graphicFrame>
        <p:nvGraphicFramePr>
          <p:cNvPr id="6" name="Tabella 4">
            <a:extLst>
              <a:ext uri="{FF2B5EF4-FFF2-40B4-BE49-F238E27FC236}">
                <a16:creationId xmlns:a16="http://schemas.microsoft.com/office/drawing/2014/main" id="{4665FB55-2840-B13D-D87A-37876F46C21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06155327"/>
              </p:ext>
            </p:extLst>
          </p:nvPr>
        </p:nvGraphicFramePr>
        <p:xfrm>
          <a:off x="8273600" y="2211803"/>
          <a:ext cx="3466908" cy="108953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77818">
                  <a:extLst>
                    <a:ext uri="{9D8B030D-6E8A-4147-A177-3AD203B41FA5}">
                      <a16:colId xmlns:a16="http://schemas.microsoft.com/office/drawing/2014/main" val="3785220849"/>
                    </a:ext>
                  </a:extLst>
                </a:gridCol>
                <a:gridCol w="577818">
                  <a:extLst>
                    <a:ext uri="{9D8B030D-6E8A-4147-A177-3AD203B41FA5}">
                      <a16:colId xmlns:a16="http://schemas.microsoft.com/office/drawing/2014/main" val="937219185"/>
                    </a:ext>
                  </a:extLst>
                </a:gridCol>
                <a:gridCol w="577818">
                  <a:extLst>
                    <a:ext uri="{9D8B030D-6E8A-4147-A177-3AD203B41FA5}">
                      <a16:colId xmlns:a16="http://schemas.microsoft.com/office/drawing/2014/main" val="1642946569"/>
                    </a:ext>
                  </a:extLst>
                </a:gridCol>
                <a:gridCol w="577818">
                  <a:extLst>
                    <a:ext uri="{9D8B030D-6E8A-4147-A177-3AD203B41FA5}">
                      <a16:colId xmlns:a16="http://schemas.microsoft.com/office/drawing/2014/main" val="4283856061"/>
                    </a:ext>
                  </a:extLst>
                </a:gridCol>
                <a:gridCol w="577818">
                  <a:extLst>
                    <a:ext uri="{9D8B030D-6E8A-4147-A177-3AD203B41FA5}">
                      <a16:colId xmlns:a16="http://schemas.microsoft.com/office/drawing/2014/main" val="2044620424"/>
                    </a:ext>
                  </a:extLst>
                </a:gridCol>
                <a:gridCol w="577818">
                  <a:extLst>
                    <a:ext uri="{9D8B030D-6E8A-4147-A177-3AD203B41FA5}">
                      <a16:colId xmlns:a16="http://schemas.microsoft.com/office/drawing/2014/main" val="2286971890"/>
                    </a:ext>
                  </a:extLst>
                </a:gridCol>
              </a:tblGrid>
              <a:tr h="136790">
                <a:tc>
                  <a:txBody>
                    <a:bodyPr/>
                    <a:lstStyle/>
                    <a:p>
                      <a:r>
                        <a:rPr lang="it-IT" sz="700" dirty="0"/>
                        <a:t>ID Prodotto</a:t>
                      </a:r>
                    </a:p>
                  </a:txBody>
                  <a:tcPr marL="33729" marR="33729" marT="16864" marB="16864"/>
                </a:tc>
                <a:tc>
                  <a:txBody>
                    <a:bodyPr/>
                    <a:lstStyle/>
                    <a:p>
                      <a:r>
                        <a:rPr lang="it-IT" sz="700" dirty="0"/>
                        <a:t>ID Cliente</a:t>
                      </a:r>
                    </a:p>
                  </a:txBody>
                  <a:tcPr marL="33729" marR="33729" marT="16864" marB="16864"/>
                </a:tc>
                <a:tc>
                  <a:txBody>
                    <a:bodyPr/>
                    <a:lstStyle/>
                    <a:p>
                      <a:r>
                        <a:rPr lang="it-IT" sz="700" dirty="0"/>
                        <a:t>ID Venditore</a:t>
                      </a:r>
                    </a:p>
                  </a:txBody>
                  <a:tcPr marL="33729" marR="33729" marT="16864" marB="16864"/>
                </a:tc>
                <a:tc>
                  <a:txBody>
                    <a:bodyPr/>
                    <a:lstStyle/>
                    <a:p>
                      <a:r>
                        <a:rPr lang="it-IT" sz="700" dirty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Data</a:t>
                      </a:r>
                    </a:p>
                  </a:txBody>
                  <a:tcPr marL="33729" marR="33729" marT="16864" marB="16864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sz="700" dirty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QTA</a:t>
                      </a:r>
                    </a:p>
                  </a:txBody>
                  <a:tcPr marL="33729" marR="33729" marT="16864" marB="16864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sz="700" dirty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Sconto</a:t>
                      </a:r>
                    </a:p>
                  </a:txBody>
                  <a:tcPr marL="33729" marR="33729" marT="16864" marB="16864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27366657"/>
                  </a:ext>
                </a:extLst>
              </a:tr>
              <a:tr h="136790">
                <a:tc>
                  <a:txBody>
                    <a:bodyPr/>
                    <a:lstStyle/>
                    <a:p>
                      <a:r>
                        <a:rPr lang="it-IT" sz="700" dirty="0"/>
                        <a:t>P001</a:t>
                      </a:r>
                    </a:p>
                  </a:txBody>
                  <a:tcPr marL="33729" marR="33729" marT="16864" marB="16864"/>
                </a:tc>
                <a:tc>
                  <a:txBody>
                    <a:bodyPr/>
                    <a:lstStyle/>
                    <a:p>
                      <a:r>
                        <a:rPr lang="it-IT" sz="700" dirty="0"/>
                        <a:t>C1</a:t>
                      </a:r>
                    </a:p>
                  </a:txBody>
                  <a:tcPr marL="33729" marR="33729" marT="16864" marB="16864"/>
                </a:tc>
                <a:tc>
                  <a:txBody>
                    <a:bodyPr/>
                    <a:lstStyle/>
                    <a:p>
                      <a:r>
                        <a:rPr lang="it-IT" sz="700" dirty="0"/>
                        <a:t>CD</a:t>
                      </a:r>
                    </a:p>
                  </a:txBody>
                  <a:tcPr marL="33729" marR="33729" marT="16864" marB="16864"/>
                </a:tc>
                <a:tc>
                  <a:txBody>
                    <a:bodyPr/>
                    <a:lstStyle/>
                    <a:p>
                      <a:r>
                        <a:rPr lang="it-IT" sz="700" dirty="0"/>
                        <a:t>24/6/21</a:t>
                      </a:r>
                    </a:p>
                  </a:txBody>
                  <a:tcPr marL="33729" marR="33729" marT="16864" marB="16864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sz="700" dirty="0"/>
                        <a:t>10</a:t>
                      </a:r>
                    </a:p>
                  </a:txBody>
                  <a:tcPr marL="33729" marR="33729" marT="16864" marB="16864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sz="700" dirty="0"/>
                        <a:t>5%</a:t>
                      </a:r>
                    </a:p>
                  </a:txBody>
                  <a:tcPr marL="33729" marR="33729" marT="16864" marB="16864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8971177"/>
                  </a:ext>
                </a:extLst>
              </a:tr>
              <a:tr h="136790">
                <a:tc>
                  <a:txBody>
                    <a:bodyPr/>
                    <a:lstStyle/>
                    <a:p>
                      <a:r>
                        <a:rPr lang="it-IT" sz="700" dirty="0"/>
                        <a:t>P002</a:t>
                      </a:r>
                    </a:p>
                  </a:txBody>
                  <a:tcPr marL="33729" marR="33729" marT="16864" marB="16864"/>
                </a:tc>
                <a:tc>
                  <a:txBody>
                    <a:bodyPr/>
                    <a:lstStyle/>
                    <a:p>
                      <a:r>
                        <a:rPr lang="it-IT" sz="700" dirty="0"/>
                        <a:t>C3</a:t>
                      </a:r>
                    </a:p>
                  </a:txBody>
                  <a:tcPr marL="33729" marR="33729" marT="16864" marB="16864"/>
                </a:tc>
                <a:tc>
                  <a:txBody>
                    <a:bodyPr/>
                    <a:lstStyle/>
                    <a:p>
                      <a:r>
                        <a:rPr lang="it-IT" sz="700" dirty="0"/>
                        <a:t>CD</a:t>
                      </a:r>
                    </a:p>
                  </a:txBody>
                  <a:tcPr marL="33729" marR="33729" marT="16864" marB="16864"/>
                </a:tc>
                <a:tc>
                  <a:txBody>
                    <a:bodyPr/>
                    <a:lstStyle/>
                    <a:p>
                      <a:r>
                        <a:rPr lang="it-IT" sz="700" dirty="0"/>
                        <a:t>15/7/21</a:t>
                      </a:r>
                    </a:p>
                  </a:txBody>
                  <a:tcPr marL="33729" marR="33729" marT="16864" marB="16864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sz="700" dirty="0"/>
                        <a:t>2</a:t>
                      </a:r>
                    </a:p>
                  </a:txBody>
                  <a:tcPr marL="33729" marR="33729" marT="16864" marB="16864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it-IT" sz="700" dirty="0"/>
                    </a:p>
                  </a:txBody>
                  <a:tcPr marL="33729" marR="33729" marT="16864" marB="16864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72359259"/>
                  </a:ext>
                </a:extLst>
              </a:tr>
              <a:tr h="136790">
                <a:tc>
                  <a:txBody>
                    <a:bodyPr/>
                    <a:lstStyle/>
                    <a:p>
                      <a:r>
                        <a:rPr lang="it-IT" sz="700" dirty="0"/>
                        <a:t>P001</a:t>
                      </a:r>
                    </a:p>
                  </a:txBody>
                  <a:tcPr marL="33729" marR="33729" marT="16864" marB="16864"/>
                </a:tc>
                <a:tc>
                  <a:txBody>
                    <a:bodyPr/>
                    <a:lstStyle/>
                    <a:p>
                      <a:r>
                        <a:rPr lang="it-IT" sz="700" dirty="0"/>
                        <a:t>C3</a:t>
                      </a:r>
                    </a:p>
                  </a:txBody>
                  <a:tcPr marL="33729" marR="33729" marT="16864" marB="16864"/>
                </a:tc>
                <a:tc>
                  <a:txBody>
                    <a:bodyPr/>
                    <a:lstStyle/>
                    <a:p>
                      <a:r>
                        <a:rPr lang="it-IT" sz="700" dirty="0"/>
                        <a:t>CD</a:t>
                      </a:r>
                    </a:p>
                  </a:txBody>
                  <a:tcPr marL="33729" marR="33729" marT="16864" marB="16864"/>
                </a:tc>
                <a:tc>
                  <a:txBody>
                    <a:bodyPr/>
                    <a:lstStyle/>
                    <a:p>
                      <a:r>
                        <a:rPr lang="it-IT" sz="700" dirty="0"/>
                        <a:t>6/9/21</a:t>
                      </a:r>
                    </a:p>
                  </a:txBody>
                  <a:tcPr marL="33729" marR="33729" marT="16864" marB="16864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sz="700" dirty="0"/>
                        <a:t>7</a:t>
                      </a:r>
                    </a:p>
                  </a:txBody>
                  <a:tcPr marL="33729" marR="33729" marT="16864" marB="16864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sz="700" dirty="0"/>
                        <a:t>10%</a:t>
                      </a:r>
                    </a:p>
                  </a:txBody>
                  <a:tcPr marL="33729" marR="33729" marT="16864" marB="16864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33890586"/>
                  </a:ext>
                </a:extLst>
              </a:tr>
              <a:tr h="136790">
                <a:tc>
                  <a:txBody>
                    <a:bodyPr/>
                    <a:lstStyle/>
                    <a:p>
                      <a:r>
                        <a:rPr lang="it-IT" sz="700" dirty="0"/>
                        <a:t>P003</a:t>
                      </a:r>
                    </a:p>
                  </a:txBody>
                  <a:tcPr marL="33729" marR="33729" marT="16864" marB="16864"/>
                </a:tc>
                <a:tc>
                  <a:txBody>
                    <a:bodyPr/>
                    <a:lstStyle/>
                    <a:p>
                      <a:r>
                        <a:rPr lang="it-IT" sz="700" dirty="0"/>
                        <a:t>C2</a:t>
                      </a:r>
                    </a:p>
                  </a:txBody>
                  <a:tcPr marL="33729" marR="33729" marT="16864" marB="16864"/>
                </a:tc>
                <a:tc>
                  <a:txBody>
                    <a:bodyPr/>
                    <a:lstStyle/>
                    <a:p>
                      <a:r>
                        <a:rPr lang="it-IT" sz="700" dirty="0"/>
                        <a:t>BL</a:t>
                      </a:r>
                    </a:p>
                  </a:txBody>
                  <a:tcPr marL="33729" marR="33729" marT="16864" marB="16864"/>
                </a:tc>
                <a:tc>
                  <a:txBody>
                    <a:bodyPr/>
                    <a:lstStyle/>
                    <a:p>
                      <a:r>
                        <a:rPr lang="it-IT" sz="700" dirty="0"/>
                        <a:t>12/9/21</a:t>
                      </a:r>
                    </a:p>
                  </a:txBody>
                  <a:tcPr marL="33729" marR="33729" marT="16864" marB="16864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sz="700" dirty="0"/>
                        <a:t>3</a:t>
                      </a:r>
                    </a:p>
                  </a:txBody>
                  <a:tcPr marL="33729" marR="33729" marT="16864" marB="16864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it-IT" sz="700" dirty="0"/>
                    </a:p>
                  </a:txBody>
                  <a:tcPr marL="33729" marR="33729" marT="16864" marB="16864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2013476"/>
                  </a:ext>
                </a:extLst>
              </a:tr>
              <a:tr h="136790">
                <a:tc>
                  <a:txBody>
                    <a:bodyPr/>
                    <a:lstStyle/>
                    <a:p>
                      <a:r>
                        <a:rPr lang="it-IT" sz="700" dirty="0"/>
                        <a:t>P002</a:t>
                      </a:r>
                    </a:p>
                  </a:txBody>
                  <a:tcPr marL="33729" marR="33729" marT="16864" marB="16864"/>
                </a:tc>
                <a:tc>
                  <a:txBody>
                    <a:bodyPr/>
                    <a:lstStyle/>
                    <a:p>
                      <a:r>
                        <a:rPr lang="it-IT" sz="700" dirty="0"/>
                        <a:t>C2</a:t>
                      </a:r>
                    </a:p>
                  </a:txBody>
                  <a:tcPr marL="33729" marR="33729" marT="16864" marB="16864"/>
                </a:tc>
                <a:tc>
                  <a:txBody>
                    <a:bodyPr/>
                    <a:lstStyle/>
                    <a:p>
                      <a:r>
                        <a:rPr lang="it-IT" sz="700" dirty="0"/>
                        <a:t>BL</a:t>
                      </a:r>
                    </a:p>
                  </a:txBody>
                  <a:tcPr marL="33729" marR="33729" marT="16864" marB="16864"/>
                </a:tc>
                <a:tc>
                  <a:txBody>
                    <a:bodyPr/>
                    <a:lstStyle/>
                    <a:p>
                      <a:r>
                        <a:rPr lang="it-IT" sz="700" dirty="0"/>
                        <a:t>13/9/21</a:t>
                      </a:r>
                    </a:p>
                  </a:txBody>
                  <a:tcPr marL="33729" marR="33729" marT="16864" marB="16864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sz="700" dirty="0"/>
                        <a:t>4</a:t>
                      </a:r>
                    </a:p>
                  </a:txBody>
                  <a:tcPr marL="33729" marR="33729" marT="16864" marB="16864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it-IT" sz="700" dirty="0"/>
                    </a:p>
                  </a:txBody>
                  <a:tcPr marL="33729" marR="33729" marT="16864" marB="16864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15807024"/>
                  </a:ext>
                </a:extLst>
              </a:tr>
              <a:tr h="136790">
                <a:tc>
                  <a:txBody>
                    <a:bodyPr/>
                    <a:lstStyle/>
                    <a:p>
                      <a:r>
                        <a:rPr lang="it-IT" sz="700" dirty="0"/>
                        <a:t>P001</a:t>
                      </a:r>
                    </a:p>
                  </a:txBody>
                  <a:tcPr marL="33729" marR="33729" marT="16864" marB="16864"/>
                </a:tc>
                <a:tc>
                  <a:txBody>
                    <a:bodyPr/>
                    <a:lstStyle/>
                    <a:p>
                      <a:r>
                        <a:rPr lang="it-IT" sz="700" dirty="0"/>
                        <a:t>C2</a:t>
                      </a:r>
                    </a:p>
                  </a:txBody>
                  <a:tcPr marL="33729" marR="33729" marT="16864" marB="16864"/>
                </a:tc>
                <a:tc>
                  <a:txBody>
                    <a:bodyPr/>
                    <a:lstStyle/>
                    <a:p>
                      <a:r>
                        <a:rPr lang="it-IT" sz="700" dirty="0"/>
                        <a:t>BL</a:t>
                      </a:r>
                    </a:p>
                  </a:txBody>
                  <a:tcPr marL="33729" marR="33729" marT="16864" marB="16864"/>
                </a:tc>
                <a:tc>
                  <a:txBody>
                    <a:bodyPr/>
                    <a:lstStyle/>
                    <a:p>
                      <a:r>
                        <a:rPr lang="it-IT" sz="700" dirty="0"/>
                        <a:t>13/9/21</a:t>
                      </a:r>
                    </a:p>
                  </a:txBody>
                  <a:tcPr marL="33729" marR="33729" marT="16864" marB="16864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sz="700" dirty="0"/>
                        <a:t>12</a:t>
                      </a:r>
                    </a:p>
                  </a:txBody>
                  <a:tcPr marL="33729" marR="33729" marT="16864" marB="16864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sz="700" dirty="0"/>
                        <a:t>5%</a:t>
                      </a:r>
                    </a:p>
                  </a:txBody>
                  <a:tcPr marL="33729" marR="33729" marT="16864" marB="16864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3541564"/>
                  </a:ext>
                </a:extLst>
              </a:tr>
            </a:tbl>
          </a:graphicData>
        </a:graphic>
      </p:graphicFrame>
      <p:graphicFrame>
        <p:nvGraphicFramePr>
          <p:cNvPr id="12" name="Tabella 11">
            <a:extLst>
              <a:ext uri="{FF2B5EF4-FFF2-40B4-BE49-F238E27FC236}">
                <a16:creationId xmlns:a16="http://schemas.microsoft.com/office/drawing/2014/main" id="{F0792722-0D42-6745-A25E-75EB6A31864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48143472"/>
              </p:ext>
            </p:extLst>
          </p:nvPr>
        </p:nvGraphicFramePr>
        <p:xfrm>
          <a:off x="5301348" y="3638625"/>
          <a:ext cx="1979562" cy="561632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659854">
                  <a:extLst>
                    <a:ext uri="{9D8B030D-6E8A-4147-A177-3AD203B41FA5}">
                      <a16:colId xmlns:a16="http://schemas.microsoft.com/office/drawing/2014/main" val="3785220849"/>
                    </a:ext>
                  </a:extLst>
                </a:gridCol>
                <a:gridCol w="659854">
                  <a:extLst>
                    <a:ext uri="{9D8B030D-6E8A-4147-A177-3AD203B41FA5}">
                      <a16:colId xmlns:a16="http://schemas.microsoft.com/office/drawing/2014/main" val="937219185"/>
                    </a:ext>
                  </a:extLst>
                </a:gridCol>
                <a:gridCol w="659854">
                  <a:extLst>
                    <a:ext uri="{9D8B030D-6E8A-4147-A177-3AD203B41FA5}">
                      <a16:colId xmlns:a16="http://schemas.microsoft.com/office/drawing/2014/main" val="1642946569"/>
                    </a:ext>
                  </a:extLst>
                </a:gridCol>
              </a:tblGrid>
              <a:tr h="136790">
                <a:tc>
                  <a:txBody>
                    <a:bodyPr/>
                    <a:lstStyle/>
                    <a:p>
                      <a:r>
                        <a:rPr lang="it-IT" sz="700" dirty="0"/>
                        <a:t>ID Utente</a:t>
                      </a:r>
                    </a:p>
                  </a:txBody>
                  <a:tcPr marL="33729" marR="33729" marT="16864" marB="16864"/>
                </a:tc>
                <a:tc>
                  <a:txBody>
                    <a:bodyPr/>
                    <a:lstStyle/>
                    <a:p>
                      <a:r>
                        <a:rPr lang="it-IT" sz="700" dirty="0"/>
                        <a:t>Nome</a:t>
                      </a:r>
                    </a:p>
                  </a:txBody>
                  <a:tcPr marL="33729" marR="33729" marT="16864" marB="16864"/>
                </a:tc>
                <a:tc>
                  <a:txBody>
                    <a:bodyPr/>
                    <a:lstStyle/>
                    <a:p>
                      <a:r>
                        <a:rPr lang="it-IT" sz="700" dirty="0"/>
                        <a:t>Cognome</a:t>
                      </a:r>
                    </a:p>
                  </a:txBody>
                  <a:tcPr marL="33729" marR="33729" marT="16864" marB="16864"/>
                </a:tc>
                <a:extLst>
                  <a:ext uri="{0D108BD9-81ED-4DB2-BD59-A6C34878D82A}">
                    <a16:rowId xmlns:a16="http://schemas.microsoft.com/office/drawing/2014/main" val="2427366657"/>
                  </a:ext>
                </a:extLst>
              </a:tr>
              <a:tr h="136790">
                <a:tc>
                  <a:txBody>
                    <a:bodyPr/>
                    <a:lstStyle/>
                    <a:p>
                      <a:r>
                        <a:rPr lang="it-IT" sz="700" dirty="0"/>
                        <a:t>CD</a:t>
                      </a:r>
                    </a:p>
                  </a:txBody>
                  <a:tcPr marL="33729" marR="33729" marT="16864" marB="16864"/>
                </a:tc>
                <a:tc>
                  <a:txBody>
                    <a:bodyPr/>
                    <a:lstStyle/>
                    <a:p>
                      <a:r>
                        <a:rPr lang="it-IT" sz="700" dirty="0"/>
                        <a:t>Danilo</a:t>
                      </a:r>
                    </a:p>
                  </a:txBody>
                  <a:tcPr marL="33729" marR="33729" marT="16864" marB="16864"/>
                </a:tc>
                <a:tc>
                  <a:txBody>
                    <a:bodyPr/>
                    <a:lstStyle/>
                    <a:p>
                      <a:r>
                        <a:rPr lang="it-IT" sz="700" dirty="0"/>
                        <a:t>Cattaneo</a:t>
                      </a:r>
                    </a:p>
                  </a:txBody>
                  <a:tcPr marL="33729" marR="33729" marT="16864" marB="16864"/>
                </a:tc>
                <a:extLst>
                  <a:ext uri="{0D108BD9-81ED-4DB2-BD59-A6C34878D82A}">
                    <a16:rowId xmlns:a16="http://schemas.microsoft.com/office/drawing/2014/main" val="208971177"/>
                  </a:ext>
                </a:extLst>
              </a:tr>
              <a:tr h="136790">
                <a:tc>
                  <a:txBody>
                    <a:bodyPr/>
                    <a:lstStyle/>
                    <a:p>
                      <a:r>
                        <a:rPr lang="it-IT" sz="700" dirty="0"/>
                        <a:t>BL</a:t>
                      </a:r>
                    </a:p>
                  </a:txBody>
                  <a:tcPr marL="33729" marR="33729" marT="16864" marB="16864"/>
                </a:tc>
                <a:tc>
                  <a:txBody>
                    <a:bodyPr/>
                    <a:lstStyle/>
                    <a:p>
                      <a:r>
                        <a:rPr lang="it-IT" sz="700" dirty="0"/>
                        <a:t>Luca</a:t>
                      </a:r>
                    </a:p>
                  </a:txBody>
                  <a:tcPr marL="33729" marR="33729" marT="16864" marB="16864"/>
                </a:tc>
                <a:tc>
                  <a:txBody>
                    <a:bodyPr/>
                    <a:lstStyle/>
                    <a:p>
                      <a:r>
                        <a:rPr lang="it-IT" sz="700" dirty="0"/>
                        <a:t>Bianchi</a:t>
                      </a:r>
                    </a:p>
                  </a:txBody>
                  <a:tcPr marL="33729" marR="33729" marT="16864" marB="16864"/>
                </a:tc>
                <a:extLst>
                  <a:ext uri="{0D108BD9-81ED-4DB2-BD59-A6C34878D82A}">
                    <a16:rowId xmlns:a16="http://schemas.microsoft.com/office/drawing/2014/main" val="4072359259"/>
                  </a:ext>
                </a:extLst>
              </a:tr>
              <a:tr h="136790">
                <a:tc>
                  <a:txBody>
                    <a:bodyPr/>
                    <a:lstStyle/>
                    <a:p>
                      <a:r>
                        <a:rPr lang="it-IT" sz="700" dirty="0"/>
                        <a:t>RM</a:t>
                      </a:r>
                    </a:p>
                  </a:txBody>
                  <a:tcPr marL="33729" marR="33729" marT="16864" marB="16864"/>
                </a:tc>
                <a:tc>
                  <a:txBody>
                    <a:bodyPr/>
                    <a:lstStyle/>
                    <a:p>
                      <a:r>
                        <a:rPr lang="it-IT" sz="700" dirty="0"/>
                        <a:t>Mario</a:t>
                      </a:r>
                    </a:p>
                  </a:txBody>
                  <a:tcPr marL="33729" marR="33729" marT="16864" marB="16864"/>
                </a:tc>
                <a:tc>
                  <a:txBody>
                    <a:bodyPr/>
                    <a:lstStyle/>
                    <a:p>
                      <a:r>
                        <a:rPr lang="it-IT" sz="700" dirty="0"/>
                        <a:t>Rossi</a:t>
                      </a:r>
                    </a:p>
                  </a:txBody>
                  <a:tcPr marL="33729" marR="33729" marT="16864" marB="16864"/>
                </a:tc>
                <a:extLst>
                  <a:ext uri="{0D108BD9-81ED-4DB2-BD59-A6C34878D82A}">
                    <a16:rowId xmlns:a16="http://schemas.microsoft.com/office/drawing/2014/main" val="3925609373"/>
                  </a:ext>
                </a:extLst>
              </a:tr>
            </a:tbl>
          </a:graphicData>
        </a:graphic>
      </p:graphicFrame>
      <p:graphicFrame>
        <p:nvGraphicFramePr>
          <p:cNvPr id="13" name="Tabella 12">
            <a:extLst>
              <a:ext uri="{FF2B5EF4-FFF2-40B4-BE49-F238E27FC236}">
                <a16:creationId xmlns:a16="http://schemas.microsoft.com/office/drawing/2014/main" id="{8142474F-878D-7A17-91A7-6A452C5C7D0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19658328"/>
              </p:ext>
            </p:extLst>
          </p:nvPr>
        </p:nvGraphicFramePr>
        <p:xfrm>
          <a:off x="8273600" y="3623790"/>
          <a:ext cx="2421613" cy="561632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638635">
                  <a:extLst>
                    <a:ext uri="{9D8B030D-6E8A-4147-A177-3AD203B41FA5}">
                      <a16:colId xmlns:a16="http://schemas.microsoft.com/office/drawing/2014/main" val="3785220849"/>
                    </a:ext>
                  </a:extLst>
                </a:gridCol>
                <a:gridCol w="605904">
                  <a:extLst>
                    <a:ext uri="{9D8B030D-6E8A-4147-A177-3AD203B41FA5}">
                      <a16:colId xmlns:a16="http://schemas.microsoft.com/office/drawing/2014/main" val="937219185"/>
                    </a:ext>
                  </a:extLst>
                </a:gridCol>
                <a:gridCol w="1177074">
                  <a:extLst>
                    <a:ext uri="{9D8B030D-6E8A-4147-A177-3AD203B41FA5}">
                      <a16:colId xmlns:a16="http://schemas.microsoft.com/office/drawing/2014/main" val="1642946569"/>
                    </a:ext>
                  </a:extLst>
                </a:gridCol>
              </a:tblGrid>
              <a:tr h="136790">
                <a:tc>
                  <a:txBody>
                    <a:bodyPr/>
                    <a:lstStyle/>
                    <a:p>
                      <a:r>
                        <a:rPr lang="it-IT" sz="700" dirty="0"/>
                        <a:t>ID Utente</a:t>
                      </a:r>
                    </a:p>
                  </a:txBody>
                  <a:tcPr marL="33729" marR="33729" marT="16864" marB="16864"/>
                </a:tc>
                <a:tc>
                  <a:txBody>
                    <a:bodyPr/>
                    <a:lstStyle/>
                    <a:p>
                      <a:r>
                        <a:rPr lang="it-IT" sz="700" dirty="0"/>
                        <a:t>Password</a:t>
                      </a:r>
                    </a:p>
                  </a:txBody>
                  <a:tcPr marL="33729" marR="33729" marT="16864" marB="16864"/>
                </a:tc>
                <a:tc>
                  <a:txBody>
                    <a:bodyPr/>
                    <a:lstStyle/>
                    <a:p>
                      <a:r>
                        <a:rPr lang="it-IT" sz="700" dirty="0"/>
                        <a:t>Mail</a:t>
                      </a:r>
                    </a:p>
                  </a:txBody>
                  <a:tcPr marL="33729" marR="33729" marT="16864" marB="16864"/>
                </a:tc>
                <a:extLst>
                  <a:ext uri="{0D108BD9-81ED-4DB2-BD59-A6C34878D82A}">
                    <a16:rowId xmlns:a16="http://schemas.microsoft.com/office/drawing/2014/main" val="2427366657"/>
                  </a:ext>
                </a:extLst>
              </a:tr>
              <a:tr h="136790">
                <a:tc>
                  <a:txBody>
                    <a:bodyPr/>
                    <a:lstStyle/>
                    <a:p>
                      <a:r>
                        <a:rPr lang="it-IT" sz="700" dirty="0"/>
                        <a:t>CD</a:t>
                      </a:r>
                    </a:p>
                  </a:txBody>
                  <a:tcPr marL="33729" marR="33729" marT="16864" marB="16864"/>
                </a:tc>
                <a:tc>
                  <a:txBody>
                    <a:bodyPr/>
                    <a:lstStyle/>
                    <a:p>
                      <a:r>
                        <a:rPr lang="it-IT" sz="700" dirty="0"/>
                        <a:t>Danilo71</a:t>
                      </a:r>
                    </a:p>
                  </a:txBody>
                  <a:tcPr marL="33729" marR="33729" marT="16864" marB="16864"/>
                </a:tc>
                <a:tc>
                  <a:txBody>
                    <a:bodyPr/>
                    <a:lstStyle/>
                    <a:p>
                      <a:r>
                        <a:rPr lang="it-IT" sz="700" dirty="0"/>
                        <a:t>d.cattaneo@carlocortesi.biz</a:t>
                      </a:r>
                    </a:p>
                  </a:txBody>
                  <a:tcPr marL="33729" marR="33729" marT="16864" marB="16864"/>
                </a:tc>
                <a:extLst>
                  <a:ext uri="{0D108BD9-81ED-4DB2-BD59-A6C34878D82A}">
                    <a16:rowId xmlns:a16="http://schemas.microsoft.com/office/drawing/2014/main" val="208971177"/>
                  </a:ext>
                </a:extLst>
              </a:tr>
              <a:tr h="136790">
                <a:tc>
                  <a:txBody>
                    <a:bodyPr/>
                    <a:lstStyle/>
                    <a:p>
                      <a:r>
                        <a:rPr lang="it-IT" sz="700" dirty="0"/>
                        <a:t>BL</a:t>
                      </a:r>
                    </a:p>
                  </a:txBody>
                  <a:tcPr marL="33729" marR="33729" marT="16864" marB="16864"/>
                </a:tc>
                <a:tc>
                  <a:txBody>
                    <a:bodyPr/>
                    <a:lstStyle/>
                    <a:p>
                      <a:r>
                        <a:rPr lang="it-IT" sz="700" dirty="0"/>
                        <a:t>Whites365</a:t>
                      </a:r>
                    </a:p>
                  </a:txBody>
                  <a:tcPr marL="33729" marR="33729" marT="16864" marB="16864"/>
                </a:tc>
                <a:tc>
                  <a:txBody>
                    <a:bodyPr/>
                    <a:lstStyle/>
                    <a:p>
                      <a:r>
                        <a:rPr lang="it-IT" sz="700" dirty="0">
                          <a:hlinkClick r:id="rId2"/>
                        </a:rPr>
                        <a:t>luca@gmail.com</a:t>
                      </a:r>
                      <a:endParaRPr lang="it-IT" sz="700" dirty="0"/>
                    </a:p>
                  </a:txBody>
                  <a:tcPr marL="33729" marR="33729" marT="16864" marB="16864"/>
                </a:tc>
                <a:extLst>
                  <a:ext uri="{0D108BD9-81ED-4DB2-BD59-A6C34878D82A}">
                    <a16:rowId xmlns:a16="http://schemas.microsoft.com/office/drawing/2014/main" val="4072359259"/>
                  </a:ext>
                </a:extLst>
              </a:tr>
              <a:tr h="136790">
                <a:tc>
                  <a:txBody>
                    <a:bodyPr/>
                    <a:lstStyle/>
                    <a:p>
                      <a:r>
                        <a:rPr lang="it-IT" sz="700" dirty="0"/>
                        <a:t>RM</a:t>
                      </a:r>
                    </a:p>
                  </a:txBody>
                  <a:tcPr marL="33729" marR="33729" marT="16864" marB="16864"/>
                </a:tc>
                <a:tc>
                  <a:txBody>
                    <a:bodyPr/>
                    <a:lstStyle/>
                    <a:p>
                      <a:r>
                        <a:rPr lang="it-IT" sz="700" dirty="0"/>
                        <a:t>Rosso99</a:t>
                      </a:r>
                    </a:p>
                  </a:txBody>
                  <a:tcPr marL="33729" marR="33729" marT="16864" marB="16864"/>
                </a:tc>
                <a:tc>
                  <a:txBody>
                    <a:bodyPr/>
                    <a:lstStyle/>
                    <a:p>
                      <a:r>
                        <a:rPr lang="it-IT" sz="700" dirty="0"/>
                        <a:t>m.rossi@outlook.it</a:t>
                      </a:r>
                    </a:p>
                  </a:txBody>
                  <a:tcPr marL="33729" marR="33729" marT="16864" marB="16864"/>
                </a:tc>
                <a:extLst>
                  <a:ext uri="{0D108BD9-81ED-4DB2-BD59-A6C34878D82A}">
                    <a16:rowId xmlns:a16="http://schemas.microsoft.com/office/drawing/2014/main" val="3925609373"/>
                  </a:ext>
                </a:extLst>
              </a:tr>
            </a:tbl>
          </a:graphicData>
        </a:graphic>
      </p:graphicFrame>
      <p:graphicFrame>
        <p:nvGraphicFramePr>
          <p:cNvPr id="14" name="Tabella 13">
            <a:extLst>
              <a:ext uri="{FF2B5EF4-FFF2-40B4-BE49-F238E27FC236}">
                <a16:creationId xmlns:a16="http://schemas.microsoft.com/office/drawing/2014/main" id="{96559C15-7272-310D-F934-CC13390174D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61499861"/>
              </p:ext>
            </p:extLst>
          </p:nvPr>
        </p:nvGraphicFramePr>
        <p:xfrm>
          <a:off x="5301348" y="4959513"/>
          <a:ext cx="1979562" cy="561632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659854">
                  <a:extLst>
                    <a:ext uri="{9D8B030D-6E8A-4147-A177-3AD203B41FA5}">
                      <a16:colId xmlns:a16="http://schemas.microsoft.com/office/drawing/2014/main" val="3785220849"/>
                    </a:ext>
                  </a:extLst>
                </a:gridCol>
                <a:gridCol w="761331">
                  <a:extLst>
                    <a:ext uri="{9D8B030D-6E8A-4147-A177-3AD203B41FA5}">
                      <a16:colId xmlns:a16="http://schemas.microsoft.com/office/drawing/2014/main" val="937219185"/>
                    </a:ext>
                  </a:extLst>
                </a:gridCol>
                <a:gridCol w="558377">
                  <a:extLst>
                    <a:ext uri="{9D8B030D-6E8A-4147-A177-3AD203B41FA5}">
                      <a16:colId xmlns:a16="http://schemas.microsoft.com/office/drawing/2014/main" val="1642946569"/>
                    </a:ext>
                  </a:extLst>
                </a:gridCol>
              </a:tblGrid>
              <a:tr h="136790">
                <a:tc>
                  <a:txBody>
                    <a:bodyPr/>
                    <a:lstStyle/>
                    <a:p>
                      <a:r>
                        <a:rPr lang="it-IT" sz="700" dirty="0"/>
                        <a:t>ID Utente</a:t>
                      </a:r>
                    </a:p>
                  </a:txBody>
                  <a:tcPr marL="33729" marR="33729" marT="16864" marB="16864"/>
                </a:tc>
                <a:tc>
                  <a:txBody>
                    <a:bodyPr/>
                    <a:lstStyle/>
                    <a:p>
                      <a:r>
                        <a:rPr lang="it-IT" sz="700" dirty="0"/>
                        <a:t>Nome</a:t>
                      </a:r>
                    </a:p>
                  </a:txBody>
                  <a:tcPr marL="33729" marR="33729" marT="16864" marB="16864"/>
                </a:tc>
                <a:tc>
                  <a:txBody>
                    <a:bodyPr/>
                    <a:lstStyle/>
                    <a:p>
                      <a:r>
                        <a:rPr lang="it-IT" sz="700" dirty="0"/>
                        <a:t>Città</a:t>
                      </a:r>
                    </a:p>
                  </a:txBody>
                  <a:tcPr marL="33729" marR="33729" marT="16864" marB="16864"/>
                </a:tc>
                <a:extLst>
                  <a:ext uri="{0D108BD9-81ED-4DB2-BD59-A6C34878D82A}">
                    <a16:rowId xmlns:a16="http://schemas.microsoft.com/office/drawing/2014/main" val="2427366657"/>
                  </a:ext>
                </a:extLst>
              </a:tr>
              <a:tr h="136790">
                <a:tc>
                  <a:txBody>
                    <a:bodyPr/>
                    <a:lstStyle/>
                    <a:p>
                      <a:r>
                        <a:rPr lang="it-IT" sz="700" dirty="0"/>
                        <a:t>P001</a:t>
                      </a:r>
                    </a:p>
                  </a:txBody>
                  <a:tcPr marL="33729" marR="33729" marT="16864" marB="16864"/>
                </a:tc>
                <a:tc>
                  <a:txBody>
                    <a:bodyPr/>
                    <a:lstStyle/>
                    <a:p>
                      <a:r>
                        <a:rPr lang="it-IT" sz="700" dirty="0"/>
                        <a:t>Danilo Cattaneo</a:t>
                      </a:r>
                    </a:p>
                  </a:txBody>
                  <a:tcPr marL="33729" marR="33729" marT="16864" marB="16864"/>
                </a:tc>
                <a:tc>
                  <a:txBody>
                    <a:bodyPr/>
                    <a:lstStyle/>
                    <a:p>
                      <a:r>
                        <a:rPr lang="it-IT" sz="700" dirty="0"/>
                        <a:t>Milano</a:t>
                      </a:r>
                    </a:p>
                  </a:txBody>
                  <a:tcPr marL="33729" marR="33729" marT="16864" marB="16864"/>
                </a:tc>
                <a:extLst>
                  <a:ext uri="{0D108BD9-81ED-4DB2-BD59-A6C34878D82A}">
                    <a16:rowId xmlns:a16="http://schemas.microsoft.com/office/drawing/2014/main" val="208971177"/>
                  </a:ext>
                </a:extLst>
              </a:tr>
              <a:tr h="136790">
                <a:tc>
                  <a:txBody>
                    <a:bodyPr/>
                    <a:lstStyle/>
                    <a:p>
                      <a:r>
                        <a:rPr lang="it-IT" sz="700" dirty="0"/>
                        <a:t>P002</a:t>
                      </a:r>
                    </a:p>
                  </a:txBody>
                  <a:tcPr marL="33729" marR="33729" marT="16864" marB="16864"/>
                </a:tc>
                <a:tc>
                  <a:txBody>
                    <a:bodyPr/>
                    <a:lstStyle/>
                    <a:p>
                      <a:r>
                        <a:rPr lang="it-IT" sz="700" dirty="0"/>
                        <a:t>Rossi Mario</a:t>
                      </a:r>
                    </a:p>
                  </a:txBody>
                  <a:tcPr marL="33729" marR="33729" marT="16864" marB="16864"/>
                </a:tc>
                <a:tc>
                  <a:txBody>
                    <a:bodyPr/>
                    <a:lstStyle/>
                    <a:p>
                      <a:r>
                        <a:rPr lang="it-IT" sz="700" dirty="0"/>
                        <a:t>Genova</a:t>
                      </a:r>
                    </a:p>
                  </a:txBody>
                  <a:tcPr marL="33729" marR="33729" marT="16864" marB="16864"/>
                </a:tc>
                <a:extLst>
                  <a:ext uri="{0D108BD9-81ED-4DB2-BD59-A6C34878D82A}">
                    <a16:rowId xmlns:a16="http://schemas.microsoft.com/office/drawing/2014/main" val="4072359259"/>
                  </a:ext>
                </a:extLst>
              </a:tr>
              <a:tr h="136790">
                <a:tc>
                  <a:txBody>
                    <a:bodyPr/>
                    <a:lstStyle/>
                    <a:p>
                      <a:r>
                        <a:rPr lang="it-IT" sz="700" dirty="0"/>
                        <a:t>P003</a:t>
                      </a:r>
                    </a:p>
                  </a:txBody>
                  <a:tcPr marL="33729" marR="33729" marT="16864" marB="16864"/>
                </a:tc>
                <a:tc>
                  <a:txBody>
                    <a:bodyPr/>
                    <a:lstStyle/>
                    <a:p>
                      <a:r>
                        <a:rPr lang="it-IT" sz="700" dirty="0"/>
                        <a:t>Bianchi </a:t>
                      </a:r>
                      <a:r>
                        <a:rPr lang="it-IT" sz="700" dirty="0" err="1"/>
                        <a:t>GiuliA</a:t>
                      </a:r>
                      <a:endParaRPr lang="it-IT" sz="700" dirty="0"/>
                    </a:p>
                  </a:txBody>
                  <a:tcPr marL="33729" marR="33729" marT="16864" marB="16864"/>
                </a:tc>
                <a:tc>
                  <a:txBody>
                    <a:bodyPr/>
                    <a:lstStyle/>
                    <a:p>
                      <a:r>
                        <a:rPr lang="it-IT" sz="700" dirty="0"/>
                        <a:t>Milano</a:t>
                      </a:r>
                    </a:p>
                  </a:txBody>
                  <a:tcPr marL="33729" marR="33729" marT="16864" marB="16864"/>
                </a:tc>
                <a:extLst>
                  <a:ext uri="{0D108BD9-81ED-4DB2-BD59-A6C34878D82A}">
                    <a16:rowId xmlns:a16="http://schemas.microsoft.com/office/drawing/2014/main" val="3925609373"/>
                  </a:ext>
                </a:extLst>
              </a:tr>
            </a:tbl>
          </a:graphicData>
        </a:graphic>
      </p:graphicFrame>
      <p:graphicFrame>
        <p:nvGraphicFramePr>
          <p:cNvPr id="15" name="Tabella 14">
            <a:extLst>
              <a:ext uri="{FF2B5EF4-FFF2-40B4-BE49-F238E27FC236}">
                <a16:creationId xmlns:a16="http://schemas.microsoft.com/office/drawing/2014/main" id="{52A7A1D0-3FAA-DE7F-31A5-DE5EF118220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18920580"/>
              </p:ext>
            </p:extLst>
          </p:nvPr>
        </p:nvGraphicFramePr>
        <p:xfrm>
          <a:off x="8273601" y="4956543"/>
          <a:ext cx="2542568" cy="561632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635642">
                  <a:extLst>
                    <a:ext uri="{9D8B030D-6E8A-4147-A177-3AD203B41FA5}">
                      <a16:colId xmlns:a16="http://schemas.microsoft.com/office/drawing/2014/main" val="3785220849"/>
                    </a:ext>
                  </a:extLst>
                </a:gridCol>
                <a:gridCol w="635642">
                  <a:extLst>
                    <a:ext uri="{9D8B030D-6E8A-4147-A177-3AD203B41FA5}">
                      <a16:colId xmlns:a16="http://schemas.microsoft.com/office/drawing/2014/main" val="937219185"/>
                    </a:ext>
                  </a:extLst>
                </a:gridCol>
                <a:gridCol w="635642">
                  <a:extLst>
                    <a:ext uri="{9D8B030D-6E8A-4147-A177-3AD203B41FA5}">
                      <a16:colId xmlns:a16="http://schemas.microsoft.com/office/drawing/2014/main" val="1642946569"/>
                    </a:ext>
                  </a:extLst>
                </a:gridCol>
                <a:gridCol w="635642">
                  <a:extLst>
                    <a:ext uri="{9D8B030D-6E8A-4147-A177-3AD203B41FA5}">
                      <a16:colId xmlns:a16="http://schemas.microsoft.com/office/drawing/2014/main" val="331633735"/>
                    </a:ext>
                  </a:extLst>
                </a:gridCol>
              </a:tblGrid>
              <a:tr h="136790">
                <a:tc>
                  <a:txBody>
                    <a:bodyPr/>
                    <a:lstStyle/>
                    <a:p>
                      <a:r>
                        <a:rPr lang="it-IT" sz="700" dirty="0"/>
                        <a:t>ID Volo</a:t>
                      </a:r>
                    </a:p>
                  </a:txBody>
                  <a:tcPr marL="33729" marR="33729" marT="16864" marB="16864"/>
                </a:tc>
                <a:tc>
                  <a:txBody>
                    <a:bodyPr/>
                    <a:lstStyle/>
                    <a:p>
                      <a:r>
                        <a:rPr lang="it-IT" sz="700" dirty="0"/>
                        <a:t>Compagnia</a:t>
                      </a:r>
                    </a:p>
                  </a:txBody>
                  <a:tcPr marL="33729" marR="33729" marT="16864" marB="16864"/>
                </a:tc>
                <a:tc>
                  <a:txBody>
                    <a:bodyPr/>
                    <a:lstStyle/>
                    <a:p>
                      <a:r>
                        <a:rPr lang="it-IT" sz="700" dirty="0"/>
                        <a:t>Data</a:t>
                      </a:r>
                    </a:p>
                  </a:txBody>
                  <a:tcPr marL="33729" marR="33729" marT="16864" marB="16864"/>
                </a:tc>
                <a:tc>
                  <a:txBody>
                    <a:bodyPr/>
                    <a:lstStyle/>
                    <a:p>
                      <a:r>
                        <a:rPr lang="it-IT" sz="700" dirty="0"/>
                        <a:t>Tratta</a:t>
                      </a:r>
                    </a:p>
                  </a:txBody>
                  <a:tcPr marL="33729" marR="33729" marT="16864" marB="16864"/>
                </a:tc>
                <a:extLst>
                  <a:ext uri="{0D108BD9-81ED-4DB2-BD59-A6C34878D82A}">
                    <a16:rowId xmlns:a16="http://schemas.microsoft.com/office/drawing/2014/main" val="2427366657"/>
                  </a:ext>
                </a:extLst>
              </a:tr>
              <a:tr h="136790">
                <a:tc>
                  <a:txBody>
                    <a:bodyPr/>
                    <a:lstStyle/>
                    <a:p>
                      <a:r>
                        <a:rPr lang="it-IT" sz="700" dirty="0"/>
                        <a:t>CF001</a:t>
                      </a:r>
                    </a:p>
                  </a:txBody>
                  <a:tcPr marL="33729" marR="33729" marT="16864" marB="16864"/>
                </a:tc>
                <a:tc>
                  <a:txBody>
                    <a:bodyPr/>
                    <a:lstStyle/>
                    <a:p>
                      <a:r>
                        <a:rPr lang="it-IT" sz="700" dirty="0"/>
                        <a:t>Ryan</a:t>
                      </a:r>
                    </a:p>
                  </a:txBody>
                  <a:tcPr marL="33729" marR="33729" marT="16864" marB="16864"/>
                </a:tc>
                <a:tc>
                  <a:txBody>
                    <a:bodyPr/>
                    <a:lstStyle/>
                    <a:p>
                      <a:r>
                        <a:rPr lang="it-IT" sz="700" dirty="0"/>
                        <a:t>20/09/22</a:t>
                      </a:r>
                    </a:p>
                  </a:txBody>
                  <a:tcPr marL="33729" marR="33729" marT="16864" marB="16864"/>
                </a:tc>
                <a:tc>
                  <a:txBody>
                    <a:bodyPr/>
                    <a:lstStyle/>
                    <a:p>
                      <a:r>
                        <a:rPr lang="it-IT" sz="700" dirty="0"/>
                        <a:t>Milano-Londra</a:t>
                      </a:r>
                    </a:p>
                  </a:txBody>
                  <a:tcPr marL="33729" marR="33729" marT="16864" marB="16864"/>
                </a:tc>
                <a:extLst>
                  <a:ext uri="{0D108BD9-81ED-4DB2-BD59-A6C34878D82A}">
                    <a16:rowId xmlns:a16="http://schemas.microsoft.com/office/drawing/2014/main" val="208971177"/>
                  </a:ext>
                </a:extLst>
              </a:tr>
              <a:tr h="136790">
                <a:tc>
                  <a:txBody>
                    <a:bodyPr/>
                    <a:lstStyle/>
                    <a:p>
                      <a:r>
                        <a:rPr lang="it-IT" sz="700" dirty="0"/>
                        <a:t>CF002</a:t>
                      </a:r>
                    </a:p>
                  </a:txBody>
                  <a:tcPr marL="33729" marR="33729" marT="16864" marB="16864"/>
                </a:tc>
                <a:tc>
                  <a:txBody>
                    <a:bodyPr/>
                    <a:lstStyle/>
                    <a:p>
                      <a:r>
                        <a:rPr lang="it-IT" sz="700" dirty="0"/>
                        <a:t>Ryan</a:t>
                      </a:r>
                    </a:p>
                  </a:txBody>
                  <a:tcPr marL="33729" marR="33729" marT="16864" marB="16864"/>
                </a:tc>
                <a:tc>
                  <a:txBody>
                    <a:bodyPr/>
                    <a:lstStyle/>
                    <a:p>
                      <a:r>
                        <a:rPr lang="it-IT" sz="700" dirty="0"/>
                        <a:t>21/09/22</a:t>
                      </a:r>
                    </a:p>
                  </a:txBody>
                  <a:tcPr marL="33729" marR="33729" marT="16864" marB="16864"/>
                </a:tc>
                <a:tc>
                  <a:txBody>
                    <a:bodyPr/>
                    <a:lstStyle/>
                    <a:p>
                      <a:r>
                        <a:rPr lang="it-IT" sz="700" dirty="0"/>
                        <a:t>Milano-Dublino</a:t>
                      </a:r>
                    </a:p>
                  </a:txBody>
                  <a:tcPr marL="33729" marR="33729" marT="16864" marB="16864"/>
                </a:tc>
                <a:extLst>
                  <a:ext uri="{0D108BD9-81ED-4DB2-BD59-A6C34878D82A}">
                    <a16:rowId xmlns:a16="http://schemas.microsoft.com/office/drawing/2014/main" val="4072359259"/>
                  </a:ext>
                </a:extLst>
              </a:tr>
              <a:tr h="136790">
                <a:tc>
                  <a:txBody>
                    <a:bodyPr/>
                    <a:lstStyle/>
                    <a:p>
                      <a:r>
                        <a:rPr lang="it-IT" sz="700" dirty="0"/>
                        <a:t>CF003</a:t>
                      </a:r>
                    </a:p>
                  </a:txBody>
                  <a:tcPr marL="33729" marR="33729" marT="16864" marB="16864"/>
                </a:tc>
                <a:tc>
                  <a:txBody>
                    <a:bodyPr/>
                    <a:lstStyle/>
                    <a:p>
                      <a:r>
                        <a:rPr lang="it-IT" sz="700" dirty="0"/>
                        <a:t>AirFrance</a:t>
                      </a:r>
                    </a:p>
                  </a:txBody>
                  <a:tcPr marL="33729" marR="33729" marT="16864" marB="16864"/>
                </a:tc>
                <a:tc>
                  <a:txBody>
                    <a:bodyPr/>
                    <a:lstStyle/>
                    <a:p>
                      <a:r>
                        <a:rPr lang="it-IT" sz="700" dirty="0"/>
                        <a:t>20/09/22</a:t>
                      </a:r>
                    </a:p>
                  </a:txBody>
                  <a:tcPr marL="33729" marR="33729" marT="16864" marB="16864"/>
                </a:tc>
                <a:tc>
                  <a:txBody>
                    <a:bodyPr/>
                    <a:lstStyle/>
                    <a:p>
                      <a:r>
                        <a:rPr lang="it-IT" sz="700" dirty="0"/>
                        <a:t>Roma-Parigi</a:t>
                      </a:r>
                    </a:p>
                  </a:txBody>
                  <a:tcPr marL="33729" marR="33729" marT="16864" marB="16864"/>
                </a:tc>
                <a:extLst>
                  <a:ext uri="{0D108BD9-81ED-4DB2-BD59-A6C34878D82A}">
                    <a16:rowId xmlns:a16="http://schemas.microsoft.com/office/drawing/2014/main" val="3925609373"/>
                  </a:ext>
                </a:extLst>
              </a:tr>
            </a:tbl>
          </a:graphicData>
        </a:graphic>
      </p:graphicFrame>
      <p:sp>
        <p:nvSpPr>
          <p:cNvPr id="16" name="Freccia a destra 15">
            <a:extLst>
              <a:ext uri="{FF2B5EF4-FFF2-40B4-BE49-F238E27FC236}">
                <a16:creationId xmlns:a16="http://schemas.microsoft.com/office/drawing/2014/main" id="{59587ACC-6DC0-D33D-62DD-3703CDDEE8D0}"/>
              </a:ext>
            </a:extLst>
          </p:cNvPr>
          <p:cNvSpPr/>
          <p:nvPr/>
        </p:nvSpPr>
        <p:spPr>
          <a:xfrm>
            <a:off x="4186384" y="2103424"/>
            <a:ext cx="800099" cy="77152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7" name="Freccia a destra 16">
            <a:extLst>
              <a:ext uri="{FF2B5EF4-FFF2-40B4-BE49-F238E27FC236}">
                <a16:creationId xmlns:a16="http://schemas.microsoft.com/office/drawing/2014/main" id="{91FC5FBA-C99C-FC61-29BF-88B58666AB76}"/>
              </a:ext>
            </a:extLst>
          </p:cNvPr>
          <p:cNvSpPr/>
          <p:nvPr/>
        </p:nvSpPr>
        <p:spPr>
          <a:xfrm>
            <a:off x="4186383" y="3429000"/>
            <a:ext cx="800099" cy="77152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8" name="Freccia a destra 17">
            <a:extLst>
              <a:ext uri="{FF2B5EF4-FFF2-40B4-BE49-F238E27FC236}">
                <a16:creationId xmlns:a16="http://schemas.microsoft.com/office/drawing/2014/main" id="{EE1344F7-D670-772D-5842-078FEC4C454B}"/>
              </a:ext>
            </a:extLst>
          </p:cNvPr>
          <p:cNvSpPr/>
          <p:nvPr/>
        </p:nvSpPr>
        <p:spPr>
          <a:xfrm>
            <a:off x="4186383" y="4754576"/>
            <a:ext cx="800099" cy="77152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graphicFrame>
        <p:nvGraphicFramePr>
          <p:cNvPr id="19" name="Tabella 18">
            <a:extLst>
              <a:ext uri="{FF2B5EF4-FFF2-40B4-BE49-F238E27FC236}">
                <a16:creationId xmlns:a16="http://schemas.microsoft.com/office/drawing/2014/main" id="{667F371F-5748-26A3-4BC3-5F2CC7E3BF1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89957249"/>
              </p:ext>
            </p:extLst>
          </p:nvPr>
        </p:nvGraphicFramePr>
        <p:xfrm>
          <a:off x="6996798" y="6008480"/>
          <a:ext cx="1319708" cy="702040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659854">
                  <a:extLst>
                    <a:ext uri="{9D8B030D-6E8A-4147-A177-3AD203B41FA5}">
                      <a16:colId xmlns:a16="http://schemas.microsoft.com/office/drawing/2014/main" val="3785220849"/>
                    </a:ext>
                  </a:extLst>
                </a:gridCol>
                <a:gridCol w="659854">
                  <a:extLst>
                    <a:ext uri="{9D8B030D-6E8A-4147-A177-3AD203B41FA5}">
                      <a16:colId xmlns:a16="http://schemas.microsoft.com/office/drawing/2014/main" val="937219185"/>
                    </a:ext>
                  </a:extLst>
                </a:gridCol>
              </a:tblGrid>
              <a:tr h="136790">
                <a:tc>
                  <a:txBody>
                    <a:bodyPr/>
                    <a:lstStyle/>
                    <a:p>
                      <a:r>
                        <a:rPr lang="it-IT" sz="700" dirty="0"/>
                        <a:t>ID Utente</a:t>
                      </a:r>
                    </a:p>
                  </a:txBody>
                  <a:tcPr marL="33729" marR="33729" marT="16864" marB="16864"/>
                </a:tc>
                <a:tc>
                  <a:txBody>
                    <a:bodyPr/>
                    <a:lstStyle/>
                    <a:p>
                      <a:r>
                        <a:rPr lang="it-IT" sz="700" dirty="0"/>
                        <a:t>ID Volo</a:t>
                      </a:r>
                    </a:p>
                  </a:txBody>
                  <a:tcPr marL="33729" marR="33729" marT="16864" marB="16864"/>
                </a:tc>
                <a:extLst>
                  <a:ext uri="{0D108BD9-81ED-4DB2-BD59-A6C34878D82A}">
                    <a16:rowId xmlns:a16="http://schemas.microsoft.com/office/drawing/2014/main" val="2427366657"/>
                  </a:ext>
                </a:extLst>
              </a:tr>
              <a:tr h="136790">
                <a:tc>
                  <a:txBody>
                    <a:bodyPr/>
                    <a:lstStyle/>
                    <a:p>
                      <a:r>
                        <a:rPr lang="it-IT" sz="700" dirty="0"/>
                        <a:t>P001</a:t>
                      </a:r>
                    </a:p>
                  </a:txBody>
                  <a:tcPr marL="33729" marR="33729" marT="16864" marB="16864"/>
                </a:tc>
                <a:tc>
                  <a:txBody>
                    <a:bodyPr/>
                    <a:lstStyle/>
                    <a:p>
                      <a:r>
                        <a:rPr lang="it-IT" sz="700" dirty="0"/>
                        <a:t>CF001</a:t>
                      </a:r>
                    </a:p>
                  </a:txBody>
                  <a:tcPr marL="33729" marR="33729" marT="16864" marB="16864"/>
                </a:tc>
                <a:extLst>
                  <a:ext uri="{0D108BD9-81ED-4DB2-BD59-A6C34878D82A}">
                    <a16:rowId xmlns:a16="http://schemas.microsoft.com/office/drawing/2014/main" val="208971177"/>
                  </a:ext>
                </a:extLst>
              </a:tr>
              <a:tr h="136790">
                <a:tc>
                  <a:txBody>
                    <a:bodyPr/>
                    <a:lstStyle/>
                    <a:p>
                      <a:r>
                        <a:rPr lang="it-IT" sz="700" dirty="0"/>
                        <a:t>P002</a:t>
                      </a:r>
                    </a:p>
                  </a:txBody>
                  <a:tcPr marL="33729" marR="33729" marT="16864" marB="16864"/>
                </a:tc>
                <a:tc>
                  <a:txBody>
                    <a:bodyPr/>
                    <a:lstStyle/>
                    <a:p>
                      <a:r>
                        <a:rPr lang="it-IT" sz="700" dirty="0"/>
                        <a:t>CF001</a:t>
                      </a:r>
                    </a:p>
                  </a:txBody>
                  <a:tcPr marL="33729" marR="33729" marT="16864" marB="16864"/>
                </a:tc>
                <a:extLst>
                  <a:ext uri="{0D108BD9-81ED-4DB2-BD59-A6C34878D82A}">
                    <a16:rowId xmlns:a16="http://schemas.microsoft.com/office/drawing/2014/main" val="4072359259"/>
                  </a:ext>
                </a:extLst>
              </a:tr>
              <a:tr h="136790">
                <a:tc>
                  <a:txBody>
                    <a:bodyPr/>
                    <a:lstStyle/>
                    <a:p>
                      <a:r>
                        <a:rPr lang="it-IT" sz="700" dirty="0"/>
                        <a:t>P003</a:t>
                      </a:r>
                    </a:p>
                  </a:txBody>
                  <a:tcPr marL="33729" marR="33729" marT="16864" marB="16864"/>
                </a:tc>
                <a:tc>
                  <a:txBody>
                    <a:bodyPr/>
                    <a:lstStyle/>
                    <a:p>
                      <a:r>
                        <a:rPr lang="it-IT" sz="700" dirty="0"/>
                        <a:t>CF002</a:t>
                      </a:r>
                    </a:p>
                  </a:txBody>
                  <a:tcPr marL="33729" marR="33729" marT="16864" marB="16864"/>
                </a:tc>
                <a:extLst>
                  <a:ext uri="{0D108BD9-81ED-4DB2-BD59-A6C34878D82A}">
                    <a16:rowId xmlns:a16="http://schemas.microsoft.com/office/drawing/2014/main" val="3925609373"/>
                  </a:ext>
                </a:extLst>
              </a:tr>
              <a:tr h="136790">
                <a:tc>
                  <a:txBody>
                    <a:bodyPr/>
                    <a:lstStyle/>
                    <a:p>
                      <a:r>
                        <a:rPr lang="it-IT" sz="700" dirty="0"/>
                        <a:t>PD03</a:t>
                      </a:r>
                    </a:p>
                  </a:txBody>
                  <a:tcPr marL="33729" marR="33729" marT="16864" marB="16864"/>
                </a:tc>
                <a:tc>
                  <a:txBody>
                    <a:bodyPr/>
                    <a:lstStyle/>
                    <a:p>
                      <a:r>
                        <a:rPr lang="it-IT" sz="700" dirty="0"/>
                        <a:t>CF003</a:t>
                      </a:r>
                    </a:p>
                  </a:txBody>
                  <a:tcPr marL="33729" marR="33729" marT="16864" marB="16864"/>
                </a:tc>
                <a:extLst>
                  <a:ext uri="{0D108BD9-81ED-4DB2-BD59-A6C34878D82A}">
                    <a16:rowId xmlns:a16="http://schemas.microsoft.com/office/drawing/2014/main" val="746554049"/>
                  </a:ext>
                </a:extLst>
              </a:tr>
            </a:tbl>
          </a:graphicData>
        </a:graphic>
      </p:graphicFrame>
      <p:grpSp>
        <p:nvGrpSpPr>
          <p:cNvPr id="7" name="Gruppo 6">
            <a:extLst>
              <a:ext uri="{FF2B5EF4-FFF2-40B4-BE49-F238E27FC236}">
                <a16:creationId xmlns:a16="http://schemas.microsoft.com/office/drawing/2014/main" id="{FD394A26-53E1-320C-4852-381F0060BC03}"/>
              </a:ext>
            </a:extLst>
          </p:cNvPr>
          <p:cNvGrpSpPr/>
          <p:nvPr/>
        </p:nvGrpSpPr>
        <p:grpSpPr>
          <a:xfrm>
            <a:off x="5721346" y="3344593"/>
            <a:ext cx="3057539" cy="369332"/>
            <a:chOff x="5721346" y="3344593"/>
            <a:chExt cx="3057539" cy="369332"/>
          </a:xfrm>
        </p:grpSpPr>
        <p:cxnSp>
          <p:nvCxnSpPr>
            <p:cNvPr id="20" name="Connettore 2 19">
              <a:extLst>
                <a:ext uri="{FF2B5EF4-FFF2-40B4-BE49-F238E27FC236}">
                  <a16:creationId xmlns:a16="http://schemas.microsoft.com/office/drawing/2014/main" id="{D24733CE-34A6-52F1-0683-AD25B0488C2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010275" y="3567439"/>
              <a:ext cx="2541270" cy="1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9" name="CasellaDiTesto 28">
              <a:extLst>
                <a:ext uri="{FF2B5EF4-FFF2-40B4-BE49-F238E27FC236}">
                  <a16:creationId xmlns:a16="http://schemas.microsoft.com/office/drawing/2014/main" id="{C84F0473-3E2D-E52D-92A9-CD8F2FFD962C}"/>
                </a:ext>
              </a:extLst>
            </p:cNvPr>
            <p:cNvSpPr txBox="1"/>
            <p:nvPr/>
          </p:nvSpPr>
          <p:spPr>
            <a:xfrm>
              <a:off x="5721346" y="3344593"/>
              <a:ext cx="22734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dirty="0"/>
                <a:t>1</a:t>
              </a:r>
            </a:p>
          </p:txBody>
        </p:sp>
        <p:sp>
          <p:nvSpPr>
            <p:cNvPr id="30" name="CasellaDiTesto 29">
              <a:extLst>
                <a:ext uri="{FF2B5EF4-FFF2-40B4-BE49-F238E27FC236}">
                  <a16:creationId xmlns:a16="http://schemas.microsoft.com/office/drawing/2014/main" id="{C5C81026-D5C8-508D-D275-3E56389E9AD3}"/>
                </a:ext>
              </a:extLst>
            </p:cNvPr>
            <p:cNvSpPr txBox="1"/>
            <p:nvPr/>
          </p:nvSpPr>
          <p:spPr>
            <a:xfrm>
              <a:off x="8551545" y="3344593"/>
              <a:ext cx="22734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dirty="0"/>
                <a:t>1</a:t>
              </a:r>
            </a:p>
          </p:txBody>
        </p:sp>
      </p:grpSp>
      <p:grpSp>
        <p:nvGrpSpPr>
          <p:cNvPr id="5" name="Gruppo 4">
            <a:extLst>
              <a:ext uri="{FF2B5EF4-FFF2-40B4-BE49-F238E27FC236}">
                <a16:creationId xmlns:a16="http://schemas.microsoft.com/office/drawing/2014/main" id="{CD944D2F-37B4-D28C-FDE1-4DD205755C7D}"/>
              </a:ext>
            </a:extLst>
          </p:cNvPr>
          <p:cNvGrpSpPr/>
          <p:nvPr/>
        </p:nvGrpSpPr>
        <p:grpSpPr>
          <a:xfrm>
            <a:off x="5721346" y="1884813"/>
            <a:ext cx="3070801" cy="417497"/>
            <a:chOff x="5721346" y="1884813"/>
            <a:chExt cx="3070801" cy="417497"/>
          </a:xfrm>
        </p:grpSpPr>
        <p:cxnSp>
          <p:nvCxnSpPr>
            <p:cNvPr id="8" name="Connettore 2 7">
              <a:extLst>
                <a:ext uri="{FF2B5EF4-FFF2-40B4-BE49-F238E27FC236}">
                  <a16:creationId xmlns:a16="http://schemas.microsoft.com/office/drawing/2014/main" id="{136399BD-98B0-520A-C3D7-BFDF2F0B099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010275" y="2101179"/>
              <a:ext cx="2541270" cy="1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8" name="CasellaDiTesto 27">
              <a:extLst>
                <a:ext uri="{FF2B5EF4-FFF2-40B4-BE49-F238E27FC236}">
                  <a16:creationId xmlns:a16="http://schemas.microsoft.com/office/drawing/2014/main" id="{97A8FE87-847E-80D5-C8A3-4D72EB2AB2DE}"/>
                </a:ext>
              </a:extLst>
            </p:cNvPr>
            <p:cNvSpPr txBox="1"/>
            <p:nvPr/>
          </p:nvSpPr>
          <p:spPr>
            <a:xfrm>
              <a:off x="5721346" y="1884813"/>
              <a:ext cx="22734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dirty="0"/>
                <a:t>1</a:t>
              </a:r>
            </a:p>
          </p:txBody>
        </p:sp>
        <p:sp>
          <p:nvSpPr>
            <p:cNvPr id="31" name="CasellaDiTesto 30">
              <a:extLst>
                <a:ext uri="{FF2B5EF4-FFF2-40B4-BE49-F238E27FC236}">
                  <a16:creationId xmlns:a16="http://schemas.microsoft.com/office/drawing/2014/main" id="{879A2938-B9F7-D303-AC93-1BDF330C68B5}"/>
                </a:ext>
              </a:extLst>
            </p:cNvPr>
            <p:cNvSpPr txBox="1"/>
            <p:nvPr/>
          </p:nvSpPr>
          <p:spPr>
            <a:xfrm>
              <a:off x="8564807" y="1932978"/>
              <a:ext cx="22734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dirty="0"/>
                <a:t>*</a:t>
              </a:r>
            </a:p>
          </p:txBody>
        </p:sp>
      </p:grpSp>
      <p:grpSp>
        <p:nvGrpSpPr>
          <p:cNvPr id="10" name="Gruppo 9">
            <a:extLst>
              <a:ext uri="{FF2B5EF4-FFF2-40B4-BE49-F238E27FC236}">
                <a16:creationId xmlns:a16="http://schemas.microsoft.com/office/drawing/2014/main" id="{533BED0E-410C-1C1A-F2C8-FA286F199835}"/>
              </a:ext>
            </a:extLst>
          </p:cNvPr>
          <p:cNvGrpSpPr/>
          <p:nvPr/>
        </p:nvGrpSpPr>
        <p:grpSpPr>
          <a:xfrm>
            <a:off x="5721346" y="5523363"/>
            <a:ext cx="1170677" cy="817547"/>
            <a:chOff x="5721346" y="5523363"/>
            <a:chExt cx="1170677" cy="817547"/>
          </a:xfrm>
        </p:grpSpPr>
        <p:cxnSp>
          <p:nvCxnSpPr>
            <p:cNvPr id="21" name="Connettore 2 20">
              <a:extLst>
                <a:ext uri="{FF2B5EF4-FFF2-40B4-BE49-F238E27FC236}">
                  <a16:creationId xmlns:a16="http://schemas.microsoft.com/office/drawing/2014/main" id="{D389864E-CAA4-3950-B27B-925F68B32F09}"/>
                </a:ext>
              </a:extLst>
            </p:cNvPr>
            <p:cNvCxnSpPr>
              <a:cxnSpLocks/>
            </p:cNvCxnSpPr>
            <p:nvPr/>
          </p:nvCxnSpPr>
          <p:spPr>
            <a:xfrm>
              <a:off x="5960500" y="5610225"/>
              <a:ext cx="931523" cy="41910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33" name="CasellaDiTesto 32">
              <a:extLst>
                <a:ext uri="{FF2B5EF4-FFF2-40B4-BE49-F238E27FC236}">
                  <a16:creationId xmlns:a16="http://schemas.microsoft.com/office/drawing/2014/main" id="{2B29C38E-B903-6C90-D6EA-A74A994A2A55}"/>
                </a:ext>
              </a:extLst>
            </p:cNvPr>
            <p:cNvSpPr txBox="1"/>
            <p:nvPr/>
          </p:nvSpPr>
          <p:spPr>
            <a:xfrm>
              <a:off x="6612182" y="5971578"/>
              <a:ext cx="22734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dirty="0"/>
                <a:t>*</a:t>
              </a:r>
            </a:p>
          </p:txBody>
        </p:sp>
        <p:sp>
          <p:nvSpPr>
            <p:cNvPr id="35" name="CasellaDiTesto 34">
              <a:extLst>
                <a:ext uri="{FF2B5EF4-FFF2-40B4-BE49-F238E27FC236}">
                  <a16:creationId xmlns:a16="http://schemas.microsoft.com/office/drawing/2014/main" id="{505E0040-2C77-DF02-4E3C-36CC0AF14505}"/>
                </a:ext>
              </a:extLst>
            </p:cNvPr>
            <p:cNvSpPr txBox="1"/>
            <p:nvPr/>
          </p:nvSpPr>
          <p:spPr>
            <a:xfrm>
              <a:off x="5721346" y="5523363"/>
              <a:ext cx="22734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dirty="0"/>
                <a:t>1</a:t>
              </a:r>
            </a:p>
          </p:txBody>
        </p:sp>
      </p:grpSp>
      <p:grpSp>
        <p:nvGrpSpPr>
          <p:cNvPr id="9" name="Gruppo 8">
            <a:extLst>
              <a:ext uri="{FF2B5EF4-FFF2-40B4-BE49-F238E27FC236}">
                <a16:creationId xmlns:a16="http://schemas.microsoft.com/office/drawing/2014/main" id="{A0EA0D17-37C9-1C36-BE67-0CA3D387C8B8}"/>
              </a:ext>
            </a:extLst>
          </p:cNvPr>
          <p:cNvGrpSpPr/>
          <p:nvPr/>
        </p:nvGrpSpPr>
        <p:grpSpPr>
          <a:xfrm>
            <a:off x="8403771" y="5437638"/>
            <a:ext cx="450040" cy="903272"/>
            <a:chOff x="8403771" y="5437638"/>
            <a:chExt cx="450040" cy="903272"/>
          </a:xfrm>
        </p:grpSpPr>
        <p:cxnSp>
          <p:nvCxnSpPr>
            <p:cNvPr id="25" name="Connettore 2 24">
              <a:extLst>
                <a:ext uri="{FF2B5EF4-FFF2-40B4-BE49-F238E27FC236}">
                  <a16:creationId xmlns:a16="http://schemas.microsoft.com/office/drawing/2014/main" id="{63E2E401-AC05-0F6A-06B7-C4ABAE81E40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403771" y="5537567"/>
              <a:ext cx="274706" cy="558433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32" name="CasellaDiTesto 31">
              <a:extLst>
                <a:ext uri="{FF2B5EF4-FFF2-40B4-BE49-F238E27FC236}">
                  <a16:creationId xmlns:a16="http://schemas.microsoft.com/office/drawing/2014/main" id="{071717A8-DD96-F069-2894-AB4A4473A6A5}"/>
                </a:ext>
              </a:extLst>
            </p:cNvPr>
            <p:cNvSpPr txBox="1"/>
            <p:nvPr/>
          </p:nvSpPr>
          <p:spPr>
            <a:xfrm>
              <a:off x="8412407" y="5971578"/>
              <a:ext cx="22734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dirty="0"/>
                <a:t>*</a:t>
              </a:r>
            </a:p>
          </p:txBody>
        </p:sp>
        <p:sp>
          <p:nvSpPr>
            <p:cNvPr id="36" name="CasellaDiTesto 35">
              <a:extLst>
                <a:ext uri="{FF2B5EF4-FFF2-40B4-BE49-F238E27FC236}">
                  <a16:creationId xmlns:a16="http://schemas.microsoft.com/office/drawing/2014/main" id="{9B8CA5E9-7F16-2734-E1C6-8539B40ADEE1}"/>
                </a:ext>
              </a:extLst>
            </p:cNvPr>
            <p:cNvSpPr txBox="1"/>
            <p:nvPr/>
          </p:nvSpPr>
          <p:spPr>
            <a:xfrm>
              <a:off x="8626471" y="5437638"/>
              <a:ext cx="22734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dirty="0"/>
                <a:t>1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8717810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"/>
                            </p:stCondLst>
                            <p:childTnLst>
                              <p:par>
                                <p:cTn id="36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5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00"/>
                            </p:stCondLst>
                            <p:childTnLst>
                              <p:par>
                                <p:cTn id="62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8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9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16" grpId="0" animBg="1"/>
      <p:bldP spid="17" grpId="0" animBg="1"/>
      <p:bldP spid="18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8ECC3CC-E6EC-52EB-B44B-4CA56D9C0E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POWER BI DESKTOP: </a:t>
            </a:r>
            <a:br>
              <a:rPr lang="it-IT" dirty="0"/>
            </a:br>
            <a:r>
              <a:rPr lang="it-IT" dirty="0"/>
              <a:t>LINGUAGGI DI PROGRAMMAZIONE</a:t>
            </a:r>
          </a:p>
        </p:txBody>
      </p:sp>
      <p:sp>
        <p:nvSpPr>
          <p:cNvPr id="4" name="Rettangolo 3">
            <a:extLst>
              <a:ext uri="{FF2B5EF4-FFF2-40B4-BE49-F238E27FC236}">
                <a16:creationId xmlns:a16="http://schemas.microsoft.com/office/drawing/2014/main" id="{1921AF02-BF96-F0E1-484E-F05D7ED74DBE}"/>
              </a:ext>
            </a:extLst>
          </p:cNvPr>
          <p:cNvSpPr/>
          <p:nvPr/>
        </p:nvSpPr>
        <p:spPr>
          <a:xfrm>
            <a:off x="1251678" y="2286000"/>
            <a:ext cx="2292508" cy="161969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400" dirty="0"/>
              <a:t>M</a:t>
            </a:r>
          </a:p>
        </p:txBody>
      </p:sp>
      <p:sp>
        <p:nvSpPr>
          <p:cNvPr id="5" name="Rettangolo 4">
            <a:extLst>
              <a:ext uri="{FF2B5EF4-FFF2-40B4-BE49-F238E27FC236}">
                <a16:creationId xmlns:a16="http://schemas.microsoft.com/office/drawing/2014/main" id="{F2D05E65-6477-B04A-A45A-350938871E9C}"/>
              </a:ext>
            </a:extLst>
          </p:cNvPr>
          <p:cNvSpPr/>
          <p:nvPr/>
        </p:nvSpPr>
        <p:spPr>
          <a:xfrm>
            <a:off x="1251678" y="4743007"/>
            <a:ext cx="2292508" cy="1619693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DAX</a:t>
            </a:r>
            <a:br>
              <a:rPr lang="it-IT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</a:br>
            <a:r>
              <a:rPr lang="it-IT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Data</a:t>
            </a:r>
            <a:br>
              <a:rPr lang="it-IT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</a:br>
            <a:r>
              <a:rPr lang="it-IT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Analysis</a:t>
            </a:r>
            <a:br>
              <a:rPr lang="it-IT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</a:br>
            <a:r>
              <a:rPr lang="it-IT" dirty="0" err="1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Expression</a:t>
            </a:r>
            <a:endParaRPr lang="it-IT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6" name="Freccia bidirezionale verticale 5">
            <a:extLst>
              <a:ext uri="{FF2B5EF4-FFF2-40B4-BE49-F238E27FC236}">
                <a16:creationId xmlns:a16="http://schemas.microsoft.com/office/drawing/2014/main" id="{18987F11-8B4E-BF5B-D0DA-5A0745413493}"/>
              </a:ext>
            </a:extLst>
          </p:cNvPr>
          <p:cNvSpPr/>
          <p:nvPr/>
        </p:nvSpPr>
        <p:spPr>
          <a:xfrm>
            <a:off x="2197397" y="4040369"/>
            <a:ext cx="432390" cy="596309"/>
          </a:xfrm>
          <a:prstGeom prst="upDownArrow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" name="Rettangolo 6">
            <a:extLst>
              <a:ext uri="{FF2B5EF4-FFF2-40B4-BE49-F238E27FC236}">
                <a16:creationId xmlns:a16="http://schemas.microsoft.com/office/drawing/2014/main" id="{C280FB7D-20DF-4494-2367-54035AB2371B}"/>
              </a:ext>
            </a:extLst>
          </p:cNvPr>
          <p:cNvSpPr/>
          <p:nvPr/>
        </p:nvSpPr>
        <p:spPr>
          <a:xfrm>
            <a:off x="4047459" y="1874517"/>
            <a:ext cx="3168504" cy="358320"/>
          </a:xfrm>
          <a:prstGeom prst="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/>
              <a:t>Descrizione</a:t>
            </a:r>
          </a:p>
        </p:txBody>
      </p:sp>
      <p:sp>
        <p:nvSpPr>
          <p:cNvPr id="8" name="Rettangolo 7">
            <a:extLst>
              <a:ext uri="{FF2B5EF4-FFF2-40B4-BE49-F238E27FC236}">
                <a16:creationId xmlns:a16="http://schemas.microsoft.com/office/drawing/2014/main" id="{51D89B4F-94F3-61BD-F896-EB5E48753FA7}"/>
              </a:ext>
            </a:extLst>
          </p:cNvPr>
          <p:cNvSpPr/>
          <p:nvPr/>
        </p:nvSpPr>
        <p:spPr>
          <a:xfrm>
            <a:off x="7581013" y="1874517"/>
            <a:ext cx="3168504" cy="358320"/>
          </a:xfrm>
          <a:prstGeom prst="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/>
              <a:t>Applicazione</a:t>
            </a:r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7125C4D9-FF85-D565-D2EF-64DD988FF794}"/>
              </a:ext>
            </a:extLst>
          </p:cNvPr>
          <p:cNvSpPr txBox="1"/>
          <p:nvPr/>
        </p:nvSpPr>
        <p:spPr>
          <a:xfrm>
            <a:off x="4047459" y="2495681"/>
            <a:ext cx="316850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it-IT" dirty="0"/>
              <a:t>Linguaggio usato da Power Query</a:t>
            </a:r>
          </a:p>
          <a:p>
            <a:pPr marL="285750" indent="-285750">
              <a:buFontTx/>
              <a:buChar char="-"/>
            </a:pPr>
            <a:r>
              <a:rPr lang="it-IT" dirty="0"/>
              <a:t>Si usa per trasformare e preparare i dati</a:t>
            </a:r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F54DE7FF-4F1D-40F2-06A9-D07BFF7E2632}"/>
              </a:ext>
            </a:extLst>
          </p:cNvPr>
          <p:cNvSpPr txBox="1"/>
          <p:nvPr/>
        </p:nvSpPr>
        <p:spPr>
          <a:xfrm>
            <a:off x="7651890" y="2495681"/>
            <a:ext cx="316850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it-IT" dirty="0"/>
              <a:t>Preparazione dei dati</a:t>
            </a:r>
          </a:p>
          <a:p>
            <a:pPr marL="285750" indent="-285750">
              <a:buFontTx/>
              <a:buChar char="-"/>
            </a:pPr>
            <a:r>
              <a:rPr lang="it-IT" dirty="0"/>
              <a:t>Si usa prima di fare il modello dei dati</a:t>
            </a:r>
          </a:p>
        </p:txBody>
      </p:sp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F55FB688-FB91-193A-D2EA-CA1E17D2C98D}"/>
              </a:ext>
            </a:extLst>
          </p:cNvPr>
          <p:cNvSpPr txBox="1"/>
          <p:nvPr/>
        </p:nvSpPr>
        <p:spPr>
          <a:xfrm>
            <a:off x="4047459" y="4873830"/>
            <a:ext cx="316850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it-IT" dirty="0"/>
              <a:t>Linguaggio usato nel Data Model</a:t>
            </a:r>
          </a:p>
          <a:p>
            <a:pPr marL="285750" indent="-285750">
              <a:buFontTx/>
              <a:buChar char="-"/>
            </a:pPr>
            <a:r>
              <a:rPr lang="it-IT" dirty="0"/>
              <a:t>Paragonabile alle funzioni di Excel</a:t>
            </a:r>
          </a:p>
        </p:txBody>
      </p:sp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D4FCC52E-D3CF-55BC-FB83-C2C20D2BC9CD}"/>
              </a:ext>
            </a:extLst>
          </p:cNvPr>
          <p:cNvSpPr txBox="1"/>
          <p:nvPr/>
        </p:nvSpPr>
        <p:spPr>
          <a:xfrm>
            <a:off x="7651890" y="4873829"/>
            <a:ext cx="31685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it-IT" dirty="0"/>
              <a:t>Creare calcoli complessi sui dati</a:t>
            </a:r>
          </a:p>
        </p:txBody>
      </p:sp>
    </p:spTree>
    <p:extLst>
      <p:ext uri="{BB962C8B-B14F-4D97-AF65-F5344CB8AC3E}">
        <p14:creationId xmlns:p14="http://schemas.microsoft.com/office/powerpoint/2010/main" val="32539080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/>
      <p:bldP spid="10" grpId="0"/>
      <p:bldP spid="11" grpId="0"/>
      <p:bldP spid="12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theme1.xml><?xml version="1.0" encoding="utf-8"?>
<a:theme xmlns:a="http://schemas.openxmlformats.org/drawingml/2006/main" name="ei-Theme">
  <a:themeElements>
    <a:clrScheme name="Rosso arancione">
      <a:dk1>
        <a:sysClr val="windowText" lastClr="000000"/>
      </a:dk1>
      <a:lt1>
        <a:sysClr val="window" lastClr="FFFFFF"/>
      </a:lt1>
      <a:dk2>
        <a:srgbClr val="505046"/>
      </a:dk2>
      <a:lt2>
        <a:srgbClr val="EEECE1"/>
      </a:lt2>
      <a:accent1>
        <a:srgbClr val="E84C22"/>
      </a:accent1>
      <a:accent2>
        <a:srgbClr val="FFBD47"/>
      </a:accent2>
      <a:accent3>
        <a:srgbClr val="B64926"/>
      </a:accent3>
      <a:accent4>
        <a:srgbClr val="FF8427"/>
      </a:accent4>
      <a:accent5>
        <a:srgbClr val="CC9900"/>
      </a:accent5>
      <a:accent6>
        <a:srgbClr val="B22600"/>
      </a:accent6>
      <a:hlink>
        <a:srgbClr val="CC9900"/>
      </a:hlink>
      <a:folHlink>
        <a:srgbClr val="666699"/>
      </a:folHlink>
    </a:clrScheme>
    <a:fontScheme name="Badge">
      <a:majorFont>
        <a:latin typeface="Impact" panose="020B080603090205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メイリオ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Badg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12700" cap="flat" cmpd="sng" algn="in">
          <a:solidFill>
            <a:schemeClr val="phClr"/>
          </a:solidFill>
          <a:prstDash val="solid"/>
        </a:ln>
        <a:ln w="5080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5400" dir="5400000" algn="ctr" rotWithShape="0">
              <a:srgbClr val="000000">
                <a:alpha val="2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blipFill dpi="0" rotWithShape="1">
          <a:blip xmlns:r="http://schemas.openxmlformats.org/officeDocument/2006/relationships" r:embed="rId1"/>
          <a:srcRect/>
          <a:stretch>
            <a:fillRect/>
          </a:stretch>
        </a:blipFill>
        <a:ln>
          <a:noFill/>
        </a:ln>
      </a:spPr>
      <a:bodyPr vert="horz" lIns="91440" tIns="45720" rIns="91440" bIns="45720" rtlCol="0" anchor="ctr"/>
      <a:lstStyle>
        <a:defPPr>
          <a:defRPr dirty="0"/>
        </a:defPPr>
      </a:lstStyle>
    </a:txDef>
  </a:objectDefaults>
  <a:extraClrSchemeLst/>
  <a:extLst>
    <a:ext uri="{05A4C25C-085E-4340-85A3-A5531E510DB2}">
      <thm15:themeFamily xmlns:thm15="http://schemas.microsoft.com/office/thememl/2012/main" name="ei-Theme" id="{58B951C5-79AF-4026-867B-95703C6CE253}" vid="{1FE5DE44-44C5-4015-9BE3-50E4823F3AB1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ei-Theme</Template>
  <TotalTime>530</TotalTime>
  <Words>817</Words>
  <Application>Microsoft Office PowerPoint</Application>
  <PresentationFormat>Widescreen</PresentationFormat>
  <Paragraphs>293</Paragraphs>
  <Slides>13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4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13</vt:i4>
      </vt:variant>
    </vt:vector>
  </HeadingPairs>
  <TitlesOfParts>
    <vt:vector size="18" baseType="lpstr">
      <vt:lpstr>Arial</vt:lpstr>
      <vt:lpstr>Calibri</vt:lpstr>
      <vt:lpstr>Gill Sans MT</vt:lpstr>
      <vt:lpstr>Impact</vt:lpstr>
      <vt:lpstr>ei-Theme</vt:lpstr>
      <vt:lpstr>analisi  dei dati</vt:lpstr>
      <vt:lpstr>Cos’è POWER BI?</vt:lpstr>
      <vt:lpstr>POWER BI DESKTOP  le fasi del processo</vt:lpstr>
      <vt:lpstr>POWER BI DESKTOP: LE BASI DATI</vt:lpstr>
      <vt:lpstr>POWER BI DESKTOP: POWERQUERY</vt:lpstr>
      <vt:lpstr>POWER BI DESKTOP: IL DATAMODEL</vt:lpstr>
      <vt:lpstr>POWER BI DESKTOP:  TABELLE E RELAZIONI</vt:lpstr>
      <vt:lpstr>POWER BI DESKTOP:  TIPI DI RELAZIONI</vt:lpstr>
      <vt:lpstr>POWER BI DESKTOP:  LINGUAGGI DI PROGRAMMAZIONE</vt:lpstr>
      <vt:lpstr>POWER BI DESKTOP Creare REPORT vISUALI 1/2</vt:lpstr>
      <vt:lpstr>POWER BI DESKTOP Creare REPORT vISUALI 2/2</vt:lpstr>
      <vt:lpstr>POWER BI PRO &amp; MOBILE</vt:lpstr>
      <vt:lpstr>GRAZIE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MICROSOFT POWER BI</dc:title>
  <dc:creator>Danilo Cattaneo</dc:creator>
  <cp:lastModifiedBy>Hygray Terzaghi</cp:lastModifiedBy>
  <cp:revision>50</cp:revision>
  <dcterms:created xsi:type="dcterms:W3CDTF">2022-06-09T16:44:50Z</dcterms:created>
  <dcterms:modified xsi:type="dcterms:W3CDTF">2022-11-23T09:03:36Z</dcterms:modified>
</cp:coreProperties>
</file>